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4" r:id="rId2"/>
    <p:sldMasterId id="2147483756" r:id="rId3"/>
    <p:sldMasterId id="2147483766" r:id="rId4"/>
    <p:sldMasterId id="2147483772" r:id="rId5"/>
    <p:sldMasterId id="2147483915" r:id="rId6"/>
    <p:sldMasterId id="2147483942" r:id="rId7"/>
  </p:sldMasterIdLst>
  <p:notesMasterIdLst>
    <p:notesMasterId r:id="rId39"/>
  </p:notesMasterIdLst>
  <p:handoutMasterIdLst>
    <p:handoutMasterId r:id="rId40"/>
  </p:handoutMasterIdLst>
  <p:sldIdLst>
    <p:sldId id="2030" r:id="rId8"/>
    <p:sldId id="919" r:id="rId9"/>
    <p:sldId id="256" r:id="rId10"/>
    <p:sldId id="257" r:id="rId11"/>
    <p:sldId id="276" r:id="rId12"/>
    <p:sldId id="269" r:id="rId13"/>
    <p:sldId id="278" r:id="rId14"/>
    <p:sldId id="271" r:id="rId15"/>
    <p:sldId id="272" r:id="rId16"/>
    <p:sldId id="277" r:id="rId17"/>
    <p:sldId id="2274" r:id="rId18"/>
    <p:sldId id="2254" r:id="rId19"/>
    <p:sldId id="2253" r:id="rId20"/>
    <p:sldId id="916" r:id="rId21"/>
    <p:sldId id="918" r:id="rId22"/>
    <p:sldId id="2130" r:id="rId23"/>
    <p:sldId id="2260" r:id="rId24"/>
    <p:sldId id="2275" r:id="rId25"/>
    <p:sldId id="2262" r:id="rId26"/>
    <p:sldId id="2263" r:id="rId27"/>
    <p:sldId id="2264" r:id="rId28"/>
    <p:sldId id="2265" r:id="rId29"/>
    <p:sldId id="2266" r:id="rId30"/>
    <p:sldId id="2267" r:id="rId31"/>
    <p:sldId id="2268" r:id="rId32"/>
    <p:sldId id="2269" r:id="rId33"/>
    <p:sldId id="2270" r:id="rId34"/>
    <p:sldId id="2271" r:id="rId35"/>
    <p:sldId id="2272" r:id="rId36"/>
    <p:sldId id="2273" r:id="rId37"/>
    <p:sldId id="2048" r:id="rId3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672" userDrawn="1">
          <p15:clr>
            <a:srgbClr val="A4A3A4"/>
          </p15:clr>
        </p15:guide>
        <p15:guide id="3" pos="2088" userDrawn="1">
          <p15:clr>
            <a:srgbClr val="A4A3A4"/>
          </p15:clr>
        </p15:guide>
        <p15:guide id="4" pos="3768" userDrawn="1">
          <p15:clr>
            <a:srgbClr val="A4A3A4"/>
          </p15:clr>
        </p15:guide>
        <p15:guide id="5" pos="53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kram Rishi" initials="BR" lastIdx="5" clrIdx="0">
    <p:extLst>
      <p:ext uri="{19B8F6BF-5375-455C-9EA6-DF929625EA0E}">
        <p15:presenceInfo xmlns:p15="http://schemas.microsoft.com/office/powerpoint/2012/main" userId="9cb64e33a173de80" providerId="Windows Live"/>
      </p:ext>
    </p:extLst>
  </p:cmAuthor>
  <p:cmAuthor id="2" name="Bikramjit Singh Rishi" initials="BSR" lastIdx="1" clrIdx="1">
    <p:extLst>
      <p:ext uri="{19B8F6BF-5375-455C-9EA6-DF929625EA0E}">
        <p15:presenceInfo xmlns:p15="http://schemas.microsoft.com/office/powerpoint/2012/main" userId="Bikramjit Singh Ris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D4E89"/>
    <a:srgbClr val="EDAF13"/>
    <a:srgbClr val="FCE010"/>
    <a:srgbClr val="E8E8E8"/>
    <a:srgbClr val="DFE0E4"/>
    <a:srgbClr val="94AAC8"/>
    <a:srgbClr val="F7F9FF"/>
    <a:srgbClr val="E0E0E4"/>
    <a:srgbClr val="D5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5846"/>
  </p:normalViewPr>
  <p:slideViewPr>
    <p:cSldViewPr snapToGrid="0">
      <p:cViewPr>
        <p:scale>
          <a:sx n="60" d="100"/>
          <a:sy n="60" d="100"/>
        </p:scale>
        <p:origin x="1056" y="252"/>
      </p:cViewPr>
      <p:guideLst>
        <p:guide orient="horz" pos="2472"/>
        <p:guide pos="672"/>
        <p:guide pos="2088"/>
        <p:guide pos="3768"/>
        <p:guide pos="5328"/>
      </p:guideLst>
    </p:cSldViewPr>
  </p:slideViewPr>
  <p:outlineViewPr>
    <p:cViewPr>
      <p:scale>
        <a:sx n="100" d="100"/>
        <a:sy n="100" d="100"/>
      </p:scale>
      <p:origin x="0" y="-8376"/>
    </p:cViewPr>
  </p:outlineViewPr>
  <p:notesTextViewPr>
    <p:cViewPr>
      <p:scale>
        <a:sx n="100" d="100"/>
        <a:sy n="100" d="100"/>
      </p:scale>
      <p:origin x="0" y="0"/>
    </p:cViewPr>
  </p:notesTextViewPr>
  <p:sorterViewPr>
    <p:cViewPr>
      <p:scale>
        <a:sx n="57" d="100"/>
        <a:sy n="57" d="100"/>
      </p:scale>
      <p:origin x="0" y="-582"/>
    </p:cViewPr>
  </p:sorterViewPr>
  <p:notesViewPr>
    <p:cSldViewPr snapToGrid="0">
      <p:cViewPr varScale="1">
        <p:scale>
          <a:sx n="51" d="100"/>
          <a:sy n="51" d="100"/>
        </p:scale>
        <p:origin x="2976" y="102"/>
      </p:cViewPr>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Sheet1!$B$1</c:f>
              <c:strCache>
                <c:ptCount val="1"/>
                <c:pt idx="0">
                  <c:v>Finance Income</c:v>
                </c:pt>
              </c:strCache>
            </c:strRef>
          </c:tx>
          <c:spPr>
            <a:solidFill>
              <a:schemeClr val="dk1">
                <a:tint val="88500"/>
              </a:schemeClr>
            </a:solidFill>
            <a:ln>
              <a:noFill/>
            </a:ln>
            <a:effectLst/>
          </c:spPr>
          <c:invertIfNegative val="0"/>
          <c:dLbls>
            <c:dLbl>
              <c:idx val="0"/>
              <c:layout>
                <c:manualLayout>
                  <c:x val="-5.5166134769564102E-3"/>
                  <c:y val="-0.368440883706202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B5-4B95-B6DA-4B4DFAA6F430}"/>
                </c:ext>
              </c:extLst>
            </c:dLbl>
            <c:dLbl>
              <c:idx val="1"/>
              <c:layout>
                <c:manualLayout>
                  <c:x val="0"/>
                  <c:y val="-0.368440883706202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B5-4B95-B6DA-4B4DFAA6F430}"/>
                </c:ext>
              </c:extLst>
            </c:dLbl>
            <c:dLbl>
              <c:idx val="2"/>
              <c:layout>
                <c:manualLayout>
                  <c:x val="-2.7583067384782051E-3"/>
                  <c:y val="-0.336988613145916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B5-4B95-B6DA-4B4DFAA6F430}"/>
                </c:ext>
              </c:extLst>
            </c:dLbl>
            <c:dLbl>
              <c:idx val="3"/>
              <c:layout>
                <c:manualLayout>
                  <c:x val="8.5507508892824463E-2"/>
                  <c:y val="-3.5945452068897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B5-4B95-B6DA-4B4DFAA6F430}"/>
                </c:ext>
              </c:extLst>
            </c:dLbl>
            <c:dLbl>
              <c:idx val="4"/>
              <c:layout>
                <c:manualLayout>
                  <c:x val="2.7583067384781952E-2"/>
                  <c:y val="-0.197699986378937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52-4E88-81DA-8EA2B857AE64}"/>
                </c:ext>
              </c:extLst>
            </c:dLbl>
            <c:dLbl>
              <c:idx val="5"/>
              <c:layout>
                <c:manualLayout>
                  <c:x val="1.3791533692390926E-2"/>
                  <c:y val="-0.211179530904774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4B-4E1F-9A99-28C6E99E988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Sheet1!$B$2:$B$7</c:f>
              <c:numCache>
                <c:formatCode>_(* #,##0.00_);_(* \(#,##0.00\);_(* "-"??_);_(@_)</c:formatCode>
                <c:ptCount val="6"/>
                <c:pt idx="0">
                  <c:v>9.1530000000000005</c:v>
                </c:pt>
                <c:pt idx="1">
                  <c:v>8.4639212730000004</c:v>
                </c:pt>
                <c:pt idx="2">
                  <c:v>7.5139420000000001</c:v>
                </c:pt>
                <c:pt idx="3">
                  <c:v>7.2330134099999999</c:v>
                </c:pt>
                <c:pt idx="4">
                  <c:v>3.5496695190000001</c:v>
                </c:pt>
                <c:pt idx="5">
                  <c:v>3.7734885500000002</c:v>
                </c:pt>
              </c:numCache>
            </c:numRef>
          </c:val>
          <c:extLst>
            <c:ext xmlns:c16="http://schemas.microsoft.com/office/drawing/2014/chart" uri="{C3380CC4-5D6E-409C-BE32-E72D297353CC}">
              <c16:uniqueId val="{00000000-F181-4772-97C6-19B5D372C286}"/>
            </c:ext>
          </c:extLst>
        </c:ser>
        <c:ser>
          <c:idx val="1"/>
          <c:order val="1"/>
          <c:tx>
            <c:strRef>
              <c:f>Sheet1!$C$1</c:f>
              <c:strCache>
                <c:ptCount val="1"/>
                <c:pt idx="0">
                  <c:v>RI</c:v>
                </c:pt>
              </c:strCache>
            </c:strRef>
          </c:tx>
          <c:spPr>
            <a:solidFill>
              <a:schemeClr val="dk1">
                <a:tint val="55000"/>
              </a:schemeClr>
            </a:solidFill>
            <a:ln>
              <a:noFill/>
            </a:ln>
            <a:effectLst/>
          </c:spPr>
          <c:invertIfNegative val="0"/>
          <c:dLbls>
            <c:dLbl>
              <c:idx val="3"/>
              <c:layout>
                <c:manualLayout>
                  <c:x val="8.5507508892824463E-2"/>
                  <c:y val="2.5268308387920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B5-4B95-B6DA-4B4DFAA6F4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Sheet1!$C$2:$C$7</c:f>
              <c:numCache>
                <c:formatCode>_-* #,##0_-;\-* #,##0_-;_-* "-"??_-;_-@_-</c:formatCode>
                <c:ptCount val="6"/>
                <c:pt idx="0">
                  <c:v>0</c:v>
                </c:pt>
                <c:pt idx="1">
                  <c:v>0</c:v>
                </c:pt>
                <c:pt idx="2">
                  <c:v>0</c:v>
                </c:pt>
                <c:pt idx="3" formatCode="_(* #,##0.00_);_(* \(#,##0.00\);_(* &quot;-&quot;??_);_(@_)">
                  <c:v>0.95799999999999996</c:v>
                </c:pt>
              </c:numCache>
            </c:numRef>
          </c:val>
          <c:extLst>
            <c:ext xmlns:c16="http://schemas.microsoft.com/office/drawing/2014/chart" uri="{C3380CC4-5D6E-409C-BE32-E72D297353CC}">
              <c16:uniqueId val="{00000000-71B5-4B95-B6DA-4B4DFAA6F430}"/>
            </c:ext>
          </c:extLst>
        </c:ser>
        <c:dLbls>
          <c:showLegendKey val="0"/>
          <c:showVal val="1"/>
          <c:showCatName val="0"/>
          <c:showSerName val="0"/>
          <c:showPercent val="0"/>
          <c:showBubbleSize val="0"/>
        </c:dLbls>
        <c:gapWidth val="219"/>
        <c:overlap val="100"/>
        <c:axId val="2105180304"/>
        <c:axId val="-2137670352"/>
      </c:barChart>
      <c:catAx>
        <c:axId val="210518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37670352"/>
        <c:crosses val="autoZero"/>
        <c:auto val="1"/>
        <c:lblAlgn val="ctr"/>
        <c:lblOffset val="100"/>
        <c:noMultiLvlLbl val="0"/>
      </c:catAx>
      <c:valAx>
        <c:axId val="-213767035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0518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legend>
    <c:plotVisOnly val="1"/>
    <c:dispBlanksAs val="gap"/>
    <c:showDLblsOverMax val="0"/>
  </c:chart>
  <c:spPr>
    <a:noFill/>
    <a:ln>
      <a:noFill/>
    </a:ln>
    <a:effectLst/>
  </c:spPr>
  <c:txPr>
    <a:bodyPr/>
    <a:lstStyle/>
    <a:p>
      <a:pPr>
        <a:defRPr b="0" i="0">
          <a:latin typeface="Source Sans Pro" charset="0"/>
          <a:ea typeface="Source Sans Pro" charset="0"/>
          <a:cs typeface="Source Sans Pro"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Sheet1!$B$1</c:f>
              <c:strCache>
                <c:ptCount val="1"/>
                <c:pt idx="0">
                  <c:v>Net Income</c:v>
                </c:pt>
              </c:strCache>
            </c:strRef>
          </c:tx>
          <c:spPr>
            <a:solidFill>
              <a:schemeClr val="dk1">
                <a:tint val="88500"/>
              </a:schemeClr>
            </a:solidFill>
            <a:ln>
              <a:noFill/>
            </a:ln>
            <a:effectLst/>
          </c:spPr>
          <c:invertIfNegative val="0"/>
          <c:dLbls>
            <c:dLbl>
              <c:idx val="0"/>
              <c:layout>
                <c:manualLayout>
                  <c:x val="-5.5166134769564102E-3"/>
                  <c:y val="-0.363947702197590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CC-489E-8958-87196A4E776C}"/>
                </c:ext>
              </c:extLst>
            </c:dLbl>
            <c:dLbl>
              <c:idx val="1"/>
              <c:layout>
                <c:manualLayout>
                  <c:x val="8.2749202154346665E-3"/>
                  <c:y val="-0.34148179465452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CC-489E-8958-87196A4E776C}"/>
                </c:ext>
              </c:extLst>
            </c:dLbl>
            <c:dLbl>
              <c:idx val="2"/>
              <c:layout>
                <c:manualLayout>
                  <c:x val="0"/>
                  <c:y val="-0.287563616551182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CC-489E-8958-87196A4E776C}"/>
                </c:ext>
              </c:extLst>
            </c:dLbl>
            <c:dLbl>
              <c:idx val="3"/>
              <c:layout>
                <c:manualLayout>
                  <c:x val="7.7232588677389746E-2"/>
                  <c:y val="8.9863630172244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CC-489E-8958-87196A4E776C}"/>
                </c:ext>
              </c:extLst>
            </c:dLbl>
            <c:dLbl>
              <c:idx val="4"/>
              <c:layout>
                <c:manualLayout>
                  <c:x val="-1.0113674540388762E-16"/>
                  <c:y val="-0.193206804870325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DD-4922-BBF3-D4CB7DB6625D}"/>
                </c:ext>
              </c:extLst>
            </c:dLbl>
            <c:dLbl>
              <c:idx val="5"/>
              <c:layout>
                <c:manualLayout>
                  <c:x val="2.7583067384781041E-3"/>
                  <c:y val="-0.184220441853101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DD-4922-BBF3-D4CB7DB662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H2 2022</c:v>
                </c:pt>
              </c:strCache>
            </c:strRef>
          </c:cat>
          <c:val>
            <c:numRef>
              <c:f>Sheet1!$B$2:$B$7</c:f>
              <c:numCache>
                <c:formatCode>_(* #,##0.00_);_(* \(#,##0.00\);_(* "-"??_);_(@_)</c:formatCode>
                <c:ptCount val="6"/>
                <c:pt idx="0">
                  <c:v>6.5304783210000004</c:v>
                </c:pt>
                <c:pt idx="1">
                  <c:v>5.6901229500000001</c:v>
                </c:pt>
                <c:pt idx="2">
                  <c:v>4.9965510000000002</c:v>
                </c:pt>
                <c:pt idx="3">
                  <c:v>5.2914897380000001</c:v>
                </c:pt>
                <c:pt idx="4">
                  <c:v>2.4915325450000001</c:v>
                </c:pt>
                <c:pt idx="5">
                  <c:v>2.9395540169999999</c:v>
                </c:pt>
              </c:numCache>
            </c:numRef>
          </c:val>
          <c:extLst>
            <c:ext xmlns:c16="http://schemas.microsoft.com/office/drawing/2014/chart" uri="{C3380CC4-5D6E-409C-BE32-E72D297353CC}">
              <c16:uniqueId val="{00000000-0F44-4EBC-90F1-351CC59BAC2D}"/>
            </c:ext>
          </c:extLst>
        </c:ser>
        <c:ser>
          <c:idx val="1"/>
          <c:order val="1"/>
          <c:tx>
            <c:strRef>
              <c:f>Sheet1!$C$1</c:f>
              <c:strCache>
                <c:ptCount val="1"/>
                <c:pt idx="0">
                  <c:v>RI</c:v>
                </c:pt>
              </c:strCache>
            </c:strRef>
          </c:tx>
          <c:spPr>
            <a:solidFill>
              <a:schemeClr val="dk1">
                <a:tint val="55000"/>
              </a:schemeClr>
            </a:solidFill>
            <a:ln>
              <a:noFill/>
            </a:ln>
            <a:effectLst/>
          </c:spPr>
          <c:invertIfNegative val="0"/>
          <c:dLbls>
            <c:dLbl>
              <c:idx val="3"/>
              <c:layout>
                <c:manualLayout>
                  <c:x val="8.8265815631302466E-2"/>
                  <c:y val="-2.05935106831466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CC-489E-8958-87196A4E77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H2 2022</c:v>
                </c:pt>
              </c:strCache>
            </c:strRef>
          </c:cat>
          <c:val>
            <c:numRef>
              <c:f>Sheet1!$C$2:$C$7</c:f>
              <c:numCache>
                <c:formatCode>_(* #,##0.00_);_(* \(#,##0.00\);_(* "-"??_);_(@_)</c:formatCode>
                <c:ptCount val="6"/>
                <c:pt idx="0">
                  <c:v>0</c:v>
                </c:pt>
                <c:pt idx="1">
                  <c:v>0</c:v>
                </c:pt>
                <c:pt idx="2">
                  <c:v>0</c:v>
                </c:pt>
                <c:pt idx="3">
                  <c:v>0.95860862300000005</c:v>
                </c:pt>
              </c:numCache>
            </c:numRef>
          </c:val>
          <c:extLst>
            <c:ext xmlns:c16="http://schemas.microsoft.com/office/drawing/2014/chart" uri="{C3380CC4-5D6E-409C-BE32-E72D297353CC}">
              <c16:uniqueId val="{00000004-41CC-489E-8958-87196A4E776C}"/>
            </c:ext>
          </c:extLst>
        </c:ser>
        <c:dLbls>
          <c:showLegendKey val="0"/>
          <c:showVal val="0"/>
          <c:showCatName val="0"/>
          <c:showSerName val="0"/>
          <c:showPercent val="0"/>
          <c:showBubbleSize val="0"/>
        </c:dLbls>
        <c:gapWidth val="150"/>
        <c:overlap val="100"/>
        <c:axId val="2105266272"/>
        <c:axId val="-2137169264"/>
      </c:barChart>
      <c:catAx>
        <c:axId val="21052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37169264"/>
        <c:crossesAt val="0"/>
        <c:auto val="1"/>
        <c:lblAlgn val="ctr"/>
        <c:lblOffset val="100"/>
        <c:noMultiLvlLbl val="0"/>
      </c:catAx>
      <c:valAx>
        <c:axId val="-21371692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0526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legend>
    <c:plotVisOnly val="1"/>
    <c:dispBlanksAs val="gap"/>
    <c:showDLblsOverMax val="0"/>
  </c:chart>
  <c:spPr>
    <a:noFill/>
    <a:ln>
      <a:noFill/>
    </a:ln>
    <a:effectLst/>
  </c:spPr>
  <c:txPr>
    <a:bodyPr/>
    <a:lstStyle/>
    <a:p>
      <a:pPr>
        <a:defRPr b="0" i="0">
          <a:latin typeface="Source Sans Pro" charset="0"/>
          <a:ea typeface="Source Sans Pro" charset="0"/>
          <a:cs typeface="Source Sans Pro"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Other Income</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Sheet1!$B$2:$B$7</c:f>
              <c:numCache>
                <c:formatCode>_(* #,##0.00_);_(* \(#,##0.00\);_(* "-"??_);_(@_)</c:formatCode>
                <c:ptCount val="6"/>
                <c:pt idx="0">
                  <c:v>0.69599999999999995</c:v>
                </c:pt>
                <c:pt idx="1">
                  <c:v>0.63700000000000001</c:v>
                </c:pt>
                <c:pt idx="2">
                  <c:v>0.46300000000000002</c:v>
                </c:pt>
                <c:pt idx="3">
                  <c:v>0.53600000000000003</c:v>
                </c:pt>
                <c:pt idx="4">
                  <c:v>0.19075826100000001</c:v>
                </c:pt>
                <c:pt idx="5">
                  <c:v>0.21842300000000001</c:v>
                </c:pt>
              </c:numCache>
            </c:numRef>
          </c:val>
          <c:extLst>
            <c:ext xmlns:c16="http://schemas.microsoft.com/office/drawing/2014/chart" uri="{C3380CC4-5D6E-409C-BE32-E72D297353CC}">
              <c16:uniqueId val="{00000000-F181-4772-97C6-19B5D372C286}"/>
            </c:ext>
          </c:extLst>
        </c:ser>
        <c:dLbls>
          <c:dLblPos val="outEnd"/>
          <c:showLegendKey val="0"/>
          <c:showVal val="1"/>
          <c:showCatName val="0"/>
          <c:showSerName val="0"/>
          <c:showPercent val="0"/>
          <c:showBubbleSize val="0"/>
        </c:dLbls>
        <c:gapWidth val="219"/>
        <c:overlap val="-27"/>
        <c:axId val="2105180304"/>
        <c:axId val="-2137670352"/>
      </c:barChart>
      <c:catAx>
        <c:axId val="210518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37670352"/>
        <c:crosses val="autoZero"/>
        <c:auto val="1"/>
        <c:lblAlgn val="ctr"/>
        <c:lblOffset val="100"/>
        <c:noMultiLvlLbl val="0"/>
      </c:catAx>
      <c:valAx>
        <c:axId val="-213767035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0518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legend>
    <c:plotVisOnly val="1"/>
    <c:dispBlanksAs val="gap"/>
    <c:showDLblsOverMax val="0"/>
  </c:chart>
  <c:spPr>
    <a:noFill/>
    <a:ln>
      <a:noFill/>
    </a:ln>
    <a:effectLst/>
  </c:spPr>
  <c:txPr>
    <a:bodyPr/>
    <a:lstStyle/>
    <a:p>
      <a:pPr>
        <a:defRPr b="0" i="0">
          <a:latin typeface="Source Sans Pro" charset="0"/>
          <a:ea typeface="Source Sans Pro" charset="0"/>
          <a:cs typeface="Source Sans Pro"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Operating Exp</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Sheet1!$B$2:$B$7</c:f>
              <c:numCache>
                <c:formatCode>_(* #,##0.00_);_(* \(#,##0.00\);_(* "-"??_);_(@_)</c:formatCode>
                <c:ptCount val="6"/>
                <c:pt idx="0">
                  <c:v>3.3809999999999998</c:v>
                </c:pt>
                <c:pt idx="1">
                  <c:v>3.6240000000000001</c:v>
                </c:pt>
                <c:pt idx="2">
                  <c:v>3.052</c:v>
                </c:pt>
                <c:pt idx="3">
                  <c:v>3.1640000000000001</c:v>
                </c:pt>
                <c:pt idx="4">
                  <c:v>1.589193802</c:v>
                </c:pt>
                <c:pt idx="5">
                  <c:v>1.877</c:v>
                </c:pt>
              </c:numCache>
            </c:numRef>
          </c:val>
          <c:extLst>
            <c:ext xmlns:c16="http://schemas.microsoft.com/office/drawing/2014/chart" uri="{C3380CC4-5D6E-409C-BE32-E72D297353CC}">
              <c16:uniqueId val="{00000000-0F44-4EBC-90F1-351CC59BAC2D}"/>
            </c:ext>
          </c:extLst>
        </c:ser>
        <c:dLbls>
          <c:showLegendKey val="0"/>
          <c:showVal val="0"/>
          <c:showCatName val="0"/>
          <c:showSerName val="0"/>
          <c:showPercent val="0"/>
          <c:showBubbleSize val="0"/>
        </c:dLbls>
        <c:gapWidth val="150"/>
        <c:axId val="2105266272"/>
        <c:axId val="-2137169264"/>
      </c:barChart>
      <c:catAx>
        <c:axId val="21052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37169264"/>
        <c:crossesAt val="0"/>
        <c:auto val="1"/>
        <c:lblAlgn val="ctr"/>
        <c:lblOffset val="100"/>
        <c:noMultiLvlLbl val="0"/>
      </c:catAx>
      <c:valAx>
        <c:axId val="-213716926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0526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legend>
    <c:plotVisOnly val="1"/>
    <c:dispBlanksAs val="gap"/>
    <c:showDLblsOverMax val="0"/>
  </c:chart>
  <c:spPr>
    <a:noFill/>
    <a:ln>
      <a:noFill/>
    </a:ln>
    <a:effectLst/>
  </c:spPr>
  <c:txPr>
    <a:bodyPr/>
    <a:lstStyle/>
    <a:p>
      <a:pPr>
        <a:defRPr b="0" i="0">
          <a:latin typeface="Source Sans Pro" charset="0"/>
          <a:ea typeface="Source Sans Pro" charset="0"/>
          <a:cs typeface="Source Sans Pro"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Sheet1!$B$1</c:f>
              <c:strCache>
                <c:ptCount val="1"/>
                <c:pt idx="0">
                  <c:v>Operating Profit</c:v>
                </c:pt>
              </c:strCache>
            </c:strRef>
          </c:tx>
          <c:spPr>
            <a:solidFill>
              <a:schemeClr val="dk1">
                <a:tint val="88500"/>
              </a:schemeClr>
            </a:solidFill>
            <a:ln>
              <a:noFill/>
            </a:ln>
            <a:effectLst/>
          </c:spPr>
          <c:invertIfNegative val="0"/>
          <c:dLbls>
            <c:dLbl>
              <c:idx val="0"/>
              <c:layout>
                <c:manualLayout>
                  <c:x val="-8.2749202154346405E-3"/>
                  <c:y val="-0.365616547644529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95-443F-B45B-AE7ECCA77C65}"/>
                </c:ext>
              </c:extLst>
            </c:dLbl>
            <c:dLbl>
              <c:idx val="1"/>
              <c:layout>
                <c:manualLayout>
                  <c:x val="8.2749202154346665E-3"/>
                  <c:y val="-0.28405256668571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95-443F-B45B-AE7ECCA77C65}"/>
                </c:ext>
              </c:extLst>
            </c:dLbl>
            <c:dLbl>
              <c:idx val="2"/>
              <c:layout>
                <c:manualLayout>
                  <c:x val="-8.2749202154346162E-3"/>
                  <c:y val="-0.242809052168667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95-443F-B45B-AE7ECCA77C65}"/>
                </c:ext>
              </c:extLst>
            </c:dLbl>
            <c:dLbl>
              <c:idx val="3"/>
              <c:layout>
                <c:manualLayout>
                  <c:x val="6.0682748246520514E-2"/>
                  <c:y val="1.17264961498387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95-443F-B45B-AE7ECCA77C65}"/>
                </c:ext>
              </c:extLst>
            </c:dLbl>
            <c:dLbl>
              <c:idx val="4"/>
              <c:layout>
                <c:manualLayout>
                  <c:x val="-2.7583067384783066E-3"/>
                  <c:y val="-0.147641345053343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A6-4B9E-8E8C-9532794C9523}"/>
                </c:ext>
              </c:extLst>
            </c:dLbl>
            <c:dLbl>
              <c:idx val="5"/>
              <c:layout>
                <c:manualLayout>
                  <c:x val="-5.5166134769565117E-3"/>
                  <c:y val="-0.147641345053343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F2-4D2D-A6F0-45D124FC6B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Sheet1!$B$2:$B$7</c:f>
              <c:numCache>
                <c:formatCode>_(* #,##0.00_);_(* \(#,##0.00\);_(* "-"??_);_(@_)</c:formatCode>
                <c:ptCount val="6"/>
                <c:pt idx="0">
                  <c:v>3.8460000000000001</c:v>
                </c:pt>
                <c:pt idx="1">
                  <c:v>2.702</c:v>
                </c:pt>
                <c:pt idx="2">
                  <c:v>2.4079999999999999</c:v>
                </c:pt>
                <c:pt idx="3">
                  <c:v>2.6638549999999999</c:v>
                </c:pt>
                <c:pt idx="4">
                  <c:v>1.0930970040000001</c:v>
                </c:pt>
                <c:pt idx="5">
                  <c:v>1.2811682440000001</c:v>
                </c:pt>
              </c:numCache>
            </c:numRef>
          </c:val>
          <c:extLst>
            <c:ext xmlns:c16="http://schemas.microsoft.com/office/drawing/2014/chart" uri="{C3380CC4-5D6E-409C-BE32-E72D297353CC}">
              <c16:uniqueId val="{00000000-F181-4772-97C6-19B5D372C286}"/>
            </c:ext>
          </c:extLst>
        </c:ser>
        <c:ser>
          <c:idx val="1"/>
          <c:order val="1"/>
          <c:tx>
            <c:strRef>
              <c:f>Sheet1!$C$1</c:f>
              <c:strCache>
                <c:ptCount val="1"/>
                <c:pt idx="0">
                  <c:v>RI</c:v>
                </c:pt>
              </c:strCache>
            </c:strRef>
          </c:tx>
          <c:spPr>
            <a:solidFill>
              <a:schemeClr val="dk1">
                <a:tint val="55000"/>
              </a:schemeClr>
            </a:solidFill>
            <a:ln>
              <a:noFill/>
            </a:ln>
            <a:effectLst/>
          </c:spPr>
          <c:invertIfNegative val="0"/>
          <c:dLbls>
            <c:dLbl>
              <c:idx val="3"/>
              <c:layout>
                <c:manualLayout>
                  <c:x val="6.6199361723476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95-443F-B45B-AE7ECCA77C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Sheet1!$C$2:$C$7</c:f>
              <c:numCache>
                <c:formatCode>_-* #,##0_-;\-* #,##0_-;_-* "-"??_-;_-@_-</c:formatCode>
                <c:ptCount val="6"/>
                <c:pt idx="0">
                  <c:v>0</c:v>
                </c:pt>
                <c:pt idx="1">
                  <c:v>0</c:v>
                </c:pt>
                <c:pt idx="2">
                  <c:v>0</c:v>
                </c:pt>
                <c:pt idx="3" formatCode="_(* #,##0.00_);_(* \(#,##0.00\);_(* &quot;-&quot;??_);_(@_)">
                  <c:v>0.95799999999999996</c:v>
                </c:pt>
              </c:numCache>
            </c:numRef>
          </c:val>
          <c:extLst>
            <c:ext xmlns:c16="http://schemas.microsoft.com/office/drawing/2014/chart" uri="{C3380CC4-5D6E-409C-BE32-E72D297353CC}">
              <c16:uniqueId val="{00000004-1995-443F-B45B-AE7ECCA77C65}"/>
            </c:ext>
          </c:extLst>
        </c:ser>
        <c:dLbls>
          <c:showLegendKey val="0"/>
          <c:showVal val="1"/>
          <c:showCatName val="0"/>
          <c:showSerName val="0"/>
          <c:showPercent val="0"/>
          <c:showBubbleSize val="0"/>
        </c:dLbls>
        <c:gapWidth val="219"/>
        <c:overlap val="100"/>
        <c:axId val="2105180304"/>
        <c:axId val="-2137670352"/>
      </c:barChart>
      <c:catAx>
        <c:axId val="210518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37670352"/>
        <c:crosses val="autoZero"/>
        <c:auto val="1"/>
        <c:lblAlgn val="ctr"/>
        <c:lblOffset val="100"/>
        <c:noMultiLvlLbl val="0"/>
      </c:catAx>
      <c:valAx>
        <c:axId val="-213767035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0518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legend>
    <c:plotVisOnly val="1"/>
    <c:dispBlanksAs val="gap"/>
    <c:showDLblsOverMax val="0"/>
  </c:chart>
  <c:spPr>
    <a:noFill/>
    <a:ln>
      <a:noFill/>
    </a:ln>
    <a:effectLst/>
  </c:spPr>
  <c:txPr>
    <a:bodyPr/>
    <a:lstStyle/>
    <a:p>
      <a:pPr>
        <a:defRPr b="0" i="0">
          <a:latin typeface="Source Sans Pro" charset="0"/>
          <a:ea typeface="Source Sans Pro" charset="0"/>
          <a:cs typeface="Source Sans Pro"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Sheet1!$B$1</c:f>
              <c:strCache>
                <c:ptCount val="1"/>
                <c:pt idx="0">
                  <c:v>Net Profit</c:v>
                </c:pt>
              </c:strCache>
            </c:strRef>
          </c:tx>
          <c:spPr>
            <a:solidFill>
              <a:schemeClr val="dk1">
                <a:tint val="88500"/>
              </a:schemeClr>
            </a:solidFill>
            <a:ln>
              <a:noFill/>
            </a:ln>
            <a:effectLst/>
          </c:spPr>
          <c:invertIfNegative val="0"/>
          <c:dLbls>
            <c:dLbl>
              <c:idx val="0"/>
              <c:layout>
                <c:manualLayout>
                  <c:x val="2.7583067384782051E-3"/>
                  <c:y val="-0.1572613528014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C8-42DF-9D9F-27F86AB3669B}"/>
                </c:ext>
              </c:extLst>
            </c:dLbl>
            <c:dLbl>
              <c:idx val="1"/>
              <c:layout>
                <c:manualLayout>
                  <c:x val="8.2749202154346665E-3"/>
                  <c:y val="-0.166247715818652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C8-42DF-9D9F-27F86AB3669B}"/>
                </c:ext>
              </c:extLst>
            </c:dLbl>
            <c:dLbl>
              <c:idx val="2"/>
              <c:layout>
                <c:manualLayout>
                  <c:x val="0"/>
                  <c:y val="-0.157261352801427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C8-42DF-9D9F-27F86AB3669B}"/>
                </c:ext>
              </c:extLst>
            </c:dLbl>
            <c:dLbl>
              <c:idx val="3"/>
              <c:layout>
                <c:manualLayout>
                  <c:x val="8.8265815631302466E-2"/>
                  <c:y val="-8.237404273258657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C8-42DF-9D9F-27F86AB3669B}"/>
                </c:ext>
              </c:extLst>
            </c:dLbl>
            <c:dLbl>
              <c:idx val="4"/>
              <c:layout>
                <c:manualLayout>
                  <c:x val="8.2749202154345138E-3"/>
                  <c:y val="-6.2904541120571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10-4A4C-A500-A3D4F3FC7584}"/>
                </c:ext>
              </c:extLst>
            </c:dLbl>
            <c:dLbl>
              <c:idx val="5"/>
              <c:layout>
                <c:manualLayout>
                  <c:x val="-2.0227349080777524E-16"/>
                  <c:y val="-0.17972726034448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44-4786-8E1B-AC200CBF5B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Sheet1!$B$2:$B$7</c:f>
              <c:numCache>
                <c:formatCode>_(* #,##0.00_);_(* \(#,##0.00\);_(* "-"??_);_(@_)</c:formatCode>
                <c:ptCount val="6"/>
                <c:pt idx="0">
                  <c:v>0.75537338600000004</c:v>
                </c:pt>
                <c:pt idx="1">
                  <c:v>0.67270463400000002</c:v>
                </c:pt>
                <c:pt idx="2">
                  <c:v>0.77604099999999998</c:v>
                </c:pt>
                <c:pt idx="3">
                  <c:v>1.403741181</c:v>
                </c:pt>
                <c:pt idx="4">
                  <c:v>4.0577339000000198E-2</c:v>
                </c:pt>
                <c:pt idx="5">
                  <c:v>0.76634500000000005</c:v>
                </c:pt>
              </c:numCache>
            </c:numRef>
          </c:val>
          <c:extLst>
            <c:ext xmlns:c16="http://schemas.microsoft.com/office/drawing/2014/chart" uri="{C3380CC4-5D6E-409C-BE32-E72D297353CC}">
              <c16:uniqueId val="{00000000-0F44-4EBC-90F1-351CC59BAC2D}"/>
            </c:ext>
          </c:extLst>
        </c:ser>
        <c:ser>
          <c:idx val="1"/>
          <c:order val="1"/>
          <c:tx>
            <c:strRef>
              <c:f>Sheet1!$C$1</c:f>
              <c:strCache>
                <c:ptCount val="1"/>
                <c:pt idx="0">
                  <c:v>RI</c:v>
                </c:pt>
              </c:strCache>
            </c:strRef>
          </c:tx>
          <c:spPr>
            <a:solidFill>
              <a:schemeClr val="dk1">
                <a:tint val="55000"/>
              </a:schemeClr>
            </a:solidFill>
            <a:ln>
              <a:noFill/>
            </a:ln>
            <a:effectLst/>
          </c:spPr>
          <c:invertIfNegative val="0"/>
          <c:dLbls>
            <c:dLbl>
              <c:idx val="2"/>
              <c:layout>
                <c:manualLayout>
                  <c:x val="0"/>
                  <c:y val="-4.4931815086122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C8-42DF-9D9F-27F86AB3669B}"/>
                </c:ext>
              </c:extLst>
            </c:dLbl>
            <c:dLbl>
              <c:idx val="3"/>
              <c:layout>
                <c:manualLayout>
                  <c:x val="9.3782429108258972E-2"/>
                  <c:y val="4.4931815086122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C8-42DF-9D9F-27F86AB366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ource Sans Pro" charset="0"/>
                    <a:ea typeface="Source Sans Pro" charset="0"/>
                    <a:cs typeface="Source Sans Pro"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H1 2021</c:v>
                </c:pt>
                <c:pt idx="5">
                  <c:v>H1 2022</c:v>
                </c:pt>
              </c:strCache>
            </c:strRef>
          </c:cat>
          <c:val>
            <c:numRef>
              <c:f>Sheet1!$C$2:$C$7</c:f>
              <c:numCache>
                <c:formatCode>_(* #,##0.00_);_(* \(#,##0.00\);_(* "-"??_);_(@_)</c:formatCode>
                <c:ptCount val="6"/>
                <c:pt idx="0">
                  <c:v>0</c:v>
                </c:pt>
                <c:pt idx="1">
                  <c:v>0</c:v>
                </c:pt>
                <c:pt idx="2">
                  <c:v>0</c:v>
                </c:pt>
                <c:pt idx="3">
                  <c:v>0.51</c:v>
                </c:pt>
              </c:numCache>
            </c:numRef>
          </c:val>
          <c:extLst>
            <c:ext xmlns:c16="http://schemas.microsoft.com/office/drawing/2014/chart" uri="{C3380CC4-5D6E-409C-BE32-E72D297353CC}">
              <c16:uniqueId val="{00000004-D2C8-42DF-9D9F-27F86AB3669B}"/>
            </c:ext>
          </c:extLst>
        </c:ser>
        <c:dLbls>
          <c:showLegendKey val="0"/>
          <c:showVal val="0"/>
          <c:showCatName val="0"/>
          <c:showSerName val="0"/>
          <c:showPercent val="0"/>
          <c:showBubbleSize val="0"/>
        </c:dLbls>
        <c:gapWidth val="150"/>
        <c:overlap val="100"/>
        <c:axId val="2105266272"/>
        <c:axId val="-2137169264"/>
      </c:barChart>
      <c:catAx>
        <c:axId val="21052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37169264"/>
        <c:crossesAt val="0"/>
        <c:auto val="1"/>
        <c:lblAlgn val="ctr"/>
        <c:lblOffset val="100"/>
        <c:noMultiLvlLbl val="0"/>
      </c:catAx>
      <c:valAx>
        <c:axId val="-213716926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210526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legend>
    <c:plotVisOnly val="1"/>
    <c:dispBlanksAs val="gap"/>
    <c:showDLblsOverMax val="0"/>
  </c:chart>
  <c:spPr>
    <a:noFill/>
    <a:ln>
      <a:noFill/>
    </a:ln>
    <a:effectLst/>
  </c:spPr>
  <c:txPr>
    <a:bodyPr/>
    <a:lstStyle/>
    <a:p>
      <a:pPr>
        <a:defRPr b="0" i="0">
          <a:latin typeface="Source Sans Pro" charset="0"/>
          <a:ea typeface="Source Sans Pro" charset="0"/>
          <a:cs typeface="Source Sans Pro"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H1 2021</c:v>
                </c:pt>
              </c:strCache>
            </c:strRef>
          </c:tx>
          <c:dPt>
            <c:idx val="0"/>
            <c:bubble3D val="0"/>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1F0C-457D-BC67-6B0F20E54D17}"/>
              </c:ext>
            </c:extLst>
          </c:dPt>
          <c:dPt>
            <c:idx val="1"/>
            <c:bubble3D val="0"/>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1F0C-457D-BC67-6B0F20E54D1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Corp</c:v>
                </c:pt>
                <c:pt idx="1">
                  <c:v>Retail</c:v>
                </c:pt>
              </c:strCache>
            </c:strRef>
          </c:cat>
          <c:val>
            <c:numRef>
              <c:f>Sheet1!$B$2:$B$3</c:f>
              <c:numCache>
                <c:formatCode>General</c:formatCode>
                <c:ptCount val="2"/>
                <c:pt idx="0">
                  <c:v>48.58</c:v>
                </c:pt>
                <c:pt idx="1">
                  <c:v>29.78</c:v>
                </c:pt>
              </c:numCache>
            </c:numRef>
          </c:val>
          <c:extLst>
            <c:ext xmlns:c16="http://schemas.microsoft.com/office/drawing/2014/chart" uri="{C3380CC4-5D6E-409C-BE32-E72D297353CC}">
              <c16:uniqueId val="{00000000-5922-444E-97A1-7582061009B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H1 2022</c:v>
                </c:pt>
              </c:strCache>
            </c:strRef>
          </c:tx>
          <c:dPt>
            <c:idx val="0"/>
            <c:bubble3D val="0"/>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91E-444B-8E7B-2CA4C4B231C6}"/>
              </c:ext>
            </c:extLst>
          </c:dPt>
          <c:dPt>
            <c:idx val="1"/>
            <c:bubble3D val="0"/>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91E-444B-8E7B-2CA4C4B231C6}"/>
              </c:ext>
            </c:extLst>
          </c:dPt>
          <c:dLbls>
            <c:dLbl>
              <c:idx val="0"/>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0263159014403037"/>
                      <c:h val="0.16782194350335461"/>
                    </c:manualLayout>
                  </c15:layout>
                </c:ext>
                <c:ext xmlns:c16="http://schemas.microsoft.com/office/drawing/2014/chart" uri="{C3380CC4-5D6E-409C-BE32-E72D297353CC}">
                  <c16:uniqueId val="{00000001-E91E-444B-8E7B-2CA4C4B231C6}"/>
                </c:ext>
              </c:extLst>
            </c:dLbl>
            <c:dLbl>
              <c:idx val="1"/>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9526316868424751"/>
                      <c:h val="0.14666178540945338"/>
                    </c:manualLayout>
                  </c15:layout>
                </c:ext>
                <c:ext xmlns:c16="http://schemas.microsoft.com/office/drawing/2014/chart" uri="{C3380CC4-5D6E-409C-BE32-E72D297353CC}">
                  <c16:uniqueId val="{00000003-E91E-444B-8E7B-2CA4C4B231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Corp</c:v>
                </c:pt>
                <c:pt idx="1">
                  <c:v>Retail</c:v>
                </c:pt>
              </c:strCache>
            </c:strRef>
          </c:cat>
          <c:val>
            <c:numRef>
              <c:f>Sheet1!$B$2:$B$3</c:f>
              <c:numCache>
                <c:formatCode>General</c:formatCode>
                <c:ptCount val="2"/>
                <c:pt idx="0">
                  <c:v>34.06</c:v>
                </c:pt>
                <c:pt idx="1">
                  <c:v>48.37</c:v>
                </c:pt>
              </c:numCache>
            </c:numRef>
          </c:val>
          <c:extLst>
            <c:ext xmlns:c16="http://schemas.microsoft.com/office/drawing/2014/chart" uri="{C3380CC4-5D6E-409C-BE32-E72D297353CC}">
              <c16:uniqueId val="{00000004-E91E-444B-8E7B-2CA4C4B231C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Лист1!$B$1</c:f>
              <c:strCache>
                <c:ptCount val="1"/>
                <c:pt idx="0">
                  <c:v>Ряд 1</c:v>
                </c:pt>
              </c:strCache>
            </c:strRef>
          </c:tx>
          <c:spPr>
            <a:solidFill>
              <a:srgbClr val="00B0F0"/>
            </a:solidFill>
            <a:ln>
              <a:noFill/>
            </a:ln>
            <a:effectLst/>
          </c:spPr>
          <c:invertIfNegative val="0"/>
          <c:cat>
            <c:strRef>
              <c:f>Лист1!$A$2</c:f>
              <c:strCache>
                <c:ptCount val="1"/>
                <c:pt idx="0">
                  <c:v>Категория 1</c:v>
                </c:pt>
              </c:strCache>
            </c:strRef>
          </c:cat>
          <c:val>
            <c:numRef>
              <c:f>Лист1!$B$2</c:f>
              <c:numCache>
                <c:formatCode>General</c:formatCode>
                <c:ptCount val="1"/>
                <c:pt idx="0">
                  <c:v>55</c:v>
                </c:pt>
              </c:numCache>
            </c:numRef>
          </c:val>
          <c:extLst>
            <c:ext xmlns:c16="http://schemas.microsoft.com/office/drawing/2014/chart" uri="{C3380CC4-5D6E-409C-BE32-E72D297353CC}">
              <c16:uniqueId val="{00000000-D8C4-4E3B-9BE5-CB4CA138AA0F}"/>
            </c:ext>
          </c:extLst>
        </c:ser>
        <c:ser>
          <c:idx val="1"/>
          <c:order val="1"/>
          <c:tx>
            <c:strRef>
              <c:f>Лист1!$C$1</c:f>
              <c:strCache>
                <c:ptCount val="1"/>
                <c:pt idx="0">
                  <c:v>Столбец1</c:v>
                </c:pt>
              </c:strCache>
            </c:strRef>
          </c:tx>
          <c:spPr>
            <a:solidFill>
              <a:schemeClr val="accent2"/>
            </a:solidFill>
            <a:ln>
              <a:noFill/>
            </a:ln>
            <a:effectLst/>
          </c:spPr>
          <c:invertIfNegative val="0"/>
          <c:dPt>
            <c:idx val="0"/>
            <c:invertIfNegative val="0"/>
            <c:bubble3D val="0"/>
            <c:spPr>
              <a:solidFill>
                <a:srgbClr val="D5E2E7"/>
              </a:solidFill>
              <a:ln>
                <a:noFill/>
              </a:ln>
              <a:effectLst/>
            </c:spPr>
            <c:extLst>
              <c:ext xmlns:c16="http://schemas.microsoft.com/office/drawing/2014/chart" uri="{C3380CC4-5D6E-409C-BE32-E72D297353CC}">
                <c16:uniqueId val="{00000004-D8C4-4E3B-9BE5-CB4CA138AA0F}"/>
              </c:ext>
            </c:extLst>
          </c:dPt>
          <c:cat>
            <c:strRef>
              <c:f>Лист1!$A$2</c:f>
              <c:strCache>
                <c:ptCount val="1"/>
                <c:pt idx="0">
                  <c:v>Категория 1</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3-D8C4-4E3B-9BE5-CB4CA138AA0F}"/>
            </c:ext>
          </c:extLst>
        </c:ser>
        <c:dLbls>
          <c:showLegendKey val="0"/>
          <c:showVal val="0"/>
          <c:showCatName val="0"/>
          <c:showSerName val="0"/>
          <c:showPercent val="0"/>
          <c:showBubbleSize val="0"/>
        </c:dLbls>
        <c:gapWidth val="250"/>
        <c:overlap val="100"/>
        <c:axId val="2036349728"/>
        <c:axId val="2036352448"/>
      </c:barChart>
      <c:catAx>
        <c:axId val="2036349728"/>
        <c:scaling>
          <c:orientation val="minMax"/>
        </c:scaling>
        <c:delete val="1"/>
        <c:axPos val="l"/>
        <c:numFmt formatCode="General" sourceLinked="1"/>
        <c:majorTickMark val="none"/>
        <c:minorTickMark val="none"/>
        <c:tickLblPos val="nextTo"/>
        <c:crossAx val="2036352448"/>
        <c:crosses val="autoZero"/>
        <c:auto val="1"/>
        <c:lblAlgn val="ctr"/>
        <c:lblOffset val="100"/>
        <c:noMultiLvlLbl val="0"/>
      </c:catAx>
      <c:valAx>
        <c:axId val="2036352448"/>
        <c:scaling>
          <c:orientation val="minMax"/>
        </c:scaling>
        <c:delete val="1"/>
        <c:axPos val="b"/>
        <c:numFmt formatCode="0%" sourceLinked="1"/>
        <c:majorTickMark val="none"/>
        <c:minorTickMark val="none"/>
        <c:tickLblPos val="nextTo"/>
        <c:crossAx val="203634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Oman Hotels</cx:pt>
          <cx:pt idx="1">Global Financial Investment Hol</cx:pt>
          <cx:pt idx="2">Al-Saud Co Ltd/ Ubar Financial Invt</cx:pt>
          <cx:pt idx="3">Oman International Hold Co</cx:pt>
          <cx:pt idx="4">Others</cx:pt>
        </cx:lvl>
      </cx:strDim>
      <cx:numDim type="size">
        <cx:f>Sheet1!$B$2:$B$6</cx:f>
        <cx:lvl ptCount="5" formatCode="_-* #,##0_-;\-* #,##0_-;_-* &quot;-&quot;??_-;_-@_-">
          <cx:pt idx="0">33.577739999999999</cx:pt>
          <cx:pt idx="1">24.99999</cx:pt>
          <cx:pt idx="2">7.5417300000000003</cx:pt>
          <cx:pt idx="3">5.65144</cx:pt>
          <cx:pt idx="4">28.228999999999999</cx:pt>
        </cx:lvl>
      </cx:numDim>
    </cx:data>
  </cx:chartData>
  <cx:chart>
    <cx:plotArea>
      <cx:plotAreaRegion>
        <cx:series layoutId="sunburst" uniqueId="{4691D925-38C3-4EFD-A808-AEBF65453653}">
          <cx:tx>
            <cx:txData>
              <cx:f>Sheet1!$B$1</cx:f>
              <cx:v>Share Holding %</cx:v>
            </cx:txData>
          </cx:tx>
          <cx:dataLabels pos="ctr">
            <cx:txPr>
              <a:bodyPr spcFirstLastPara="1" vertOverflow="ellipsis" horzOverflow="overflow" wrap="square" lIns="0" tIns="0" rIns="0" bIns="0" anchor="ctr" anchorCtr="1"/>
              <a:lstStyle/>
              <a:p>
                <a:pPr algn="ctr" rtl="0">
                  <a:defRPr sz="1200">
                    <a:solidFill>
                      <a:schemeClr val="bg1"/>
                    </a:solidFill>
                  </a:defRPr>
                </a:pPr>
                <a:endParaRPr lang="en-US" sz="1200" b="1" i="0" u="none" strike="noStrike" kern="1200" baseline="0">
                  <a:solidFill>
                    <a:schemeClr val="bg1"/>
                  </a:solidFill>
                  <a:latin typeface="Calibri" panose="020F0502020204030204"/>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a:pPr>
                  <a:r>
                    <a:rPr lang="en-US" sz="1200" b="1" i="0" u="none" strike="noStrike" kern="1200" baseline="0">
                      <a:solidFill>
                        <a:schemeClr val="bg1"/>
                      </a:solidFill>
                      <a:latin typeface="Calibri" panose="020F0502020204030204"/>
                    </a:rPr>
                    <a:t> 34 </a:t>
                  </a:r>
                </a:p>
              </cx:txPr>
            </cx:dataLabel>
            <cx:dataLabel idx="4">
              <cx:txPr>
                <a:bodyPr spcFirstLastPara="1" vertOverflow="ellipsis" horzOverflow="overflow" wrap="square" lIns="0" tIns="0" rIns="0" bIns="0" anchor="ctr" anchorCtr="1"/>
                <a:lstStyle/>
                <a:p>
                  <a:pPr algn="ctr" rtl="0">
                    <a:defRPr/>
                  </a:pPr>
                  <a:r>
                    <a:rPr lang="en-US" sz="1200" b="1" i="0" u="none" strike="noStrike" kern="1200" baseline="0">
                      <a:solidFill>
                        <a:schemeClr val="bg1"/>
                      </a:solidFill>
                      <a:latin typeface="Calibri" panose="020F0502020204030204"/>
                    </a:rPr>
                    <a:t> 28 </a:t>
                  </a:r>
                </a:p>
              </cx:txPr>
            </cx:dataLabel>
          </cx:dataLabels>
          <cx:dataId val="0"/>
        </cx:series>
      </cx:plotAreaRegion>
    </cx:plotArea>
    <cx:legend pos="r" align="ctr" overlay="0">
      <cx:txPr>
        <a:bodyPr spcFirstLastPara="1" vertOverflow="ellipsis" horzOverflow="overflow" wrap="square" lIns="0" tIns="0" rIns="0" bIns="0" anchor="ctr" anchorCtr="1"/>
        <a:lstStyle/>
        <a:p>
          <a:pPr algn="ctr" rtl="0">
            <a:defRPr>
              <a:latin typeface="Bebas Neue"/>
              <a:ea typeface="Bebas Neue"/>
              <a:cs typeface="Bebas Neue"/>
            </a:defRPr>
          </a:pPr>
          <a:endParaRPr lang="en-US" sz="1197" b="0" i="0" u="none" strike="noStrike" kern="1200" baseline="0">
            <a:solidFill>
              <a:prstClr val="black">
                <a:lumMod val="75000"/>
                <a:lumOff val="25000"/>
              </a:prstClr>
            </a:solidFill>
            <a:latin typeface="Bebas Neue"/>
          </a:endParaRPr>
        </a:p>
      </cx:txPr>
    </cx:legend>
  </cx:chart>
</cx: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5279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136"/>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50446" y="0"/>
            <a:ext cx="2945659" cy="498136"/>
          </a:xfrm>
          <a:prstGeom prst="rect">
            <a:avLst/>
          </a:prstGeom>
        </p:spPr>
        <p:txBody>
          <a:bodyPr vert="horz" lIns="91432" tIns="45716" rIns="91432" bIns="45716" rtlCol="0"/>
          <a:lstStyle>
            <a:lvl1pPr algn="r">
              <a:defRPr sz="1200"/>
            </a:lvl1pPr>
          </a:lstStyle>
          <a:p>
            <a:fld id="{A26BC589-C0F9-3C4A-A355-E09AE6235068}" type="datetimeFigureOut">
              <a:rPr lang="en-US" smtClean="0"/>
              <a:t>9/4/2022</a:t>
            </a:fld>
            <a:endParaRPr lang="en-US"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30092"/>
            <a:ext cx="2945659" cy="498135"/>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6" y="9430092"/>
            <a:ext cx="2945659" cy="498135"/>
          </a:xfrm>
          <a:prstGeom prst="rect">
            <a:avLst/>
          </a:prstGeom>
        </p:spPr>
        <p:txBody>
          <a:bodyPr vert="horz" lIns="91432" tIns="45716" rIns="91432" bIns="45716" rtlCol="0" anchor="b"/>
          <a:lstStyle>
            <a:lvl1pPr algn="r">
              <a:defRPr sz="1200"/>
            </a:lvl1pPr>
          </a:lstStyle>
          <a:p>
            <a:fld id="{98FE1C23-BE9F-D345-8036-FA15034A60B4}" type="slidenum">
              <a:rPr lang="en-US" smtClean="0"/>
              <a:t>‹#›</a:t>
            </a:fld>
            <a:endParaRPr lang="en-US" dirty="0"/>
          </a:p>
        </p:txBody>
      </p:sp>
    </p:spTree>
    <p:extLst>
      <p:ext uri="{BB962C8B-B14F-4D97-AF65-F5344CB8AC3E}">
        <p14:creationId xmlns:p14="http://schemas.microsoft.com/office/powerpoint/2010/main" val="41687809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6456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t>23</a:t>
            </a:fld>
            <a:endParaRPr lang="en-US"/>
          </a:p>
        </p:txBody>
      </p:sp>
    </p:spTree>
    <p:extLst>
      <p:ext uri="{BB962C8B-B14F-4D97-AF65-F5344CB8AC3E}">
        <p14:creationId xmlns:p14="http://schemas.microsoft.com/office/powerpoint/2010/main" val="133114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425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306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971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729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 2000</a:t>
            </a:r>
          </a:p>
          <a:p>
            <a:r>
              <a:rPr lang="en-US" dirty="0"/>
              <a:t>Netflix 2007</a:t>
            </a:r>
          </a:p>
          <a:p>
            <a:r>
              <a:rPr lang="en-US" dirty="0"/>
              <a:t>DBS 2009 Piyush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C77C5-BCD2-4522-8448-0D4E961DCE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7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Tree>
    <p:extLst>
      <p:ext uri="{BB962C8B-B14F-4D97-AF65-F5344CB8AC3E}">
        <p14:creationId xmlns:p14="http://schemas.microsoft.com/office/powerpoint/2010/main" val="400170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Tree>
    <p:extLst>
      <p:ext uri="{BB962C8B-B14F-4D97-AF65-F5344CB8AC3E}">
        <p14:creationId xmlns:p14="http://schemas.microsoft.com/office/powerpoint/2010/main" val="332708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370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177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251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t>21</a:t>
            </a:fld>
            <a:endParaRPr lang="en-US"/>
          </a:p>
        </p:txBody>
      </p:sp>
    </p:spTree>
    <p:extLst>
      <p:ext uri="{BB962C8B-B14F-4D97-AF65-F5344CB8AC3E}">
        <p14:creationId xmlns:p14="http://schemas.microsoft.com/office/powerpoint/2010/main" val="200095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t>22</a:t>
            </a:fld>
            <a:endParaRPr lang="en-US"/>
          </a:p>
        </p:txBody>
      </p:sp>
    </p:spTree>
    <p:extLst>
      <p:ext uri="{BB962C8B-B14F-4D97-AF65-F5344CB8AC3E}">
        <p14:creationId xmlns:p14="http://schemas.microsoft.com/office/powerpoint/2010/main" val="237033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B5B9-3CEA-9049-8C34-3014092CFD80}"/>
              </a:ext>
            </a:extLst>
          </p:cNvPr>
          <p:cNvSpPr>
            <a:spLocks noGrp="1"/>
          </p:cNvSpPr>
          <p:nvPr>
            <p:ph type="pic" sz="quarter" idx="10" hasCustomPrompt="1"/>
          </p:nvPr>
        </p:nvSpPr>
        <p:spPr>
          <a:xfrm>
            <a:off x="0" y="-6928"/>
            <a:ext cx="12192000" cy="6864928"/>
          </a:xfrm>
          <a:solidFill>
            <a:schemeClr val="bg1">
              <a:lumMod val="85000"/>
              <a:alpha val="50000"/>
            </a:schemeClr>
          </a:solidFill>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b="0" i="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8814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 presetClass="emph" presetSubtype="0" repeatCount="indefinite" decel="100000" fill="hold" grpId="1" nodeType="withEffect">
                                  <p:stCondLst>
                                    <p:cond delay="0"/>
                                  </p:stCondLst>
                                  <p:childTnLst>
                                    <p:animScale>
                                      <p:cBhvr>
                                        <p:cTn id="9" dur="200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28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F5F62E9-E72A-406C-80FF-8E5398F522D0}"/>
              </a:ext>
            </a:extLst>
          </p:cNvPr>
          <p:cNvSpPr>
            <a:spLocks noGrp="1"/>
          </p:cNvSpPr>
          <p:nvPr>
            <p:ph type="pic" sz="quarter" idx="10"/>
          </p:nvPr>
        </p:nvSpPr>
        <p:spPr>
          <a:xfrm>
            <a:off x="0" y="0"/>
            <a:ext cx="7659688" cy="3429000"/>
          </a:xfrm>
          <a:custGeom>
            <a:avLst/>
            <a:gdLst>
              <a:gd name="connsiteX0" fmla="*/ 0 w 7659688"/>
              <a:gd name="connsiteY0" fmla="*/ 0 h 3429000"/>
              <a:gd name="connsiteX1" fmla="*/ 7659688 w 7659688"/>
              <a:gd name="connsiteY1" fmla="*/ 0 h 3429000"/>
              <a:gd name="connsiteX2" fmla="*/ 7659688 w 7659688"/>
              <a:gd name="connsiteY2" fmla="*/ 3429000 h 3429000"/>
              <a:gd name="connsiteX3" fmla="*/ 0 w 7659688"/>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7659688" h="3429000">
                <a:moveTo>
                  <a:pt x="0" y="0"/>
                </a:moveTo>
                <a:lnTo>
                  <a:pt x="7659688" y="0"/>
                </a:lnTo>
                <a:lnTo>
                  <a:pt x="7659688" y="3429000"/>
                </a:lnTo>
                <a:lnTo>
                  <a:pt x="0" y="3429000"/>
                </a:lnTo>
                <a:close/>
              </a:path>
            </a:pathLst>
          </a:custGeom>
          <a:effectLst/>
        </p:spPr>
        <p:txBody>
          <a:bodyPr wrap="square">
            <a:noAutofit/>
          </a:bodyPr>
          <a:lstStyle/>
          <a:p>
            <a:endParaRPr lang="en-US" dirty="0"/>
          </a:p>
        </p:txBody>
      </p:sp>
    </p:spTree>
    <p:extLst>
      <p:ext uri="{BB962C8B-B14F-4D97-AF65-F5344CB8AC3E}">
        <p14:creationId xmlns:p14="http://schemas.microsoft.com/office/powerpoint/2010/main" val="569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4E6D9A0-B7AD-40D1-82C4-7651D2D4C738}"/>
              </a:ext>
            </a:extLst>
          </p:cNvPr>
          <p:cNvSpPr>
            <a:spLocks noGrp="1"/>
          </p:cNvSpPr>
          <p:nvPr>
            <p:ph type="pic" sz="quarter" idx="11"/>
          </p:nvPr>
        </p:nvSpPr>
        <p:spPr>
          <a:xfrm>
            <a:off x="0" y="3372855"/>
            <a:ext cx="4122821" cy="2277979"/>
          </a:xfrm>
          <a:custGeom>
            <a:avLst/>
            <a:gdLst>
              <a:gd name="connsiteX0" fmla="*/ 0 w 4122821"/>
              <a:gd name="connsiteY0" fmla="*/ 0 h 2277979"/>
              <a:gd name="connsiteX1" fmla="*/ 4122821 w 4122821"/>
              <a:gd name="connsiteY1" fmla="*/ 0 h 2277979"/>
              <a:gd name="connsiteX2" fmla="*/ 4122821 w 4122821"/>
              <a:gd name="connsiteY2" fmla="*/ 2277979 h 2277979"/>
              <a:gd name="connsiteX3" fmla="*/ 0 w 4122821"/>
              <a:gd name="connsiteY3" fmla="*/ 2277979 h 2277979"/>
            </a:gdLst>
            <a:ahLst/>
            <a:cxnLst>
              <a:cxn ang="0">
                <a:pos x="connsiteX0" y="connsiteY0"/>
              </a:cxn>
              <a:cxn ang="0">
                <a:pos x="connsiteX1" y="connsiteY1"/>
              </a:cxn>
              <a:cxn ang="0">
                <a:pos x="connsiteX2" y="connsiteY2"/>
              </a:cxn>
              <a:cxn ang="0">
                <a:pos x="connsiteX3" y="connsiteY3"/>
              </a:cxn>
            </a:cxnLst>
            <a:rect l="l" t="t" r="r" b="b"/>
            <a:pathLst>
              <a:path w="4122821" h="2277979">
                <a:moveTo>
                  <a:pt x="0" y="0"/>
                </a:moveTo>
                <a:lnTo>
                  <a:pt x="4122821" y="0"/>
                </a:lnTo>
                <a:lnTo>
                  <a:pt x="4122821" y="2277979"/>
                </a:lnTo>
                <a:lnTo>
                  <a:pt x="0" y="2277979"/>
                </a:lnTo>
                <a:close/>
              </a:path>
            </a:pathLst>
          </a:custGeom>
          <a:effectLst/>
        </p:spPr>
        <p:txBody>
          <a:bodyPr wrap="square">
            <a:noAutofit/>
          </a:bodyPr>
          <a:lstStyle/>
          <a:p>
            <a:endParaRPr lang="en-US" dirty="0"/>
          </a:p>
        </p:txBody>
      </p:sp>
      <p:sp>
        <p:nvSpPr>
          <p:cNvPr id="15" name="Picture Placeholder 14">
            <a:extLst>
              <a:ext uri="{FF2B5EF4-FFF2-40B4-BE49-F238E27FC236}">
                <a16:creationId xmlns:a16="http://schemas.microsoft.com/office/drawing/2014/main" id="{086832AF-7FE5-48C1-9F9C-8B26F4898941}"/>
              </a:ext>
            </a:extLst>
          </p:cNvPr>
          <p:cNvSpPr>
            <a:spLocks noGrp="1"/>
          </p:cNvSpPr>
          <p:nvPr>
            <p:ph type="pic" sz="quarter" idx="12"/>
          </p:nvPr>
        </p:nvSpPr>
        <p:spPr>
          <a:xfrm>
            <a:off x="9930063" y="3372855"/>
            <a:ext cx="2261938" cy="2277979"/>
          </a:xfrm>
          <a:custGeom>
            <a:avLst/>
            <a:gdLst>
              <a:gd name="connsiteX0" fmla="*/ 0 w 2261938"/>
              <a:gd name="connsiteY0" fmla="*/ 0 h 2277979"/>
              <a:gd name="connsiteX1" fmla="*/ 2261938 w 2261938"/>
              <a:gd name="connsiteY1" fmla="*/ 0 h 2277979"/>
              <a:gd name="connsiteX2" fmla="*/ 2261938 w 2261938"/>
              <a:gd name="connsiteY2" fmla="*/ 2277979 h 2277979"/>
              <a:gd name="connsiteX3" fmla="*/ 0 w 2261938"/>
              <a:gd name="connsiteY3" fmla="*/ 2277979 h 2277979"/>
            </a:gdLst>
            <a:ahLst/>
            <a:cxnLst>
              <a:cxn ang="0">
                <a:pos x="connsiteX0" y="connsiteY0"/>
              </a:cxn>
              <a:cxn ang="0">
                <a:pos x="connsiteX1" y="connsiteY1"/>
              </a:cxn>
              <a:cxn ang="0">
                <a:pos x="connsiteX2" y="connsiteY2"/>
              </a:cxn>
              <a:cxn ang="0">
                <a:pos x="connsiteX3" y="connsiteY3"/>
              </a:cxn>
            </a:cxnLst>
            <a:rect l="l" t="t" r="r" b="b"/>
            <a:pathLst>
              <a:path w="2261938" h="2277979">
                <a:moveTo>
                  <a:pt x="0" y="0"/>
                </a:moveTo>
                <a:lnTo>
                  <a:pt x="2261938" y="0"/>
                </a:lnTo>
                <a:lnTo>
                  <a:pt x="2261938" y="2277979"/>
                </a:lnTo>
                <a:lnTo>
                  <a:pt x="0" y="2277979"/>
                </a:lnTo>
                <a:close/>
              </a:path>
            </a:pathLst>
          </a:custGeom>
          <a:effectLst/>
        </p:spPr>
        <p:txBody>
          <a:bodyPr wrap="square">
            <a:noAutofit/>
          </a:bodyPr>
          <a:lstStyle/>
          <a:p>
            <a:endParaRPr lang="en-US" dirty="0"/>
          </a:p>
        </p:txBody>
      </p:sp>
      <p:sp>
        <p:nvSpPr>
          <p:cNvPr id="14" name="Picture Placeholder 13">
            <a:extLst>
              <a:ext uri="{FF2B5EF4-FFF2-40B4-BE49-F238E27FC236}">
                <a16:creationId xmlns:a16="http://schemas.microsoft.com/office/drawing/2014/main" id="{7BA55C7C-BED7-4B1E-A9AC-631EEAE913ED}"/>
              </a:ext>
            </a:extLst>
          </p:cNvPr>
          <p:cNvSpPr>
            <a:spLocks noGrp="1"/>
          </p:cNvSpPr>
          <p:nvPr>
            <p:ph type="pic" sz="quarter" idx="13"/>
          </p:nvPr>
        </p:nvSpPr>
        <p:spPr>
          <a:xfrm>
            <a:off x="8839200" y="982580"/>
            <a:ext cx="3352800" cy="2277979"/>
          </a:xfrm>
          <a:custGeom>
            <a:avLst/>
            <a:gdLst>
              <a:gd name="connsiteX0" fmla="*/ 0 w 3352800"/>
              <a:gd name="connsiteY0" fmla="*/ 0 h 2277979"/>
              <a:gd name="connsiteX1" fmla="*/ 3352800 w 3352800"/>
              <a:gd name="connsiteY1" fmla="*/ 0 h 2277979"/>
              <a:gd name="connsiteX2" fmla="*/ 3352800 w 3352800"/>
              <a:gd name="connsiteY2" fmla="*/ 2277979 h 2277979"/>
              <a:gd name="connsiteX3" fmla="*/ 0 w 3352800"/>
              <a:gd name="connsiteY3" fmla="*/ 2277979 h 2277979"/>
            </a:gdLst>
            <a:ahLst/>
            <a:cxnLst>
              <a:cxn ang="0">
                <a:pos x="connsiteX0" y="connsiteY0"/>
              </a:cxn>
              <a:cxn ang="0">
                <a:pos x="connsiteX1" y="connsiteY1"/>
              </a:cxn>
              <a:cxn ang="0">
                <a:pos x="connsiteX2" y="connsiteY2"/>
              </a:cxn>
              <a:cxn ang="0">
                <a:pos x="connsiteX3" y="connsiteY3"/>
              </a:cxn>
            </a:cxnLst>
            <a:rect l="l" t="t" r="r" b="b"/>
            <a:pathLst>
              <a:path w="3352800" h="2277979">
                <a:moveTo>
                  <a:pt x="0" y="0"/>
                </a:moveTo>
                <a:lnTo>
                  <a:pt x="3352800" y="0"/>
                </a:lnTo>
                <a:lnTo>
                  <a:pt x="3352800" y="2277979"/>
                </a:lnTo>
                <a:lnTo>
                  <a:pt x="0" y="2277979"/>
                </a:lnTo>
                <a:close/>
              </a:path>
            </a:pathLst>
          </a:custGeom>
          <a:effectLst/>
        </p:spPr>
        <p:txBody>
          <a:bodyPr wrap="square">
            <a:noAutofit/>
          </a:bodyPr>
          <a:lstStyle/>
          <a:p>
            <a:endParaRPr lang="en-US" dirty="0"/>
          </a:p>
        </p:txBody>
      </p:sp>
      <p:sp>
        <p:nvSpPr>
          <p:cNvPr id="6" name="Picture Placeholder 13">
            <a:extLst>
              <a:ext uri="{FF2B5EF4-FFF2-40B4-BE49-F238E27FC236}">
                <a16:creationId xmlns:a16="http://schemas.microsoft.com/office/drawing/2014/main" id="{1FD1B75D-2310-44FE-8085-272A64D50AC4}"/>
              </a:ext>
            </a:extLst>
          </p:cNvPr>
          <p:cNvSpPr>
            <a:spLocks noGrp="1"/>
          </p:cNvSpPr>
          <p:nvPr>
            <p:ph type="pic" sz="quarter" idx="14"/>
          </p:nvPr>
        </p:nvSpPr>
        <p:spPr>
          <a:xfrm>
            <a:off x="1" y="982580"/>
            <a:ext cx="2961246" cy="2277979"/>
          </a:xfrm>
          <a:custGeom>
            <a:avLst/>
            <a:gdLst>
              <a:gd name="connsiteX0" fmla="*/ 0 w 3352800"/>
              <a:gd name="connsiteY0" fmla="*/ 0 h 2277979"/>
              <a:gd name="connsiteX1" fmla="*/ 3352800 w 3352800"/>
              <a:gd name="connsiteY1" fmla="*/ 0 h 2277979"/>
              <a:gd name="connsiteX2" fmla="*/ 3352800 w 3352800"/>
              <a:gd name="connsiteY2" fmla="*/ 2277979 h 2277979"/>
              <a:gd name="connsiteX3" fmla="*/ 0 w 3352800"/>
              <a:gd name="connsiteY3" fmla="*/ 2277979 h 2277979"/>
            </a:gdLst>
            <a:ahLst/>
            <a:cxnLst>
              <a:cxn ang="0">
                <a:pos x="connsiteX0" y="connsiteY0"/>
              </a:cxn>
              <a:cxn ang="0">
                <a:pos x="connsiteX1" y="connsiteY1"/>
              </a:cxn>
              <a:cxn ang="0">
                <a:pos x="connsiteX2" y="connsiteY2"/>
              </a:cxn>
              <a:cxn ang="0">
                <a:pos x="connsiteX3" y="connsiteY3"/>
              </a:cxn>
            </a:cxnLst>
            <a:rect l="l" t="t" r="r" b="b"/>
            <a:pathLst>
              <a:path w="3352800" h="2277979">
                <a:moveTo>
                  <a:pt x="0" y="0"/>
                </a:moveTo>
                <a:lnTo>
                  <a:pt x="3352800" y="0"/>
                </a:lnTo>
                <a:lnTo>
                  <a:pt x="3352800" y="2277979"/>
                </a:lnTo>
                <a:lnTo>
                  <a:pt x="0" y="2277979"/>
                </a:lnTo>
                <a:close/>
              </a:path>
            </a:pathLst>
          </a:custGeom>
          <a:effectLst/>
        </p:spPr>
        <p:txBody>
          <a:bodyPr wrap="square">
            <a:noAutofit/>
          </a:bodyPr>
          <a:lstStyle/>
          <a:p>
            <a:endParaRPr lang="en-US" dirty="0"/>
          </a:p>
        </p:txBody>
      </p:sp>
    </p:spTree>
    <p:extLst>
      <p:ext uri="{BB962C8B-B14F-4D97-AF65-F5344CB8AC3E}">
        <p14:creationId xmlns:p14="http://schemas.microsoft.com/office/powerpoint/2010/main" val="2359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50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75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10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25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Titelfolie">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AAA162ED-75C2-488F-BA9D-6D302FB351EE}"/>
              </a:ext>
            </a:extLst>
          </p:cNvPr>
          <p:cNvSpPr>
            <a:spLocks noGrp="1"/>
          </p:cNvSpPr>
          <p:nvPr>
            <p:ph type="pic" sz="quarter" idx="10"/>
          </p:nvPr>
        </p:nvSpPr>
        <p:spPr>
          <a:xfrm>
            <a:off x="0" y="0"/>
            <a:ext cx="12192000" cy="6858000"/>
          </a:xfrm>
          <a:prstGeom prst="rect">
            <a:avLst/>
          </a:prstGeom>
          <a:solidFill>
            <a:schemeClr val="bg1">
              <a:lumMod val="95000"/>
              <a:alpha val="50000"/>
            </a:schemeClr>
          </a:solidFill>
        </p:spPr>
        <p:txBody>
          <a:bodyPr/>
          <a:lstStyle>
            <a:lvl1pPr marL="0" indent="0">
              <a:buNone/>
              <a:defRPr sz="1200"/>
            </a:lvl1pPr>
          </a:lstStyle>
          <a:p>
            <a:endParaRPr lang="id-ID"/>
          </a:p>
        </p:txBody>
      </p:sp>
    </p:spTree>
    <p:extLst>
      <p:ext uri="{BB962C8B-B14F-4D97-AF65-F5344CB8AC3E}">
        <p14:creationId xmlns:p14="http://schemas.microsoft.com/office/powerpoint/2010/main" val="1001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mph" presetSubtype="0" repeatCount="indefinite" decel="100000" fill="hold" grpId="1" nodeType="withEffect">
                                  <p:stCondLst>
                                    <p:cond delay="0"/>
                                  </p:stCondLst>
                                  <p:childTnLst>
                                    <p:animScale>
                                      <p:cBhvr>
                                        <p:cTn id="9" dur="20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Titelfoli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5A1C73-BCF4-4949-AC45-73F84511B413}"/>
              </a:ext>
            </a:extLst>
          </p:cNvPr>
          <p:cNvSpPr>
            <a:spLocks noGrp="1"/>
          </p:cNvSpPr>
          <p:nvPr>
            <p:ph type="pic" sz="quarter" idx="10"/>
          </p:nvPr>
        </p:nvSpPr>
        <p:spPr>
          <a:xfrm>
            <a:off x="6705600" y="0"/>
            <a:ext cx="5486400" cy="5334000"/>
          </a:xfrm>
          <a:custGeom>
            <a:avLst/>
            <a:gdLst>
              <a:gd name="connsiteX0" fmla="*/ 0 w 5486400"/>
              <a:gd name="connsiteY0" fmla="*/ 0 h 5334000"/>
              <a:gd name="connsiteX1" fmla="*/ 5486400 w 5486400"/>
              <a:gd name="connsiteY1" fmla="*/ 0 h 5334000"/>
              <a:gd name="connsiteX2" fmla="*/ 5486400 w 5486400"/>
              <a:gd name="connsiteY2" fmla="*/ 5334000 h 5334000"/>
              <a:gd name="connsiteX3" fmla="*/ 0 w 548640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486400" h="5334000">
                <a:moveTo>
                  <a:pt x="0" y="0"/>
                </a:moveTo>
                <a:lnTo>
                  <a:pt x="5486400" y="0"/>
                </a:lnTo>
                <a:lnTo>
                  <a:pt x="5486400" y="5334000"/>
                </a:lnTo>
                <a:lnTo>
                  <a:pt x="0" y="5334000"/>
                </a:lnTo>
                <a:close/>
              </a:path>
            </a:pathLst>
          </a:custGeom>
          <a:solidFill>
            <a:schemeClr val="bg1">
              <a:lumMod val="95000"/>
              <a:alpha val="40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37199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4_Titelfoli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5A1C73-BCF4-4949-AC45-73F84511B413}"/>
              </a:ext>
            </a:extLst>
          </p:cNvPr>
          <p:cNvSpPr>
            <a:spLocks noGrp="1"/>
          </p:cNvSpPr>
          <p:nvPr>
            <p:ph type="pic" sz="quarter" idx="10"/>
          </p:nvPr>
        </p:nvSpPr>
        <p:spPr>
          <a:xfrm>
            <a:off x="3409950" y="0"/>
            <a:ext cx="8782050" cy="6858000"/>
          </a:xfrm>
          <a:custGeom>
            <a:avLst/>
            <a:gdLst>
              <a:gd name="connsiteX0" fmla="*/ 0 w 5486400"/>
              <a:gd name="connsiteY0" fmla="*/ 0 h 5334000"/>
              <a:gd name="connsiteX1" fmla="*/ 5486400 w 5486400"/>
              <a:gd name="connsiteY1" fmla="*/ 0 h 5334000"/>
              <a:gd name="connsiteX2" fmla="*/ 5486400 w 5486400"/>
              <a:gd name="connsiteY2" fmla="*/ 5334000 h 5334000"/>
              <a:gd name="connsiteX3" fmla="*/ 0 w 548640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486400" h="5334000">
                <a:moveTo>
                  <a:pt x="0" y="0"/>
                </a:moveTo>
                <a:lnTo>
                  <a:pt x="5486400" y="0"/>
                </a:lnTo>
                <a:lnTo>
                  <a:pt x="5486400" y="5334000"/>
                </a:lnTo>
                <a:lnTo>
                  <a:pt x="0" y="5334000"/>
                </a:lnTo>
                <a:close/>
              </a:path>
            </a:pathLst>
          </a:custGeom>
          <a:solidFill>
            <a:schemeClr val="bg1">
              <a:lumMod val="95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5106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Titelfoli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5A1C73-BCF4-4949-AC45-73F84511B413}"/>
              </a:ext>
            </a:extLst>
          </p:cNvPr>
          <p:cNvSpPr>
            <a:spLocks noGrp="1"/>
          </p:cNvSpPr>
          <p:nvPr>
            <p:ph type="pic" sz="quarter" idx="10"/>
          </p:nvPr>
        </p:nvSpPr>
        <p:spPr>
          <a:xfrm>
            <a:off x="0" y="0"/>
            <a:ext cx="12192000" cy="4876800"/>
          </a:xfrm>
          <a:custGeom>
            <a:avLst/>
            <a:gdLst>
              <a:gd name="connsiteX0" fmla="*/ 0 w 5486400"/>
              <a:gd name="connsiteY0" fmla="*/ 0 h 5334000"/>
              <a:gd name="connsiteX1" fmla="*/ 5486400 w 5486400"/>
              <a:gd name="connsiteY1" fmla="*/ 0 h 5334000"/>
              <a:gd name="connsiteX2" fmla="*/ 5486400 w 5486400"/>
              <a:gd name="connsiteY2" fmla="*/ 5334000 h 5334000"/>
              <a:gd name="connsiteX3" fmla="*/ 0 w 548640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486400" h="5334000">
                <a:moveTo>
                  <a:pt x="0" y="0"/>
                </a:moveTo>
                <a:lnTo>
                  <a:pt x="5486400" y="0"/>
                </a:lnTo>
                <a:lnTo>
                  <a:pt x="5486400" y="5334000"/>
                </a:lnTo>
                <a:lnTo>
                  <a:pt x="0" y="5334000"/>
                </a:lnTo>
                <a:close/>
              </a:path>
            </a:pathLst>
          </a:custGeom>
          <a:solidFill>
            <a:schemeClr val="bg1">
              <a:lumMod val="95000"/>
              <a:alpha val="40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205763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2_Titelfoli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CC828A-19EC-460A-B78C-5BEAD4793B3B}"/>
              </a:ext>
            </a:extLst>
          </p:cNvPr>
          <p:cNvSpPr>
            <a:spLocks noGrp="1"/>
          </p:cNvSpPr>
          <p:nvPr>
            <p:ph type="pic" sz="quarter" idx="10"/>
          </p:nvPr>
        </p:nvSpPr>
        <p:spPr>
          <a:xfrm>
            <a:off x="1524000" y="2811439"/>
            <a:ext cx="10058400" cy="2776511"/>
          </a:xfrm>
          <a:custGeom>
            <a:avLst/>
            <a:gdLst>
              <a:gd name="connsiteX0" fmla="*/ 0 w 10058400"/>
              <a:gd name="connsiteY0" fmla="*/ 0 h 2311350"/>
              <a:gd name="connsiteX1" fmla="*/ 10058400 w 10058400"/>
              <a:gd name="connsiteY1" fmla="*/ 0 h 2311350"/>
              <a:gd name="connsiteX2" fmla="*/ 10058400 w 10058400"/>
              <a:gd name="connsiteY2" fmla="*/ 2311350 h 2311350"/>
              <a:gd name="connsiteX3" fmla="*/ 0 w 10058400"/>
              <a:gd name="connsiteY3" fmla="*/ 2311350 h 2311350"/>
            </a:gdLst>
            <a:ahLst/>
            <a:cxnLst>
              <a:cxn ang="0">
                <a:pos x="connsiteX0" y="connsiteY0"/>
              </a:cxn>
              <a:cxn ang="0">
                <a:pos x="connsiteX1" y="connsiteY1"/>
              </a:cxn>
              <a:cxn ang="0">
                <a:pos x="connsiteX2" y="connsiteY2"/>
              </a:cxn>
              <a:cxn ang="0">
                <a:pos x="connsiteX3" y="connsiteY3"/>
              </a:cxn>
            </a:cxnLst>
            <a:rect l="l" t="t" r="r" b="b"/>
            <a:pathLst>
              <a:path w="10058400" h="2311350">
                <a:moveTo>
                  <a:pt x="0" y="0"/>
                </a:moveTo>
                <a:lnTo>
                  <a:pt x="10058400" y="0"/>
                </a:lnTo>
                <a:lnTo>
                  <a:pt x="10058400" y="2311350"/>
                </a:lnTo>
                <a:lnTo>
                  <a:pt x="0" y="2311350"/>
                </a:lnTo>
                <a:close/>
              </a:path>
            </a:pathLst>
          </a:custGeom>
          <a:solidFill>
            <a:schemeClr val="bg1">
              <a:lumMod val="95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36864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3_Titelfoli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CC828A-19EC-460A-B78C-5BEAD4793B3B}"/>
              </a:ext>
            </a:extLst>
          </p:cNvPr>
          <p:cNvSpPr>
            <a:spLocks noGrp="1"/>
          </p:cNvSpPr>
          <p:nvPr>
            <p:ph type="pic" sz="quarter" idx="10"/>
          </p:nvPr>
        </p:nvSpPr>
        <p:spPr>
          <a:xfrm>
            <a:off x="812850" y="1597050"/>
            <a:ext cx="10566300" cy="3663900"/>
          </a:xfrm>
          <a:custGeom>
            <a:avLst/>
            <a:gdLst>
              <a:gd name="connsiteX0" fmla="*/ 0 w 10058400"/>
              <a:gd name="connsiteY0" fmla="*/ 0 h 2311350"/>
              <a:gd name="connsiteX1" fmla="*/ 10058400 w 10058400"/>
              <a:gd name="connsiteY1" fmla="*/ 0 h 2311350"/>
              <a:gd name="connsiteX2" fmla="*/ 10058400 w 10058400"/>
              <a:gd name="connsiteY2" fmla="*/ 2311350 h 2311350"/>
              <a:gd name="connsiteX3" fmla="*/ 0 w 10058400"/>
              <a:gd name="connsiteY3" fmla="*/ 2311350 h 2311350"/>
            </a:gdLst>
            <a:ahLst/>
            <a:cxnLst>
              <a:cxn ang="0">
                <a:pos x="connsiteX0" y="connsiteY0"/>
              </a:cxn>
              <a:cxn ang="0">
                <a:pos x="connsiteX1" y="connsiteY1"/>
              </a:cxn>
              <a:cxn ang="0">
                <a:pos x="connsiteX2" y="connsiteY2"/>
              </a:cxn>
              <a:cxn ang="0">
                <a:pos x="connsiteX3" y="connsiteY3"/>
              </a:cxn>
            </a:cxnLst>
            <a:rect l="l" t="t" r="r" b="b"/>
            <a:pathLst>
              <a:path w="10058400" h="2311350">
                <a:moveTo>
                  <a:pt x="0" y="0"/>
                </a:moveTo>
                <a:lnTo>
                  <a:pt x="10058400" y="0"/>
                </a:lnTo>
                <a:lnTo>
                  <a:pt x="10058400" y="2311350"/>
                </a:lnTo>
                <a:lnTo>
                  <a:pt x="0" y="2311350"/>
                </a:lnTo>
                <a:close/>
              </a:path>
            </a:pathLst>
          </a:custGeom>
          <a:solidFill>
            <a:schemeClr val="bg1">
              <a:lumMod val="95000"/>
              <a:alpha val="20000"/>
            </a:schemeClr>
          </a:solidFill>
          <a:effectLst>
            <a:outerShdw blurRad="330200" dist="215900" dir="5400000" algn="t" rotWithShape="0">
              <a:prstClr val="black">
                <a:alpha val="11000"/>
              </a:prstClr>
            </a:outerShdw>
          </a:effectLst>
        </p:spPr>
        <p:txBody>
          <a:bodyPr wrap="square">
            <a:noAutofit/>
          </a:bodyPr>
          <a:lstStyle>
            <a:lvl1pPr marL="0" indent="0">
              <a:buNone/>
              <a:defRPr sz="1200"/>
            </a:lvl1pPr>
          </a:lstStyle>
          <a:p>
            <a:endParaRPr lang="id-ID"/>
          </a:p>
        </p:txBody>
      </p:sp>
      <p:sp>
        <p:nvSpPr>
          <p:cNvPr id="6" name="Freeform 11">
            <a:extLst>
              <a:ext uri="{FF2B5EF4-FFF2-40B4-BE49-F238E27FC236}">
                <a16:creationId xmlns:a16="http://schemas.microsoft.com/office/drawing/2014/main" id="{8DEB6F9F-3EB8-43CA-A6A6-82B45C4B47DC}"/>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E7D0D9B-2805-4DD8-B55C-DA0114C145AB}"/>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86396B1-F1AA-499C-B0AB-C979D0477891}"/>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9" name="Straight Arrow Connector 8">
            <a:extLst>
              <a:ext uri="{FF2B5EF4-FFF2-40B4-BE49-F238E27FC236}">
                <a16:creationId xmlns:a16="http://schemas.microsoft.com/office/drawing/2014/main" id="{442D3456-6C7D-4FCF-A8E1-DB3F72FACFA3}"/>
              </a:ext>
            </a:extLst>
          </p:cNvPr>
          <p:cNvCxnSpPr>
            <a:cxnSpLocks/>
          </p:cNvCxnSpPr>
          <p:nvPr userDrawn="1"/>
        </p:nvCxnSpPr>
        <p:spPr>
          <a:xfrm>
            <a:off x="11582400" y="-4782"/>
            <a:ext cx="0" cy="408802"/>
          </a:xfrm>
          <a:prstGeom prst="straightConnector1">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76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F249CF38-3879-4A90-8BCD-0DA231ADD643}"/>
              </a:ext>
            </a:extLst>
          </p:cNvPr>
          <p:cNvSpPr>
            <a:spLocks noGrp="1"/>
          </p:cNvSpPr>
          <p:nvPr>
            <p:ph type="pic" sz="quarter" idx="10"/>
          </p:nvPr>
        </p:nvSpPr>
        <p:spPr>
          <a:xfrm>
            <a:off x="8132064" y="0"/>
            <a:ext cx="4059936" cy="6858000"/>
          </a:xfrm>
          <a:custGeom>
            <a:avLst/>
            <a:gdLst>
              <a:gd name="connsiteX0" fmla="*/ 0 w 4059936"/>
              <a:gd name="connsiteY0" fmla="*/ 0 h 6858000"/>
              <a:gd name="connsiteX1" fmla="*/ 4059936 w 4059936"/>
              <a:gd name="connsiteY1" fmla="*/ 0 h 6858000"/>
              <a:gd name="connsiteX2" fmla="*/ 4059936 w 4059936"/>
              <a:gd name="connsiteY2" fmla="*/ 6858000 h 6858000"/>
              <a:gd name="connsiteX3" fmla="*/ 0 w 40599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59936" h="6858000">
                <a:moveTo>
                  <a:pt x="0" y="0"/>
                </a:moveTo>
                <a:lnTo>
                  <a:pt x="4059936" y="0"/>
                </a:lnTo>
                <a:lnTo>
                  <a:pt x="4059936"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3486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9B484C2-01F8-41BD-85E4-B2691F64D13A}"/>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86607F-CE20-4EDD-9826-49E98144BB34}"/>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50B72E-490B-4D48-87FB-BF502F6B8913}"/>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5" name="Straight Arrow Connector 4">
            <a:extLst>
              <a:ext uri="{FF2B5EF4-FFF2-40B4-BE49-F238E27FC236}">
                <a16:creationId xmlns:a16="http://schemas.microsoft.com/office/drawing/2014/main" id="{C92ACF03-35D0-4DAB-8049-82D46A252B48}"/>
              </a:ext>
            </a:extLst>
          </p:cNvPr>
          <p:cNvCxnSpPr>
            <a:cxnSpLocks/>
          </p:cNvCxnSpPr>
          <p:nvPr userDrawn="1"/>
        </p:nvCxnSpPr>
        <p:spPr>
          <a:xfrm>
            <a:off x="11582400" y="-4782"/>
            <a:ext cx="0" cy="408802"/>
          </a:xfrm>
          <a:prstGeom prst="straightConnector1">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535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0_Titelfolie">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AAA162ED-75C2-488F-BA9D-6D302FB351EE}"/>
              </a:ext>
            </a:extLst>
          </p:cNvPr>
          <p:cNvSpPr>
            <a:spLocks noGrp="1"/>
          </p:cNvSpPr>
          <p:nvPr>
            <p:ph type="pic" sz="quarter" idx="10"/>
          </p:nvPr>
        </p:nvSpPr>
        <p:spPr>
          <a:xfrm>
            <a:off x="0" y="0"/>
            <a:ext cx="12192000" cy="6858000"/>
          </a:xfrm>
          <a:prstGeom prst="rect">
            <a:avLst/>
          </a:prstGeom>
          <a:solidFill>
            <a:schemeClr val="bg1">
              <a:lumMod val="95000"/>
              <a:alpha val="50000"/>
            </a:schemeClr>
          </a:solidFill>
        </p:spPr>
        <p:txBody>
          <a:bodyPr/>
          <a:lstStyle>
            <a:lvl1pPr marL="0" indent="0">
              <a:buNone/>
              <a:defRPr sz="1200"/>
            </a:lvl1pPr>
          </a:lstStyle>
          <a:p>
            <a:endParaRPr lang="id-ID"/>
          </a:p>
        </p:txBody>
      </p:sp>
    </p:spTree>
    <p:extLst>
      <p:ext uri="{BB962C8B-B14F-4D97-AF65-F5344CB8AC3E}">
        <p14:creationId xmlns:p14="http://schemas.microsoft.com/office/powerpoint/2010/main" val="202600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mph" presetSubtype="0" repeatCount="indefinite" decel="100000" fill="hold" grpId="1" nodeType="withEffect">
                                  <p:stCondLst>
                                    <p:cond delay="0"/>
                                  </p:stCondLst>
                                  <p:childTnLst>
                                    <p:animScale>
                                      <p:cBhvr>
                                        <p:cTn id="9" dur="20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1_Titelfoli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5A1C73-BCF4-4949-AC45-73F84511B413}"/>
              </a:ext>
            </a:extLst>
          </p:cNvPr>
          <p:cNvSpPr>
            <a:spLocks noGrp="1"/>
          </p:cNvSpPr>
          <p:nvPr>
            <p:ph type="pic" sz="quarter" idx="10"/>
          </p:nvPr>
        </p:nvSpPr>
        <p:spPr>
          <a:xfrm>
            <a:off x="6705600" y="0"/>
            <a:ext cx="5486400" cy="5334000"/>
          </a:xfrm>
          <a:custGeom>
            <a:avLst/>
            <a:gdLst>
              <a:gd name="connsiteX0" fmla="*/ 0 w 5486400"/>
              <a:gd name="connsiteY0" fmla="*/ 0 h 5334000"/>
              <a:gd name="connsiteX1" fmla="*/ 5486400 w 5486400"/>
              <a:gd name="connsiteY1" fmla="*/ 0 h 5334000"/>
              <a:gd name="connsiteX2" fmla="*/ 5486400 w 5486400"/>
              <a:gd name="connsiteY2" fmla="*/ 5334000 h 5334000"/>
              <a:gd name="connsiteX3" fmla="*/ 0 w 548640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486400" h="5334000">
                <a:moveTo>
                  <a:pt x="0" y="0"/>
                </a:moveTo>
                <a:lnTo>
                  <a:pt x="5486400" y="0"/>
                </a:lnTo>
                <a:lnTo>
                  <a:pt x="5486400" y="5334000"/>
                </a:lnTo>
                <a:lnTo>
                  <a:pt x="0" y="5334000"/>
                </a:lnTo>
                <a:close/>
              </a:path>
            </a:pathLst>
          </a:custGeom>
          <a:solidFill>
            <a:schemeClr val="bg1">
              <a:lumMod val="95000"/>
              <a:alpha val="40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35107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_Titelfoli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5A1C73-BCF4-4949-AC45-73F84511B413}"/>
              </a:ext>
            </a:extLst>
          </p:cNvPr>
          <p:cNvSpPr>
            <a:spLocks noGrp="1"/>
          </p:cNvSpPr>
          <p:nvPr>
            <p:ph type="pic" sz="quarter" idx="10"/>
          </p:nvPr>
        </p:nvSpPr>
        <p:spPr>
          <a:xfrm>
            <a:off x="3409950" y="0"/>
            <a:ext cx="8782050" cy="6858000"/>
          </a:xfrm>
          <a:custGeom>
            <a:avLst/>
            <a:gdLst>
              <a:gd name="connsiteX0" fmla="*/ 0 w 5486400"/>
              <a:gd name="connsiteY0" fmla="*/ 0 h 5334000"/>
              <a:gd name="connsiteX1" fmla="*/ 5486400 w 5486400"/>
              <a:gd name="connsiteY1" fmla="*/ 0 h 5334000"/>
              <a:gd name="connsiteX2" fmla="*/ 5486400 w 5486400"/>
              <a:gd name="connsiteY2" fmla="*/ 5334000 h 5334000"/>
              <a:gd name="connsiteX3" fmla="*/ 0 w 548640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486400" h="5334000">
                <a:moveTo>
                  <a:pt x="0" y="0"/>
                </a:moveTo>
                <a:lnTo>
                  <a:pt x="5486400" y="0"/>
                </a:lnTo>
                <a:lnTo>
                  <a:pt x="5486400" y="5334000"/>
                </a:lnTo>
                <a:lnTo>
                  <a:pt x="0" y="5334000"/>
                </a:lnTo>
                <a:close/>
              </a:path>
            </a:pathLst>
          </a:custGeom>
          <a:solidFill>
            <a:schemeClr val="bg1">
              <a:lumMod val="95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226958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5_Titelfoli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5A1C73-BCF4-4949-AC45-73F84511B413}"/>
              </a:ext>
            </a:extLst>
          </p:cNvPr>
          <p:cNvSpPr>
            <a:spLocks noGrp="1"/>
          </p:cNvSpPr>
          <p:nvPr>
            <p:ph type="pic" sz="quarter" idx="10"/>
          </p:nvPr>
        </p:nvSpPr>
        <p:spPr>
          <a:xfrm>
            <a:off x="0" y="0"/>
            <a:ext cx="12192000" cy="4876800"/>
          </a:xfrm>
          <a:custGeom>
            <a:avLst/>
            <a:gdLst>
              <a:gd name="connsiteX0" fmla="*/ 0 w 5486400"/>
              <a:gd name="connsiteY0" fmla="*/ 0 h 5334000"/>
              <a:gd name="connsiteX1" fmla="*/ 5486400 w 5486400"/>
              <a:gd name="connsiteY1" fmla="*/ 0 h 5334000"/>
              <a:gd name="connsiteX2" fmla="*/ 5486400 w 5486400"/>
              <a:gd name="connsiteY2" fmla="*/ 5334000 h 5334000"/>
              <a:gd name="connsiteX3" fmla="*/ 0 w 548640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5486400" h="5334000">
                <a:moveTo>
                  <a:pt x="0" y="0"/>
                </a:moveTo>
                <a:lnTo>
                  <a:pt x="5486400" y="0"/>
                </a:lnTo>
                <a:lnTo>
                  <a:pt x="5486400" y="5334000"/>
                </a:lnTo>
                <a:lnTo>
                  <a:pt x="0" y="5334000"/>
                </a:lnTo>
                <a:close/>
              </a:path>
            </a:pathLst>
          </a:custGeom>
          <a:solidFill>
            <a:schemeClr val="bg1">
              <a:lumMod val="95000"/>
              <a:alpha val="40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24135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elfoli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CC828A-19EC-460A-B78C-5BEAD4793B3B}"/>
              </a:ext>
            </a:extLst>
          </p:cNvPr>
          <p:cNvSpPr>
            <a:spLocks noGrp="1"/>
          </p:cNvSpPr>
          <p:nvPr>
            <p:ph type="pic" sz="quarter" idx="10"/>
          </p:nvPr>
        </p:nvSpPr>
        <p:spPr>
          <a:xfrm>
            <a:off x="1524000" y="2811439"/>
            <a:ext cx="10058400" cy="2776511"/>
          </a:xfrm>
          <a:custGeom>
            <a:avLst/>
            <a:gdLst>
              <a:gd name="connsiteX0" fmla="*/ 0 w 10058400"/>
              <a:gd name="connsiteY0" fmla="*/ 0 h 2311350"/>
              <a:gd name="connsiteX1" fmla="*/ 10058400 w 10058400"/>
              <a:gd name="connsiteY1" fmla="*/ 0 h 2311350"/>
              <a:gd name="connsiteX2" fmla="*/ 10058400 w 10058400"/>
              <a:gd name="connsiteY2" fmla="*/ 2311350 h 2311350"/>
              <a:gd name="connsiteX3" fmla="*/ 0 w 10058400"/>
              <a:gd name="connsiteY3" fmla="*/ 2311350 h 2311350"/>
            </a:gdLst>
            <a:ahLst/>
            <a:cxnLst>
              <a:cxn ang="0">
                <a:pos x="connsiteX0" y="connsiteY0"/>
              </a:cxn>
              <a:cxn ang="0">
                <a:pos x="connsiteX1" y="connsiteY1"/>
              </a:cxn>
              <a:cxn ang="0">
                <a:pos x="connsiteX2" y="connsiteY2"/>
              </a:cxn>
              <a:cxn ang="0">
                <a:pos x="connsiteX3" y="connsiteY3"/>
              </a:cxn>
            </a:cxnLst>
            <a:rect l="l" t="t" r="r" b="b"/>
            <a:pathLst>
              <a:path w="10058400" h="2311350">
                <a:moveTo>
                  <a:pt x="0" y="0"/>
                </a:moveTo>
                <a:lnTo>
                  <a:pt x="10058400" y="0"/>
                </a:lnTo>
                <a:lnTo>
                  <a:pt x="10058400" y="2311350"/>
                </a:lnTo>
                <a:lnTo>
                  <a:pt x="0" y="2311350"/>
                </a:lnTo>
                <a:close/>
              </a:path>
            </a:pathLst>
          </a:custGeom>
          <a:solidFill>
            <a:schemeClr val="bg1">
              <a:lumMod val="95000"/>
            </a:schemeClr>
          </a:solidFill>
        </p:spPr>
        <p:txBody>
          <a:bodyPr wrap="square">
            <a:noAutofit/>
          </a:bodyPr>
          <a:lstStyle>
            <a:lvl1pPr marL="0" indent="0">
              <a:buNone/>
              <a:defRPr sz="1200"/>
            </a:lvl1pPr>
          </a:lstStyle>
          <a:p>
            <a:endParaRPr lang="id-ID"/>
          </a:p>
        </p:txBody>
      </p:sp>
    </p:spTree>
    <p:extLst>
      <p:ext uri="{BB962C8B-B14F-4D97-AF65-F5344CB8AC3E}">
        <p14:creationId xmlns:p14="http://schemas.microsoft.com/office/powerpoint/2010/main" val="35426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Titelfolie">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CC828A-19EC-460A-B78C-5BEAD4793B3B}"/>
              </a:ext>
            </a:extLst>
          </p:cNvPr>
          <p:cNvSpPr>
            <a:spLocks noGrp="1"/>
          </p:cNvSpPr>
          <p:nvPr>
            <p:ph type="pic" sz="quarter" idx="10"/>
          </p:nvPr>
        </p:nvSpPr>
        <p:spPr>
          <a:xfrm>
            <a:off x="812850" y="1597050"/>
            <a:ext cx="10566300" cy="3663900"/>
          </a:xfrm>
          <a:custGeom>
            <a:avLst/>
            <a:gdLst>
              <a:gd name="connsiteX0" fmla="*/ 0 w 10058400"/>
              <a:gd name="connsiteY0" fmla="*/ 0 h 2311350"/>
              <a:gd name="connsiteX1" fmla="*/ 10058400 w 10058400"/>
              <a:gd name="connsiteY1" fmla="*/ 0 h 2311350"/>
              <a:gd name="connsiteX2" fmla="*/ 10058400 w 10058400"/>
              <a:gd name="connsiteY2" fmla="*/ 2311350 h 2311350"/>
              <a:gd name="connsiteX3" fmla="*/ 0 w 10058400"/>
              <a:gd name="connsiteY3" fmla="*/ 2311350 h 2311350"/>
            </a:gdLst>
            <a:ahLst/>
            <a:cxnLst>
              <a:cxn ang="0">
                <a:pos x="connsiteX0" y="connsiteY0"/>
              </a:cxn>
              <a:cxn ang="0">
                <a:pos x="connsiteX1" y="connsiteY1"/>
              </a:cxn>
              <a:cxn ang="0">
                <a:pos x="connsiteX2" y="connsiteY2"/>
              </a:cxn>
              <a:cxn ang="0">
                <a:pos x="connsiteX3" y="connsiteY3"/>
              </a:cxn>
            </a:cxnLst>
            <a:rect l="l" t="t" r="r" b="b"/>
            <a:pathLst>
              <a:path w="10058400" h="2311350">
                <a:moveTo>
                  <a:pt x="0" y="0"/>
                </a:moveTo>
                <a:lnTo>
                  <a:pt x="10058400" y="0"/>
                </a:lnTo>
                <a:lnTo>
                  <a:pt x="10058400" y="2311350"/>
                </a:lnTo>
                <a:lnTo>
                  <a:pt x="0" y="2311350"/>
                </a:lnTo>
                <a:close/>
              </a:path>
            </a:pathLst>
          </a:custGeom>
          <a:solidFill>
            <a:schemeClr val="bg1">
              <a:lumMod val="95000"/>
              <a:alpha val="20000"/>
            </a:schemeClr>
          </a:solidFill>
          <a:effectLst>
            <a:outerShdw blurRad="330200" dist="215900" dir="5400000" algn="t" rotWithShape="0">
              <a:prstClr val="black">
                <a:alpha val="11000"/>
              </a:prstClr>
            </a:outerShdw>
          </a:effectLst>
        </p:spPr>
        <p:txBody>
          <a:bodyPr wrap="square">
            <a:noAutofit/>
          </a:bodyPr>
          <a:lstStyle>
            <a:lvl1pPr marL="0" indent="0">
              <a:buNone/>
              <a:defRPr sz="1200"/>
            </a:lvl1pPr>
          </a:lstStyle>
          <a:p>
            <a:endParaRPr lang="id-ID"/>
          </a:p>
        </p:txBody>
      </p:sp>
      <p:sp>
        <p:nvSpPr>
          <p:cNvPr id="6" name="Freeform 11">
            <a:extLst>
              <a:ext uri="{FF2B5EF4-FFF2-40B4-BE49-F238E27FC236}">
                <a16:creationId xmlns:a16="http://schemas.microsoft.com/office/drawing/2014/main" id="{8DEB6F9F-3EB8-43CA-A6A6-82B45C4B47DC}"/>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E7D0D9B-2805-4DD8-B55C-DA0114C145AB}"/>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86396B1-F1AA-499C-B0AB-C979D0477891}"/>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9" name="Straight Arrow Connector 8">
            <a:extLst>
              <a:ext uri="{FF2B5EF4-FFF2-40B4-BE49-F238E27FC236}">
                <a16:creationId xmlns:a16="http://schemas.microsoft.com/office/drawing/2014/main" id="{442D3456-6C7D-4FCF-A8E1-DB3F72FACFA3}"/>
              </a:ext>
            </a:extLst>
          </p:cNvPr>
          <p:cNvCxnSpPr>
            <a:cxnSpLocks/>
          </p:cNvCxnSpPr>
          <p:nvPr userDrawn="1"/>
        </p:nvCxnSpPr>
        <p:spPr>
          <a:xfrm>
            <a:off x="11582400" y="-4782"/>
            <a:ext cx="0" cy="408802"/>
          </a:xfrm>
          <a:prstGeom prst="straightConnector1">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43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977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9B484C2-01F8-41BD-85E4-B2691F64D13A}"/>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86607F-CE20-4EDD-9826-49E98144BB34}"/>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50B72E-490B-4D48-87FB-BF502F6B8913}"/>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5" name="Straight Arrow Connector 4">
            <a:extLst>
              <a:ext uri="{FF2B5EF4-FFF2-40B4-BE49-F238E27FC236}">
                <a16:creationId xmlns:a16="http://schemas.microsoft.com/office/drawing/2014/main" id="{C92ACF03-35D0-4DAB-8049-82D46A252B48}"/>
              </a:ext>
            </a:extLst>
          </p:cNvPr>
          <p:cNvCxnSpPr>
            <a:cxnSpLocks/>
          </p:cNvCxnSpPr>
          <p:nvPr userDrawn="1"/>
        </p:nvCxnSpPr>
        <p:spPr>
          <a:xfrm>
            <a:off x="11582400" y="-4782"/>
            <a:ext cx="0" cy="408802"/>
          </a:xfrm>
          <a:prstGeom prst="straightConnector1">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533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rgbClr val="FEFE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9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E37DA76-F4C2-4C17-A748-0D687377656F}"/>
              </a:ext>
            </a:extLst>
          </p:cNvPr>
          <p:cNvSpPr>
            <a:spLocks noGrp="1"/>
          </p:cNvSpPr>
          <p:nvPr>
            <p:ph type="pic" sz="quarter" idx="14" hasCustomPrompt="1"/>
          </p:nvPr>
        </p:nvSpPr>
        <p:spPr>
          <a:xfrm>
            <a:off x="0" y="0"/>
            <a:ext cx="7659974" cy="3429000"/>
          </a:xfrm>
          <a:custGeom>
            <a:avLst/>
            <a:gdLst>
              <a:gd name="connsiteX0" fmla="*/ 0 w 7644170"/>
              <a:gd name="connsiteY0" fmla="*/ 0 h 3099174"/>
              <a:gd name="connsiteX1" fmla="*/ 7644170 w 7644170"/>
              <a:gd name="connsiteY1" fmla="*/ 0 h 3099174"/>
              <a:gd name="connsiteX2" fmla="*/ 7644170 w 7644170"/>
              <a:gd name="connsiteY2" fmla="*/ 3099174 h 3099174"/>
              <a:gd name="connsiteX3" fmla="*/ 0 w 7644170"/>
              <a:gd name="connsiteY3" fmla="*/ 3099174 h 3099174"/>
            </a:gdLst>
            <a:ahLst/>
            <a:cxnLst>
              <a:cxn ang="0">
                <a:pos x="connsiteX0" y="connsiteY0"/>
              </a:cxn>
              <a:cxn ang="0">
                <a:pos x="connsiteX1" y="connsiteY1"/>
              </a:cxn>
              <a:cxn ang="0">
                <a:pos x="connsiteX2" y="connsiteY2"/>
              </a:cxn>
              <a:cxn ang="0">
                <a:pos x="connsiteX3" y="connsiteY3"/>
              </a:cxn>
            </a:cxnLst>
            <a:rect l="l" t="t" r="r" b="b"/>
            <a:pathLst>
              <a:path w="7644170" h="3099174">
                <a:moveTo>
                  <a:pt x="0" y="0"/>
                </a:moveTo>
                <a:lnTo>
                  <a:pt x="7644170" y="0"/>
                </a:lnTo>
                <a:lnTo>
                  <a:pt x="7644170" y="3099174"/>
                </a:lnTo>
                <a:lnTo>
                  <a:pt x="0" y="3099174"/>
                </a:lnTo>
                <a:close/>
              </a:path>
            </a:pathLst>
          </a:custGeom>
          <a:noFill/>
          <a:effectLst/>
        </p:spPr>
        <p:txBody>
          <a:bodyPr wrap="square">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0378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97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D5BDAE-070D-466F-9878-EB1BC2848ED8}"/>
              </a:ext>
            </a:extLst>
          </p:cNvPr>
          <p:cNvSpPr>
            <a:spLocks noGrp="1"/>
          </p:cNvSpPr>
          <p:nvPr>
            <p:ph type="pic" sz="quarter" idx="11"/>
          </p:nvPr>
        </p:nvSpPr>
        <p:spPr>
          <a:xfrm>
            <a:off x="781742" y="647700"/>
            <a:ext cx="10628516" cy="55245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Tree>
    <p:extLst>
      <p:ext uri="{BB962C8B-B14F-4D97-AF65-F5344CB8AC3E}">
        <p14:creationId xmlns:p14="http://schemas.microsoft.com/office/powerpoint/2010/main" val="19070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93E20B-4C8A-4F59-B087-3A11D128B2F1}"/>
              </a:ext>
            </a:extLst>
          </p:cNvPr>
          <p:cNvSpPr>
            <a:spLocks noGrp="1"/>
          </p:cNvSpPr>
          <p:nvPr>
            <p:ph type="pic" sz="quarter" idx="14"/>
          </p:nvPr>
        </p:nvSpPr>
        <p:spPr>
          <a:xfrm>
            <a:off x="4767126" y="2160248"/>
            <a:ext cx="2659907" cy="2539669"/>
          </a:xfrm>
          <a:custGeom>
            <a:avLst/>
            <a:gdLst>
              <a:gd name="connsiteX0" fmla="*/ 272846 w 5320506"/>
              <a:gd name="connsiteY0" fmla="*/ 0 h 5079337"/>
              <a:gd name="connsiteX1" fmla="*/ 5047660 w 5320506"/>
              <a:gd name="connsiteY1" fmla="*/ 0 h 5079337"/>
              <a:gd name="connsiteX2" fmla="*/ 5320506 w 5320506"/>
              <a:gd name="connsiteY2" fmla="*/ 272716 h 5079337"/>
              <a:gd name="connsiteX3" fmla="*/ 5320506 w 5320506"/>
              <a:gd name="connsiteY3" fmla="*/ 4806621 h 5079337"/>
              <a:gd name="connsiteX4" fmla="*/ 5047660 w 5320506"/>
              <a:gd name="connsiteY4" fmla="*/ 5079337 h 5079337"/>
              <a:gd name="connsiteX5" fmla="*/ 272846 w 5320506"/>
              <a:gd name="connsiteY5" fmla="*/ 5079337 h 5079337"/>
              <a:gd name="connsiteX6" fmla="*/ 0 w 5320506"/>
              <a:gd name="connsiteY6" fmla="*/ 4806621 h 5079337"/>
              <a:gd name="connsiteX7" fmla="*/ 0 w 5320506"/>
              <a:gd name="connsiteY7" fmla="*/ 272716 h 5079337"/>
              <a:gd name="connsiteX8" fmla="*/ 272846 w 5320506"/>
              <a:gd name="connsiteY8" fmla="*/ 0 h 507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0506" h="5079337">
                <a:moveTo>
                  <a:pt x="272846" y="0"/>
                </a:moveTo>
                <a:cubicBezTo>
                  <a:pt x="5047660" y="0"/>
                  <a:pt x="5047660" y="0"/>
                  <a:pt x="5047660" y="0"/>
                </a:cubicBezTo>
                <a:cubicBezTo>
                  <a:pt x="5197725" y="0"/>
                  <a:pt x="5320506" y="122722"/>
                  <a:pt x="5320506" y="272716"/>
                </a:cubicBezTo>
                <a:cubicBezTo>
                  <a:pt x="5320506" y="4806621"/>
                  <a:pt x="5320506" y="4806621"/>
                  <a:pt x="5320506" y="4806621"/>
                </a:cubicBezTo>
                <a:cubicBezTo>
                  <a:pt x="5320506" y="4956615"/>
                  <a:pt x="5197725" y="5079337"/>
                  <a:pt x="5047660" y="5079337"/>
                </a:cubicBezTo>
                <a:cubicBezTo>
                  <a:pt x="272846" y="5079337"/>
                  <a:pt x="272846" y="5079337"/>
                  <a:pt x="272846" y="5079337"/>
                </a:cubicBezTo>
                <a:cubicBezTo>
                  <a:pt x="122781" y="5079337"/>
                  <a:pt x="0" y="4956615"/>
                  <a:pt x="0" y="4806621"/>
                </a:cubicBezTo>
                <a:cubicBezTo>
                  <a:pt x="0" y="272716"/>
                  <a:pt x="0" y="272716"/>
                  <a:pt x="0" y="272716"/>
                </a:cubicBezTo>
                <a:cubicBezTo>
                  <a:pt x="0" y="122722"/>
                  <a:pt x="122781" y="0"/>
                  <a:pt x="272846" y="0"/>
                </a:cubicBezTo>
                <a:close/>
              </a:path>
            </a:pathLst>
          </a:custGeom>
          <a:pattFill prst="pct60">
            <a:fgClr>
              <a:schemeClr val="bg1"/>
            </a:fgClr>
            <a:bgClr>
              <a:schemeClr val="bg1">
                <a:lumMod val="85000"/>
              </a:schemeClr>
            </a:bgClr>
          </a:pattFill>
          <a:effectLst>
            <a:outerShdw blurRad="723900" dist="228600" dir="8100000" algn="tr" rotWithShape="0">
              <a:schemeClr val="accent1">
                <a:alpha val="40000"/>
              </a:schemeClr>
            </a:outerShdw>
          </a:effectLst>
        </p:spPr>
        <p:txBody>
          <a:bodyPr wrap="square" anchor="ctr">
            <a:noAutofit/>
          </a:bodyPr>
          <a:lstStyle>
            <a:lvl1pPr marL="0" indent="0" algn="ctr">
              <a:buFontTx/>
              <a:buNone/>
              <a:defRPr sz="1200"/>
            </a:lvl1pPr>
          </a:lstStyle>
          <a:p>
            <a:endParaRPr lang="en-US" dirty="0"/>
          </a:p>
        </p:txBody>
      </p:sp>
    </p:spTree>
    <p:extLst>
      <p:ext uri="{BB962C8B-B14F-4D97-AF65-F5344CB8AC3E}">
        <p14:creationId xmlns:p14="http://schemas.microsoft.com/office/powerpoint/2010/main" val="3788815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025C71F-F630-406C-A334-0B61D0F62D84}"/>
              </a:ext>
            </a:extLst>
          </p:cNvPr>
          <p:cNvSpPr>
            <a:spLocks noGrp="1"/>
          </p:cNvSpPr>
          <p:nvPr>
            <p:ph type="pic" sz="quarter" idx="15"/>
          </p:nvPr>
        </p:nvSpPr>
        <p:spPr>
          <a:xfrm>
            <a:off x="6096000" y="0"/>
            <a:ext cx="5314259" cy="6858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Tree>
    <p:extLst>
      <p:ext uri="{BB962C8B-B14F-4D97-AF65-F5344CB8AC3E}">
        <p14:creationId xmlns:p14="http://schemas.microsoft.com/office/powerpoint/2010/main" val="2087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895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891C536-C71D-43CE-BF4D-B9B329D1B407}"/>
              </a:ext>
            </a:extLst>
          </p:cNvPr>
          <p:cNvSpPr>
            <a:spLocks noGrp="1"/>
          </p:cNvSpPr>
          <p:nvPr>
            <p:ph type="pic" sz="quarter" idx="15"/>
          </p:nvPr>
        </p:nvSpPr>
        <p:spPr>
          <a:xfrm>
            <a:off x="1147470" y="2745873"/>
            <a:ext cx="955706" cy="955830"/>
          </a:xfrm>
          <a:custGeom>
            <a:avLst/>
            <a:gdLst>
              <a:gd name="connsiteX0" fmla="*/ 955830 w 1911660"/>
              <a:gd name="connsiteY0" fmla="*/ 0 h 1911660"/>
              <a:gd name="connsiteX1" fmla="*/ 1911660 w 1911660"/>
              <a:gd name="connsiteY1" fmla="*/ 955830 h 1911660"/>
              <a:gd name="connsiteX2" fmla="*/ 955830 w 1911660"/>
              <a:gd name="connsiteY2" fmla="*/ 1911660 h 1911660"/>
              <a:gd name="connsiteX3" fmla="*/ 0 w 1911660"/>
              <a:gd name="connsiteY3" fmla="*/ 955830 h 1911660"/>
              <a:gd name="connsiteX4" fmla="*/ 955830 w 1911660"/>
              <a:gd name="connsiteY4" fmla="*/ 0 h 191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660" h="1911660">
                <a:moveTo>
                  <a:pt x="955830" y="0"/>
                </a:moveTo>
                <a:cubicBezTo>
                  <a:pt x="1483720" y="0"/>
                  <a:pt x="1911660" y="427940"/>
                  <a:pt x="1911660" y="955830"/>
                </a:cubicBezTo>
                <a:cubicBezTo>
                  <a:pt x="1911660" y="1483720"/>
                  <a:pt x="1483720" y="1911660"/>
                  <a:pt x="955830" y="1911660"/>
                </a:cubicBezTo>
                <a:cubicBezTo>
                  <a:pt x="427940" y="1911660"/>
                  <a:pt x="0" y="1483720"/>
                  <a:pt x="0" y="955830"/>
                </a:cubicBezTo>
                <a:cubicBezTo>
                  <a:pt x="0" y="427940"/>
                  <a:pt x="427940" y="0"/>
                  <a:pt x="95583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4" name="Picture Placeholder 13">
            <a:extLst>
              <a:ext uri="{FF2B5EF4-FFF2-40B4-BE49-F238E27FC236}">
                <a16:creationId xmlns:a16="http://schemas.microsoft.com/office/drawing/2014/main" id="{6EB235DB-2D95-4CB0-8307-58A1C6583880}"/>
              </a:ext>
            </a:extLst>
          </p:cNvPr>
          <p:cNvSpPr>
            <a:spLocks noGrp="1"/>
          </p:cNvSpPr>
          <p:nvPr>
            <p:ph type="pic" sz="quarter" idx="16"/>
          </p:nvPr>
        </p:nvSpPr>
        <p:spPr>
          <a:xfrm>
            <a:off x="3382809" y="2745873"/>
            <a:ext cx="955706" cy="955830"/>
          </a:xfrm>
          <a:custGeom>
            <a:avLst/>
            <a:gdLst>
              <a:gd name="connsiteX0" fmla="*/ 955830 w 1911660"/>
              <a:gd name="connsiteY0" fmla="*/ 0 h 1911660"/>
              <a:gd name="connsiteX1" fmla="*/ 1911660 w 1911660"/>
              <a:gd name="connsiteY1" fmla="*/ 955830 h 1911660"/>
              <a:gd name="connsiteX2" fmla="*/ 955830 w 1911660"/>
              <a:gd name="connsiteY2" fmla="*/ 1911660 h 1911660"/>
              <a:gd name="connsiteX3" fmla="*/ 0 w 1911660"/>
              <a:gd name="connsiteY3" fmla="*/ 955830 h 1911660"/>
              <a:gd name="connsiteX4" fmla="*/ 955830 w 1911660"/>
              <a:gd name="connsiteY4" fmla="*/ 0 h 191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660" h="1911660">
                <a:moveTo>
                  <a:pt x="955830" y="0"/>
                </a:moveTo>
                <a:cubicBezTo>
                  <a:pt x="1483720" y="0"/>
                  <a:pt x="1911660" y="427940"/>
                  <a:pt x="1911660" y="955830"/>
                </a:cubicBezTo>
                <a:cubicBezTo>
                  <a:pt x="1911660" y="1483720"/>
                  <a:pt x="1483720" y="1911660"/>
                  <a:pt x="955830" y="1911660"/>
                </a:cubicBezTo>
                <a:cubicBezTo>
                  <a:pt x="427940" y="1911660"/>
                  <a:pt x="0" y="1483720"/>
                  <a:pt x="0" y="955830"/>
                </a:cubicBezTo>
                <a:cubicBezTo>
                  <a:pt x="0" y="427940"/>
                  <a:pt x="427940" y="0"/>
                  <a:pt x="95583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5" name="Picture Placeholder 14">
            <a:extLst>
              <a:ext uri="{FF2B5EF4-FFF2-40B4-BE49-F238E27FC236}">
                <a16:creationId xmlns:a16="http://schemas.microsoft.com/office/drawing/2014/main" id="{D228DFF4-14CD-4364-BC23-932EEA85A154}"/>
              </a:ext>
            </a:extLst>
          </p:cNvPr>
          <p:cNvSpPr>
            <a:spLocks noGrp="1"/>
          </p:cNvSpPr>
          <p:nvPr>
            <p:ph type="pic" sz="quarter" idx="17"/>
          </p:nvPr>
        </p:nvSpPr>
        <p:spPr>
          <a:xfrm>
            <a:off x="5618147" y="2745873"/>
            <a:ext cx="955706" cy="955830"/>
          </a:xfrm>
          <a:custGeom>
            <a:avLst/>
            <a:gdLst>
              <a:gd name="connsiteX0" fmla="*/ 955830 w 1911660"/>
              <a:gd name="connsiteY0" fmla="*/ 0 h 1911660"/>
              <a:gd name="connsiteX1" fmla="*/ 1911660 w 1911660"/>
              <a:gd name="connsiteY1" fmla="*/ 955830 h 1911660"/>
              <a:gd name="connsiteX2" fmla="*/ 955830 w 1911660"/>
              <a:gd name="connsiteY2" fmla="*/ 1911660 h 1911660"/>
              <a:gd name="connsiteX3" fmla="*/ 0 w 1911660"/>
              <a:gd name="connsiteY3" fmla="*/ 955830 h 1911660"/>
              <a:gd name="connsiteX4" fmla="*/ 955830 w 1911660"/>
              <a:gd name="connsiteY4" fmla="*/ 0 h 191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660" h="1911660">
                <a:moveTo>
                  <a:pt x="955830" y="0"/>
                </a:moveTo>
                <a:cubicBezTo>
                  <a:pt x="1483720" y="0"/>
                  <a:pt x="1911660" y="427940"/>
                  <a:pt x="1911660" y="955830"/>
                </a:cubicBezTo>
                <a:cubicBezTo>
                  <a:pt x="1911660" y="1483720"/>
                  <a:pt x="1483720" y="1911660"/>
                  <a:pt x="955830" y="1911660"/>
                </a:cubicBezTo>
                <a:cubicBezTo>
                  <a:pt x="427940" y="1911660"/>
                  <a:pt x="0" y="1483720"/>
                  <a:pt x="0" y="955830"/>
                </a:cubicBezTo>
                <a:cubicBezTo>
                  <a:pt x="0" y="427940"/>
                  <a:pt x="427940" y="0"/>
                  <a:pt x="95583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6" name="Picture Placeholder 15">
            <a:extLst>
              <a:ext uri="{FF2B5EF4-FFF2-40B4-BE49-F238E27FC236}">
                <a16:creationId xmlns:a16="http://schemas.microsoft.com/office/drawing/2014/main" id="{005DBB6D-5C8B-4551-88AB-55D90B681B26}"/>
              </a:ext>
            </a:extLst>
          </p:cNvPr>
          <p:cNvSpPr>
            <a:spLocks noGrp="1"/>
          </p:cNvSpPr>
          <p:nvPr>
            <p:ph type="pic" sz="quarter" idx="18"/>
          </p:nvPr>
        </p:nvSpPr>
        <p:spPr>
          <a:xfrm>
            <a:off x="7853486" y="2745873"/>
            <a:ext cx="955705" cy="955830"/>
          </a:xfrm>
          <a:custGeom>
            <a:avLst/>
            <a:gdLst>
              <a:gd name="connsiteX0" fmla="*/ 955830 w 1911659"/>
              <a:gd name="connsiteY0" fmla="*/ 0 h 1911660"/>
              <a:gd name="connsiteX1" fmla="*/ 1911659 w 1911659"/>
              <a:gd name="connsiteY1" fmla="*/ 955830 h 1911660"/>
              <a:gd name="connsiteX2" fmla="*/ 955830 w 1911659"/>
              <a:gd name="connsiteY2" fmla="*/ 1911660 h 1911660"/>
              <a:gd name="connsiteX3" fmla="*/ 0 w 1911659"/>
              <a:gd name="connsiteY3" fmla="*/ 955830 h 1911660"/>
              <a:gd name="connsiteX4" fmla="*/ 955830 w 1911659"/>
              <a:gd name="connsiteY4" fmla="*/ 0 h 191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659" h="1911660">
                <a:moveTo>
                  <a:pt x="955830" y="0"/>
                </a:moveTo>
                <a:cubicBezTo>
                  <a:pt x="1483719" y="0"/>
                  <a:pt x="1911659" y="427940"/>
                  <a:pt x="1911659" y="955830"/>
                </a:cubicBezTo>
                <a:cubicBezTo>
                  <a:pt x="1911659" y="1483720"/>
                  <a:pt x="1483719" y="1911660"/>
                  <a:pt x="955830" y="1911660"/>
                </a:cubicBezTo>
                <a:cubicBezTo>
                  <a:pt x="427940" y="1911660"/>
                  <a:pt x="0" y="1483720"/>
                  <a:pt x="0" y="955830"/>
                </a:cubicBezTo>
                <a:cubicBezTo>
                  <a:pt x="0" y="427940"/>
                  <a:pt x="427940" y="0"/>
                  <a:pt x="95583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7" name="Picture Placeholder 16">
            <a:extLst>
              <a:ext uri="{FF2B5EF4-FFF2-40B4-BE49-F238E27FC236}">
                <a16:creationId xmlns:a16="http://schemas.microsoft.com/office/drawing/2014/main" id="{2403ED0C-CEF4-4ED5-9432-B1D0EFE4B495}"/>
              </a:ext>
            </a:extLst>
          </p:cNvPr>
          <p:cNvSpPr>
            <a:spLocks noGrp="1"/>
          </p:cNvSpPr>
          <p:nvPr>
            <p:ph type="pic" sz="quarter" idx="19"/>
          </p:nvPr>
        </p:nvSpPr>
        <p:spPr>
          <a:xfrm>
            <a:off x="10088824" y="2745873"/>
            <a:ext cx="955706" cy="955830"/>
          </a:xfrm>
          <a:custGeom>
            <a:avLst/>
            <a:gdLst>
              <a:gd name="connsiteX0" fmla="*/ 955828 w 1911660"/>
              <a:gd name="connsiteY0" fmla="*/ 0 h 1911660"/>
              <a:gd name="connsiteX1" fmla="*/ 1911660 w 1911660"/>
              <a:gd name="connsiteY1" fmla="*/ 955830 h 1911660"/>
              <a:gd name="connsiteX2" fmla="*/ 955828 w 1911660"/>
              <a:gd name="connsiteY2" fmla="*/ 1911660 h 1911660"/>
              <a:gd name="connsiteX3" fmla="*/ 0 w 1911660"/>
              <a:gd name="connsiteY3" fmla="*/ 955830 h 1911660"/>
              <a:gd name="connsiteX4" fmla="*/ 955828 w 1911660"/>
              <a:gd name="connsiteY4" fmla="*/ 0 h 191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660" h="1911660">
                <a:moveTo>
                  <a:pt x="955828" y="0"/>
                </a:moveTo>
                <a:cubicBezTo>
                  <a:pt x="1483720" y="0"/>
                  <a:pt x="1911660" y="427940"/>
                  <a:pt x="1911660" y="955830"/>
                </a:cubicBezTo>
                <a:cubicBezTo>
                  <a:pt x="1911660" y="1483720"/>
                  <a:pt x="1483720" y="1911660"/>
                  <a:pt x="955828" y="1911660"/>
                </a:cubicBezTo>
                <a:cubicBezTo>
                  <a:pt x="427940" y="1911660"/>
                  <a:pt x="0" y="1483720"/>
                  <a:pt x="0" y="955830"/>
                </a:cubicBezTo>
                <a:cubicBezTo>
                  <a:pt x="0" y="427940"/>
                  <a:pt x="427940" y="0"/>
                  <a:pt x="95582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Tree>
    <p:extLst>
      <p:ext uri="{BB962C8B-B14F-4D97-AF65-F5344CB8AC3E}">
        <p14:creationId xmlns:p14="http://schemas.microsoft.com/office/powerpoint/2010/main" val="3730930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6E33A2-B792-492E-9B6C-FA894D7D83DE}"/>
              </a:ext>
            </a:extLst>
          </p:cNvPr>
          <p:cNvSpPr>
            <a:spLocks noGrp="1"/>
          </p:cNvSpPr>
          <p:nvPr>
            <p:ph type="pic" sz="quarter" idx="15"/>
          </p:nvPr>
        </p:nvSpPr>
        <p:spPr>
          <a:xfrm>
            <a:off x="5287163" y="2434528"/>
            <a:ext cx="1617673" cy="1617884"/>
          </a:xfrm>
          <a:custGeom>
            <a:avLst/>
            <a:gdLst>
              <a:gd name="connsiteX0" fmla="*/ 1617884 w 3235768"/>
              <a:gd name="connsiteY0" fmla="*/ 0 h 3235768"/>
              <a:gd name="connsiteX1" fmla="*/ 3235768 w 3235768"/>
              <a:gd name="connsiteY1" fmla="*/ 1617884 h 3235768"/>
              <a:gd name="connsiteX2" fmla="*/ 1617884 w 3235768"/>
              <a:gd name="connsiteY2" fmla="*/ 3235768 h 3235768"/>
              <a:gd name="connsiteX3" fmla="*/ 0 w 3235768"/>
              <a:gd name="connsiteY3" fmla="*/ 1617884 h 3235768"/>
              <a:gd name="connsiteX4" fmla="*/ 1617884 w 3235768"/>
              <a:gd name="connsiteY4" fmla="*/ 0 h 323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5768" h="3235768">
                <a:moveTo>
                  <a:pt x="1617884" y="0"/>
                </a:moveTo>
                <a:cubicBezTo>
                  <a:pt x="2511417" y="0"/>
                  <a:pt x="3235768" y="724351"/>
                  <a:pt x="3235768" y="1617884"/>
                </a:cubicBezTo>
                <a:cubicBezTo>
                  <a:pt x="3235768" y="2511417"/>
                  <a:pt x="2511417" y="3235768"/>
                  <a:pt x="1617884" y="3235768"/>
                </a:cubicBezTo>
                <a:cubicBezTo>
                  <a:pt x="724351" y="3235768"/>
                  <a:pt x="0" y="2511417"/>
                  <a:pt x="0" y="1617884"/>
                </a:cubicBezTo>
                <a:cubicBezTo>
                  <a:pt x="0" y="724351"/>
                  <a:pt x="724351" y="0"/>
                  <a:pt x="1617884"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Tree>
    <p:extLst>
      <p:ext uri="{BB962C8B-B14F-4D97-AF65-F5344CB8AC3E}">
        <p14:creationId xmlns:p14="http://schemas.microsoft.com/office/powerpoint/2010/main" val="3456177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E7DC9F4-9F6B-497B-AAC3-9E8DE27E9050}"/>
              </a:ext>
            </a:extLst>
          </p:cNvPr>
          <p:cNvSpPr>
            <a:spLocks noGrp="1"/>
          </p:cNvSpPr>
          <p:nvPr>
            <p:ph type="pic" sz="quarter" idx="13"/>
          </p:nvPr>
        </p:nvSpPr>
        <p:spPr>
          <a:xfrm>
            <a:off x="2233376" y="3216359"/>
            <a:ext cx="940720" cy="940842"/>
          </a:xfrm>
          <a:custGeom>
            <a:avLst/>
            <a:gdLst>
              <a:gd name="connsiteX0" fmla="*/ 940842 w 1881684"/>
              <a:gd name="connsiteY0" fmla="*/ 0 h 1881684"/>
              <a:gd name="connsiteX1" fmla="*/ 1881684 w 1881684"/>
              <a:gd name="connsiteY1" fmla="*/ 940842 h 1881684"/>
              <a:gd name="connsiteX2" fmla="*/ 940842 w 1881684"/>
              <a:gd name="connsiteY2" fmla="*/ 1881684 h 1881684"/>
              <a:gd name="connsiteX3" fmla="*/ 0 w 1881684"/>
              <a:gd name="connsiteY3" fmla="*/ 940842 h 1881684"/>
              <a:gd name="connsiteX4" fmla="*/ 940842 w 1881684"/>
              <a:gd name="connsiteY4" fmla="*/ 0 h 188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684" h="1881684">
                <a:moveTo>
                  <a:pt x="940842" y="0"/>
                </a:moveTo>
                <a:cubicBezTo>
                  <a:pt x="1460455" y="0"/>
                  <a:pt x="1881684" y="421229"/>
                  <a:pt x="1881684" y="940842"/>
                </a:cubicBezTo>
                <a:cubicBezTo>
                  <a:pt x="1881684" y="1460455"/>
                  <a:pt x="1460455" y="1881684"/>
                  <a:pt x="940842" y="1881684"/>
                </a:cubicBezTo>
                <a:cubicBezTo>
                  <a:pt x="421229" y="1881684"/>
                  <a:pt x="0" y="1460455"/>
                  <a:pt x="0" y="940842"/>
                </a:cubicBezTo>
                <a:cubicBezTo>
                  <a:pt x="0" y="421229"/>
                  <a:pt x="421229" y="0"/>
                  <a:pt x="94084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5" name="Picture Placeholder 14">
            <a:extLst>
              <a:ext uri="{FF2B5EF4-FFF2-40B4-BE49-F238E27FC236}">
                <a16:creationId xmlns:a16="http://schemas.microsoft.com/office/drawing/2014/main" id="{32995364-51BD-4985-8454-19E8A6AB8079}"/>
              </a:ext>
            </a:extLst>
          </p:cNvPr>
          <p:cNvSpPr>
            <a:spLocks noGrp="1"/>
          </p:cNvSpPr>
          <p:nvPr>
            <p:ph type="pic" sz="quarter" idx="14"/>
          </p:nvPr>
        </p:nvSpPr>
        <p:spPr>
          <a:xfrm>
            <a:off x="3917742" y="2708357"/>
            <a:ext cx="940720" cy="940842"/>
          </a:xfrm>
          <a:custGeom>
            <a:avLst/>
            <a:gdLst>
              <a:gd name="connsiteX0" fmla="*/ 940842 w 1881684"/>
              <a:gd name="connsiteY0" fmla="*/ 0 h 1881684"/>
              <a:gd name="connsiteX1" fmla="*/ 1881684 w 1881684"/>
              <a:gd name="connsiteY1" fmla="*/ 940842 h 1881684"/>
              <a:gd name="connsiteX2" fmla="*/ 940842 w 1881684"/>
              <a:gd name="connsiteY2" fmla="*/ 1881684 h 1881684"/>
              <a:gd name="connsiteX3" fmla="*/ 0 w 1881684"/>
              <a:gd name="connsiteY3" fmla="*/ 940842 h 1881684"/>
              <a:gd name="connsiteX4" fmla="*/ 940842 w 1881684"/>
              <a:gd name="connsiteY4" fmla="*/ 0 h 188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684" h="1881684">
                <a:moveTo>
                  <a:pt x="940842" y="0"/>
                </a:moveTo>
                <a:cubicBezTo>
                  <a:pt x="1460455" y="0"/>
                  <a:pt x="1881684" y="421229"/>
                  <a:pt x="1881684" y="940842"/>
                </a:cubicBezTo>
                <a:cubicBezTo>
                  <a:pt x="1881684" y="1460455"/>
                  <a:pt x="1460455" y="1881684"/>
                  <a:pt x="940842" y="1881684"/>
                </a:cubicBezTo>
                <a:cubicBezTo>
                  <a:pt x="421229" y="1881684"/>
                  <a:pt x="0" y="1460455"/>
                  <a:pt x="0" y="940842"/>
                </a:cubicBezTo>
                <a:cubicBezTo>
                  <a:pt x="0" y="421229"/>
                  <a:pt x="421229" y="0"/>
                  <a:pt x="94084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6" name="Picture Placeholder 15">
            <a:extLst>
              <a:ext uri="{FF2B5EF4-FFF2-40B4-BE49-F238E27FC236}">
                <a16:creationId xmlns:a16="http://schemas.microsoft.com/office/drawing/2014/main" id="{07915F63-D1C5-4E30-8D74-897BEDC3A77E}"/>
              </a:ext>
            </a:extLst>
          </p:cNvPr>
          <p:cNvSpPr>
            <a:spLocks noGrp="1"/>
          </p:cNvSpPr>
          <p:nvPr>
            <p:ph type="pic" sz="quarter" idx="15"/>
          </p:nvPr>
        </p:nvSpPr>
        <p:spPr>
          <a:xfrm>
            <a:off x="5637379" y="3216359"/>
            <a:ext cx="940720" cy="940842"/>
          </a:xfrm>
          <a:custGeom>
            <a:avLst/>
            <a:gdLst>
              <a:gd name="connsiteX0" fmla="*/ 940842 w 1881684"/>
              <a:gd name="connsiteY0" fmla="*/ 0 h 1881684"/>
              <a:gd name="connsiteX1" fmla="*/ 1881684 w 1881684"/>
              <a:gd name="connsiteY1" fmla="*/ 940842 h 1881684"/>
              <a:gd name="connsiteX2" fmla="*/ 940842 w 1881684"/>
              <a:gd name="connsiteY2" fmla="*/ 1881684 h 1881684"/>
              <a:gd name="connsiteX3" fmla="*/ 0 w 1881684"/>
              <a:gd name="connsiteY3" fmla="*/ 940842 h 1881684"/>
              <a:gd name="connsiteX4" fmla="*/ 940842 w 1881684"/>
              <a:gd name="connsiteY4" fmla="*/ 0 h 188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684" h="1881684">
                <a:moveTo>
                  <a:pt x="940842" y="0"/>
                </a:moveTo>
                <a:cubicBezTo>
                  <a:pt x="1460455" y="0"/>
                  <a:pt x="1881684" y="421229"/>
                  <a:pt x="1881684" y="940842"/>
                </a:cubicBezTo>
                <a:cubicBezTo>
                  <a:pt x="1881684" y="1460455"/>
                  <a:pt x="1460455" y="1881684"/>
                  <a:pt x="940842" y="1881684"/>
                </a:cubicBezTo>
                <a:cubicBezTo>
                  <a:pt x="421229" y="1881684"/>
                  <a:pt x="0" y="1460455"/>
                  <a:pt x="0" y="940842"/>
                </a:cubicBezTo>
                <a:cubicBezTo>
                  <a:pt x="0" y="421229"/>
                  <a:pt x="421229" y="0"/>
                  <a:pt x="94084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7" name="Picture Placeholder 16">
            <a:extLst>
              <a:ext uri="{FF2B5EF4-FFF2-40B4-BE49-F238E27FC236}">
                <a16:creationId xmlns:a16="http://schemas.microsoft.com/office/drawing/2014/main" id="{8039340C-5876-416E-AF2A-C528D6F8B7D0}"/>
              </a:ext>
            </a:extLst>
          </p:cNvPr>
          <p:cNvSpPr>
            <a:spLocks noGrp="1"/>
          </p:cNvSpPr>
          <p:nvPr>
            <p:ph type="pic" sz="quarter" idx="16"/>
          </p:nvPr>
        </p:nvSpPr>
        <p:spPr>
          <a:xfrm>
            <a:off x="7321745" y="2708357"/>
            <a:ext cx="940720" cy="940842"/>
          </a:xfrm>
          <a:custGeom>
            <a:avLst/>
            <a:gdLst>
              <a:gd name="connsiteX0" fmla="*/ 940842 w 1881684"/>
              <a:gd name="connsiteY0" fmla="*/ 0 h 1881684"/>
              <a:gd name="connsiteX1" fmla="*/ 1881684 w 1881684"/>
              <a:gd name="connsiteY1" fmla="*/ 940842 h 1881684"/>
              <a:gd name="connsiteX2" fmla="*/ 940842 w 1881684"/>
              <a:gd name="connsiteY2" fmla="*/ 1881684 h 1881684"/>
              <a:gd name="connsiteX3" fmla="*/ 0 w 1881684"/>
              <a:gd name="connsiteY3" fmla="*/ 940842 h 1881684"/>
              <a:gd name="connsiteX4" fmla="*/ 940842 w 1881684"/>
              <a:gd name="connsiteY4" fmla="*/ 0 h 188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684" h="1881684">
                <a:moveTo>
                  <a:pt x="940842" y="0"/>
                </a:moveTo>
                <a:cubicBezTo>
                  <a:pt x="1460455" y="0"/>
                  <a:pt x="1881684" y="421229"/>
                  <a:pt x="1881684" y="940842"/>
                </a:cubicBezTo>
                <a:cubicBezTo>
                  <a:pt x="1881684" y="1460455"/>
                  <a:pt x="1460455" y="1881684"/>
                  <a:pt x="940842" y="1881684"/>
                </a:cubicBezTo>
                <a:cubicBezTo>
                  <a:pt x="421229" y="1881684"/>
                  <a:pt x="0" y="1460455"/>
                  <a:pt x="0" y="940842"/>
                </a:cubicBezTo>
                <a:cubicBezTo>
                  <a:pt x="0" y="421229"/>
                  <a:pt x="421229" y="0"/>
                  <a:pt x="94084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
        <p:nvSpPr>
          <p:cNvPr id="18" name="Picture Placeholder 17">
            <a:extLst>
              <a:ext uri="{FF2B5EF4-FFF2-40B4-BE49-F238E27FC236}">
                <a16:creationId xmlns:a16="http://schemas.microsoft.com/office/drawing/2014/main" id="{D02425C2-6AD1-470A-9A0D-69A86B1DDF45}"/>
              </a:ext>
            </a:extLst>
          </p:cNvPr>
          <p:cNvSpPr>
            <a:spLocks noGrp="1"/>
          </p:cNvSpPr>
          <p:nvPr>
            <p:ph type="pic" sz="quarter" idx="17"/>
          </p:nvPr>
        </p:nvSpPr>
        <p:spPr>
          <a:xfrm>
            <a:off x="9031322" y="3216359"/>
            <a:ext cx="940720" cy="940842"/>
          </a:xfrm>
          <a:custGeom>
            <a:avLst/>
            <a:gdLst>
              <a:gd name="connsiteX0" fmla="*/ 940842 w 1881684"/>
              <a:gd name="connsiteY0" fmla="*/ 0 h 1881684"/>
              <a:gd name="connsiteX1" fmla="*/ 1881684 w 1881684"/>
              <a:gd name="connsiteY1" fmla="*/ 940842 h 1881684"/>
              <a:gd name="connsiteX2" fmla="*/ 940842 w 1881684"/>
              <a:gd name="connsiteY2" fmla="*/ 1881684 h 1881684"/>
              <a:gd name="connsiteX3" fmla="*/ 0 w 1881684"/>
              <a:gd name="connsiteY3" fmla="*/ 940842 h 1881684"/>
              <a:gd name="connsiteX4" fmla="*/ 940842 w 1881684"/>
              <a:gd name="connsiteY4" fmla="*/ 0 h 188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684" h="1881684">
                <a:moveTo>
                  <a:pt x="940842" y="0"/>
                </a:moveTo>
                <a:cubicBezTo>
                  <a:pt x="1460454" y="0"/>
                  <a:pt x="1881684" y="421229"/>
                  <a:pt x="1881684" y="940842"/>
                </a:cubicBezTo>
                <a:cubicBezTo>
                  <a:pt x="1881684" y="1460455"/>
                  <a:pt x="1460454" y="1881684"/>
                  <a:pt x="940842" y="1881684"/>
                </a:cubicBezTo>
                <a:cubicBezTo>
                  <a:pt x="421230" y="1881684"/>
                  <a:pt x="0" y="1460455"/>
                  <a:pt x="0" y="940842"/>
                </a:cubicBezTo>
                <a:cubicBezTo>
                  <a:pt x="0" y="421229"/>
                  <a:pt x="421230" y="0"/>
                  <a:pt x="94084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dirty="0"/>
          </a:p>
        </p:txBody>
      </p:sp>
    </p:spTree>
    <p:extLst>
      <p:ext uri="{BB962C8B-B14F-4D97-AF65-F5344CB8AC3E}">
        <p14:creationId xmlns:p14="http://schemas.microsoft.com/office/powerpoint/2010/main" val="211491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8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ppt_x"/>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1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ppt_x"/>
                                          </p:val>
                                        </p:tav>
                                        <p:tav tm="100000">
                                          <p:val>
                                            <p:strVal val="#ppt_x"/>
                                          </p:val>
                                        </p:tav>
                                      </p:tavLst>
                                    </p:anim>
                                    <p:anim calcmode="lin" valueType="num">
                                      <p:cBhvr additive="base">
                                        <p:cTn id="16" dur="1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1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ppt_x"/>
                                          </p:val>
                                        </p:tav>
                                        <p:tav tm="100000">
                                          <p:val>
                                            <p:strVal val="#ppt_x"/>
                                          </p:val>
                                        </p:tav>
                                      </p:tavLst>
                                    </p:anim>
                                    <p:anim calcmode="lin" valueType="num">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17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ppt_x"/>
                                          </p:val>
                                        </p:tav>
                                        <p:tav tm="100000">
                                          <p:val>
                                            <p:strVal val="#ppt_x"/>
                                          </p:val>
                                        </p:tav>
                                      </p:tavLst>
                                    </p:anim>
                                    <p:anim calcmode="lin" valueType="num">
                                      <p:cBhvr additive="base">
                                        <p:cTn id="24" dur="1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F184F-90B3-4055-A423-0A1DB1557BF3}" type="slidenum">
              <a:rPr lang="en-US" smtClean="0"/>
              <a:t>‹#›</a:t>
            </a:fld>
            <a:endParaRPr lang="en-US" dirty="0"/>
          </a:p>
        </p:txBody>
      </p:sp>
    </p:spTree>
    <p:extLst>
      <p:ext uri="{BB962C8B-B14F-4D97-AF65-F5344CB8AC3E}">
        <p14:creationId xmlns:p14="http://schemas.microsoft.com/office/powerpoint/2010/main" val="2112681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F184F-90B3-4055-A423-0A1DB1557BF3}" type="slidenum">
              <a:rPr lang="en-US" smtClean="0"/>
              <a:t>‹#›</a:t>
            </a:fld>
            <a:endParaRPr lang="en-US" dirty="0"/>
          </a:p>
        </p:txBody>
      </p:sp>
    </p:spTree>
    <p:extLst>
      <p:ext uri="{BB962C8B-B14F-4D97-AF65-F5344CB8AC3E}">
        <p14:creationId xmlns:p14="http://schemas.microsoft.com/office/powerpoint/2010/main" val="85608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E37DA76-F4C2-4C17-A748-0D687377656F}"/>
              </a:ext>
            </a:extLst>
          </p:cNvPr>
          <p:cNvSpPr>
            <a:spLocks noGrp="1"/>
          </p:cNvSpPr>
          <p:nvPr>
            <p:ph type="pic" sz="quarter" idx="14" hasCustomPrompt="1"/>
          </p:nvPr>
        </p:nvSpPr>
        <p:spPr>
          <a:xfrm>
            <a:off x="0" y="2331958"/>
            <a:ext cx="7644170" cy="3099174"/>
          </a:xfrm>
          <a:custGeom>
            <a:avLst/>
            <a:gdLst>
              <a:gd name="connsiteX0" fmla="*/ 0 w 7644170"/>
              <a:gd name="connsiteY0" fmla="*/ 0 h 3099174"/>
              <a:gd name="connsiteX1" fmla="*/ 7644170 w 7644170"/>
              <a:gd name="connsiteY1" fmla="*/ 0 h 3099174"/>
              <a:gd name="connsiteX2" fmla="*/ 7644170 w 7644170"/>
              <a:gd name="connsiteY2" fmla="*/ 3099174 h 3099174"/>
              <a:gd name="connsiteX3" fmla="*/ 0 w 7644170"/>
              <a:gd name="connsiteY3" fmla="*/ 3099174 h 3099174"/>
            </a:gdLst>
            <a:ahLst/>
            <a:cxnLst>
              <a:cxn ang="0">
                <a:pos x="connsiteX0" y="connsiteY0"/>
              </a:cxn>
              <a:cxn ang="0">
                <a:pos x="connsiteX1" y="connsiteY1"/>
              </a:cxn>
              <a:cxn ang="0">
                <a:pos x="connsiteX2" y="connsiteY2"/>
              </a:cxn>
              <a:cxn ang="0">
                <a:pos x="connsiteX3" y="connsiteY3"/>
              </a:cxn>
            </a:cxnLst>
            <a:rect l="l" t="t" r="r" b="b"/>
            <a:pathLst>
              <a:path w="7644170" h="3099174">
                <a:moveTo>
                  <a:pt x="0" y="0"/>
                </a:moveTo>
                <a:lnTo>
                  <a:pt x="7644170" y="0"/>
                </a:lnTo>
                <a:lnTo>
                  <a:pt x="7644170" y="3099174"/>
                </a:lnTo>
                <a:lnTo>
                  <a:pt x="0" y="3099174"/>
                </a:lnTo>
                <a:close/>
              </a:path>
            </a:pathLst>
          </a:custGeom>
          <a:noFill/>
          <a:effectLst/>
        </p:spPr>
        <p:txBody>
          <a:bodyPr wrap="square">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08152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F184F-90B3-4055-A423-0A1DB1557BF3}" type="slidenum">
              <a:rPr lang="en-US" smtClean="0"/>
              <a:t>‹#›</a:t>
            </a:fld>
            <a:endParaRPr lang="en-US" dirty="0"/>
          </a:p>
        </p:txBody>
      </p:sp>
      <p:pic>
        <p:nvPicPr>
          <p:cNvPr id="7" name="Picture 6"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4151668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F184F-90B3-4055-A423-0A1DB1557BF3}" type="slidenum">
              <a:rPr lang="en-US" smtClean="0"/>
              <a:t>‹#›</a:t>
            </a:fld>
            <a:endParaRPr lang="en-US" dirty="0"/>
          </a:p>
        </p:txBody>
      </p:sp>
      <p:pic>
        <p:nvPicPr>
          <p:cNvPr id="8" name="Picture 7"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1560481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F184F-90B3-4055-A423-0A1DB1557BF3}" type="slidenum">
              <a:rPr lang="en-US" smtClean="0"/>
              <a:t>‹#›</a:t>
            </a:fld>
            <a:endParaRPr lang="en-US" dirty="0"/>
          </a:p>
        </p:txBody>
      </p:sp>
      <p:pic>
        <p:nvPicPr>
          <p:cNvPr id="10" name="Picture 9"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4094079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F184F-90B3-4055-A423-0A1DB1557BF3}" type="slidenum">
              <a:rPr lang="en-US" smtClean="0"/>
              <a:t>‹#›</a:t>
            </a:fld>
            <a:endParaRPr lang="en-US" dirty="0"/>
          </a:p>
        </p:txBody>
      </p:sp>
      <p:pic>
        <p:nvPicPr>
          <p:cNvPr id="6" name="Picture 5"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3655392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EF184F-90B3-4055-A423-0A1DB1557BF3}" type="slidenum">
              <a:rPr lang="en-US" smtClean="0"/>
              <a:t>‹#›</a:t>
            </a:fld>
            <a:endParaRPr lang="en-US" dirty="0"/>
          </a:p>
        </p:txBody>
      </p:sp>
      <p:pic>
        <p:nvPicPr>
          <p:cNvPr id="5" name="Picture 4"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1676462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F184F-90B3-4055-A423-0A1DB1557BF3}" type="slidenum">
              <a:rPr lang="en-US" smtClean="0"/>
              <a:t>‹#›</a:t>
            </a:fld>
            <a:endParaRPr lang="en-US" dirty="0"/>
          </a:p>
        </p:txBody>
      </p:sp>
      <p:pic>
        <p:nvPicPr>
          <p:cNvPr id="8" name="Picture 7"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867377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F184F-90B3-4055-A423-0A1DB1557BF3}" type="slidenum">
              <a:rPr lang="en-US" smtClean="0"/>
              <a:t>‹#›</a:t>
            </a:fld>
            <a:endParaRPr lang="en-US" dirty="0"/>
          </a:p>
        </p:txBody>
      </p:sp>
      <p:pic>
        <p:nvPicPr>
          <p:cNvPr id="8" name="Picture 7"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2581435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F184F-90B3-4055-A423-0A1DB1557BF3}" type="slidenum">
              <a:rPr lang="en-US" smtClean="0"/>
              <a:t>‹#›</a:t>
            </a:fld>
            <a:endParaRPr lang="en-US" dirty="0"/>
          </a:p>
        </p:txBody>
      </p:sp>
      <p:pic>
        <p:nvPicPr>
          <p:cNvPr id="7" name="Picture 6"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4067182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F184F-90B3-4055-A423-0A1DB1557BF3}" type="slidenum">
              <a:rPr lang="en-US" smtClean="0"/>
              <a:t>‹#›</a:t>
            </a:fld>
            <a:endParaRPr lang="en-US" dirty="0"/>
          </a:p>
        </p:txBody>
      </p:sp>
      <p:pic>
        <p:nvPicPr>
          <p:cNvPr id="7" name="Picture 6" descr="logo khedmah.png"/>
          <p:cNvPicPr>
            <a:picLocks noChangeAspect="1"/>
          </p:cNvPicPr>
          <p:nvPr userDrawn="1"/>
        </p:nvPicPr>
        <p:blipFill>
          <a:blip r:embed="rId2" cstate="print"/>
          <a:stretch>
            <a:fillRect/>
          </a:stretch>
        </p:blipFill>
        <p:spPr>
          <a:xfrm>
            <a:off x="10648950" y="114300"/>
            <a:ext cx="1409700" cy="490330"/>
          </a:xfrm>
          <a:prstGeom prst="rect">
            <a:avLst/>
          </a:prstGeom>
        </p:spPr>
      </p:pic>
    </p:spTree>
    <p:extLst>
      <p:ext uri="{BB962C8B-B14F-4D97-AF65-F5344CB8AC3E}">
        <p14:creationId xmlns:p14="http://schemas.microsoft.com/office/powerpoint/2010/main" val="1901110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71468"/>
            <a:ext cx="10972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538912"/>
            <a:ext cx="914400" cy="182880"/>
          </a:xfrm>
        </p:spPr>
        <p:txBody>
          <a:bodyPr/>
          <a:lstStyle>
            <a:lvl1pPr>
              <a:defRPr sz="1000"/>
            </a:lvl1pPr>
          </a:lstStyle>
          <a:p>
            <a:endParaRPr lang="en-US" dirty="0"/>
          </a:p>
        </p:txBody>
      </p:sp>
      <p:sp>
        <p:nvSpPr>
          <p:cNvPr id="5" name="Footer Placeholder 4"/>
          <p:cNvSpPr>
            <a:spLocks noGrp="1"/>
          </p:cNvSpPr>
          <p:nvPr>
            <p:ph type="ftr" sz="quarter" idx="11"/>
          </p:nvPr>
        </p:nvSpPr>
        <p:spPr>
          <a:xfrm>
            <a:off x="5638800" y="6541740"/>
            <a:ext cx="914400" cy="182880"/>
          </a:xfrm>
        </p:spPr>
        <p:txBody>
          <a:bodyPr vert="horz" lIns="91440" tIns="45720" rIns="91440" bIns="45720" rtlCol="0" anchor="ctr"/>
          <a:lstStyle>
            <a:lvl1pPr>
              <a:defRPr lang="en-US" sz="1000" dirty="0"/>
            </a:lvl1pPr>
          </a:lstStyle>
          <a:p>
            <a:endParaRPr lang="en-US" dirty="0"/>
          </a:p>
        </p:txBody>
      </p:sp>
      <p:sp>
        <p:nvSpPr>
          <p:cNvPr id="6" name="Slide Number Placeholder 5"/>
          <p:cNvSpPr>
            <a:spLocks noGrp="1"/>
          </p:cNvSpPr>
          <p:nvPr>
            <p:ph type="sldNum" sz="quarter" idx="12"/>
          </p:nvPr>
        </p:nvSpPr>
        <p:spPr>
          <a:xfrm>
            <a:off x="10668000" y="6541740"/>
            <a:ext cx="914400" cy="182880"/>
          </a:xfrm>
        </p:spPr>
        <p:txBody>
          <a:bodyPr/>
          <a:lstStyle>
            <a:lvl1pPr>
              <a:defRPr sz="1000"/>
            </a:lvl1pPr>
          </a:lstStyle>
          <a:p>
            <a:fld id="{38983581-D13F-4BF5-8218-FE89DA56D464}" type="slidenum">
              <a:rPr lang="en-US" smtClean="0"/>
              <a:t>‹#›</a:t>
            </a:fld>
            <a:endParaRPr lang="en-US" dirty="0"/>
          </a:p>
        </p:txBody>
      </p:sp>
      <p:sp>
        <p:nvSpPr>
          <p:cNvPr id="2" name="Title 1"/>
          <p:cNvSpPr>
            <a:spLocks noGrp="1"/>
          </p:cNvSpPr>
          <p:nvPr>
            <p:ph type="title"/>
          </p:nvPr>
        </p:nvSpPr>
        <p:spPr>
          <a:xfrm>
            <a:off x="0" y="0"/>
            <a:ext cx="10515600" cy="702365"/>
          </a:xfrm>
        </p:spPr>
        <p:txBody>
          <a:bodyPr>
            <a:normAutofit/>
          </a:bodyPr>
          <a:lstStyle>
            <a:lvl1pPr>
              <a:defRPr sz="2400" b="1">
                <a:solidFill>
                  <a:srgbClr val="92D050"/>
                </a:solidFill>
              </a:defRPr>
            </a:lvl1pPr>
          </a:lstStyle>
          <a:p>
            <a:r>
              <a:rPr lang="en-US"/>
              <a:t>Click to edit Master title style</a:t>
            </a:r>
          </a:p>
        </p:txBody>
      </p:sp>
    </p:spTree>
    <p:extLst>
      <p:ext uri="{BB962C8B-B14F-4D97-AF65-F5344CB8AC3E}">
        <p14:creationId xmlns:p14="http://schemas.microsoft.com/office/powerpoint/2010/main" val="250243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1D1C49B-3409-462A-8C0C-06051CFA8D61}"/>
              </a:ext>
            </a:extLst>
          </p:cNvPr>
          <p:cNvSpPr>
            <a:spLocks noGrp="1"/>
          </p:cNvSpPr>
          <p:nvPr>
            <p:ph type="pic" sz="quarter" idx="13"/>
          </p:nvPr>
        </p:nvSpPr>
        <p:spPr>
          <a:xfrm>
            <a:off x="1605811" y="1140908"/>
            <a:ext cx="1874469" cy="1874469"/>
          </a:xfrm>
          <a:custGeom>
            <a:avLst/>
            <a:gdLst>
              <a:gd name="connsiteX0" fmla="*/ 96517 w 1874469"/>
              <a:gd name="connsiteY0" fmla="*/ 0 h 1874469"/>
              <a:gd name="connsiteX1" fmla="*/ 1777952 w 1874469"/>
              <a:gd name="connsiteY1" fmla="*/ 0 h 1874469"/>
              <a:gd name="connsiteX2" fmla="*/ 1874469 w 1874469"/>
              <a:gd name="connsiteY2" fmla="*/ 96517 h 1874469"/>
              <a:gd name="connsiteX3" fmla="*/ 1874469 w 1874469"/>
              <a:gd name="connsiteY3" fmla="*/ 1777952 h 1874469"/>
              <a:gd name="connsiteX4" fmla="*/ 1777952 w 1874469"/>
              <a:gd name="connsiteY4" fmla="*/ 1874469 h 1874469"/>
              <a:gd name="connsiteX5" fmla="*/ 96517 w 1874469"/>
              <a:gd name="connsiteY5" fmla="*/ 1874469 h 1874469"/>
              <a:gd name="connsiteX6" fmla="*/ 0 w 1874469"/>
              <a:gd name="connsiteY6" fmla="*/ 1777952 h 1874469"/>
              <a:gd name="connsiteX7" fmla="*/ 0 w 1874469"/>
              <a:gd name="connsiteY7" fmla="*/ 96517 h 1874469"/>
              <a:gd name="connsiteX8" fmla="*/ 96517 w 1874469"/>
              <a:gd name="connsiteY8" fmla="*/ 0 h 18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469" h="1874469">
                <a:moveTo>
                  <a:pt x="96517" y="0"/>
                </a:moveTo>
                <a:lnTo>
                  <a:pt x="1777952" y="0"/>
                </a:lnTo>
                <a:cubicBezTo>
                  <a:pt x="1831258" y="0"/>
                  <a:pt x="1874469" y="43212"/>
                  <a:pt x="1874469" y="96517"/>
                </a:cubicBezTo>
                <a:lnTo>
                  <a:pt x="1874469" y="1777952"/>
                </a:lnTo>
                <a:cubicBezTo>
                  <a:pt x="1874469" y="1831258"/>
                  <a:pt x="1831258" y="1874469"/>
                  <a:pt x="1777952" y="1874469"/>
                </a:cubicBezTo>
                <a:lnTo>
                  <a:pt x="96517" y="1874469"/>
                </a:lnTo>
                <a:cubicBezTo>
                  <a:pt x="43212" y="1874469"/>
                  <a:pt x="0" y="1831258"/>
                  <a:pt x="0" y="1777952"/>
                </a:cubicBezTo>
                <a:lnTo>
                  <a:pt x="0" y="96517"/>
                </a:lnTo>
                <a:cubicBezTo>
                  <a:pt x="0" y="43212"/>
                  <a:pt x="43212" y="0"/>
                  <a:pt x="96517" y="0"/>
                </a:cubicBezTo>
                <a:close/>
              </a:path>
            </a:pathLst>
          </a:custGeom>
          <a:noFill/>
          <a:ln>
            <a:noFill/>
          </a:ln>
          <a:effectLst>
            <a:outerShdw blurRad="1270000" dist="546100" dir="5400000" sx="87000" sy="87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00" b="1">
                <a:solidFill>
                  <a:schemeClr val="bg1">
                    <a:lumMod val="95000"/>
                    <a:alpha val="40000"/>
                  </a:schemeClr>
                </a:solidFill>
                <a:latin typeface="Nexa Bold" panose="02000000000000000000" pitchFamily="50" charset="0"/>
              </a:defRPr>
            </a:lvl1pPr>
          </a:lstStyle>
          <a:p>
            <a:pPr marL="0" lvl="0" algn="ctr" defTabSz="457200"/>
            <a:endParaRPr lang="en-US" dirty="0"/>
          </a:p>
        </p:txBody>
      </p:sp>
    </p:spTree>
    <p:extLst>
      <p:ext uri="{BB962C8B-B14F-4D97-AF65-F5344CB8AC3E}">
        <p14:creationId xmlns:p14="http://schemas.microsoft.com/office/powerpoint/2010/main" val="4031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1D1C49B-3409-462A-8C0C-06051CFA8D61}"/>
              </a:ext>
            </a:extLst>
          </p:cNvPr>
          <p:cNvSpPr>
            <a:spLocks noGrp="1"/>
          </p:cNvSpPr>
          <p:nvPr>
            <p:ph type="pic" sz="quarter" idx="13"/>
          </p:nvPr>
        </p:nvSpPr>
        <p:spPr>
          <a:xfrm>
            <a:off x="1605811" y="1140908"/>
            <a:ext cx="1874469" cy="1874469"/>
          </a:xfrm>
          <a:custGeom>
            <a:avLst/>
            <a:gdLst>
              <a:gd name="connsiteX0" fmla="*/ 96517 w 1874469"/>
              <a:gd name="connsiteY0" fmla="*/ 0 h 1874469"/>
              <a:gd name="connsiteX1" fmla="*/ 1777952 w 1874469"/>
              <a:gd name="connsiteY1" fmla="*/ 0 h 1874469"/>
              <a:gd name="connsiteX2" fmla="*/ 1874469 w 1874469"/>
              <a:gd name="connsiteY2" fmla="*/ 96517 h 1874469"/>
              <a:gd name="connsiteX3" fmla="*/ 1874469 w 1874469"/>
              <a:gd name="connsiteY3" fmla="*/ 1777952 h 1874469"/>
              <a:gd name="connsiteX4" fmla="*/ 1777952 w 1874469"/>
              <a:gd name="connsiteY4" fmla="*/ 1874469 h 1874469"/>
              <a:gd name="connsiteX5" fmla="*/ 96517 w 1874469"/>
              <a:gd name="connsiteY5" fmla="*/ 1874469 h 1874469"/>
              <a:gd name="connsiteX6" fmla="*/ 0 w 1874469"/>
              <a:gd name="connsiteY6" fmla="*/ 1777952 h 1874469"/>
              <a:gd name="connsiteX7" fmla="*/ 0 w 1874469"/>
              <a:gd name="connsiteY7" fmla="*/ 96517 h 1874469"/>
              <a:gd name="connsiteX8" fmla="*/ 96517 w 1874469"/>
              <a:gd name="connsiteY8" fmla="*/ 0 h 18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469" h="1874469">
                <a:moveTo>
                  <a:pt x="96517" y="0"/>
                </a:moveTo>
                <a:lnTo>
                  <a:pt x="1777952" y="0"/>
                </a:lnTo>
                <a:cubicBezTo>
                  <a:pt x="1831258" y="0"/>
                  <a:pt x="1874469" y="43212"/>
                  <a:pt x="1874469" y="96517"/>
                </a:cubicBezTo>
                <a:lnTo>
                  <a:pt x="1874469" y="1777952"/>
                </a:lnTo>
                <a:cubicBezTo>
                  <a:pt x="1874469" y="1831258"/>
                  <a:pt x="1831258" y="1874469"/>
                  <a:pt x="1777952" y="1874469"/>
                </a:cubicBezTo>
                <a:lnTo>
                  <a:pt x="96517" y="1874469"/>
                </a:lnTo>
                <a:cubicBezTo>
                  <a:pt x="43212" y="1874469"/>
                  <a:pt x="0" y="1831258"/>
                  <a:pt x="0" y="1777952"/>
                </a:cubicBezTo>
                <a:lnTo>
                  <a:pt x="0" y="96517"/>
                </a:lnTo>
                <a:cubicBezTo>
                  <a:pt x="0" y="43212"/>
                  <a:pt x="43212" y="0"/>
                  <a:pt x="96517" y="0"/>
                </a:cubicBezTo>
                <a:close/>
              </a:path>
            </a:pathLst>
          </a:custGeom>
          <a:noFill/>
          <a:ln>
            <a:noFill/>
          </a:ln>
          <a:effectLst>
            <a:outerShdw blurRad="1270000" dist="546100" dir="5400000" sx="87000" sy="87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00" b="1">
                <a:solidFill>
                  <a:schemeClr val="bg1">
                    <a:lumMod val="95000"/>
                    <a:alpha val="40000"/>
                  </a:schemeClr>
                </a:solidFill>
                <a:latin typeface="Nexa Bold" panose="02000000000000000000" pitchFamily="50" charset="0"/>
              </a:defRPr>
            </a:lvl1pPr>
          </a:lstStyle>
          <a:p>
            <a:pPr marL="0" lvl="0" algn="ctr" defTabSz="457200"/>
            <a:endParaRPr lang="en-US" dirty="0"/>
          </a:p>
        </p:txBody>
      </p:sp>
    </p:spTree>
    <p:extLst>
      <p:ext uri="{BB962C8B-B14F-4D97-AF65-F5344CB8AC3E}">
        <p14:creationId xmlns:p14="http://schemas.microsoft.com/office/powerpoint/2010/main" val="33084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12192000"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Tree>
    <p:extLst>
      <p:ext uri="{BB962C8B-B14F-4D97-AF65-F5344CB8AC3E}">
        <p14:creationId xmlns:p14="http://schemas.microsoft.com/office/powerpoint/2010/main" val="1614133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1682805"/>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chemeClr val="tx1"/>
                </a:solidFill>
                <a:latin typeface="Bebas Neue" charset="0"/>
                <a:ea typeface="Bebas Neue" charset="0"/>
                <a:cs typeface="Bebas Neue" charset="0"/>
              </a:rPr>
              <a:pPr algn="l"/>
              <a:t>‹#›</a:t>
            </a:fld>
            <a:endParaRPr lang="en-US" sz="1400" b="0" i="0" dirty="0">
              <a:solidFill>
                <a:schemeClr val="tx1"/>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b="0" i="0" dirty="0">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3047622" y="0"/>
            <a:ext cx="32913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391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5_Custom Layout">
    <p:bg>
      <p:bgPr>
        <a:solidFill>
          <a:srgbClr val="FEFE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254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642541"/>
            <a:ext cx="7120013" cy="771592"/>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chemeClr val="tx1"/>
                </a:solidFill>
                <a:latin typeface="Bebas Neue" charset="0"/>
                <a:ea typeface="Bebas Neue" charset="0"/>
                <a:cs typeface="Bebas Neue" charset="0"/>
              </a:rPr>
              <a:pPr algn="l"/>
              <a:t>‹#›</a:t>
            </a:fld>
            <a:endParaRPr lang="en-US" sz="1400" b="0" i="0" dirty="0">
              <a:solidFill>
                <a:schemeClr val="tx1"/>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b="0" i="0" dirty="0">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85800" y="1272518"/>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897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ur Team Page 06">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2971"/>
            <a:ext cx="12192000" cy="687601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sz="quarter" idx="14"/>
          </p:nvPr>
        </p:nvSpPr>
        <p:spPr>
          <a:xfrm>
            <a:off x="9725025" y="1654176"/>
            <a:ext cx="1822450" cy="1825224"/>
          </a:xfrm>
          <a:prstGeom prst="rect">
            <a:avLst/>
          </a:prstGeom>
        </p:spPr>
        <p:txBody>
          <a:bodyPr/>
          <a:lstStyle>
            <a:lvl1pPr>
              <a:defRPr sz="1500"/>
            </a:lvl1pPr>
          </a:lstStyle>
          <a:p>
            <a:endParaRPr lang="en-US"/>
          </a:p>
        </p:txBody>
      </p:sp>
      <p:sp>
        <p:nvSpPr>
          <p:cNvPr id="15" name="Picture Placeholder 14"/>
          <p:cNvSpPr>
            <a:spLocks noGrp="1"/>
          </p:cNvSpPr>
          <p:nvPr>
            <p:ph type="pic" sz="quarter" idx="13"/>
          </p:nvPr>
        </p:nvSpPr>
        <p:spPr>
          <a:xfrm>
            <a:off x="7454900" y="1654176"/>
            <a:ext cx="1820863" cy="1825224"/>
          </a:xfrm>
          <a:prstGeom prst="rect">
            <a:avLst/>
          </a:prstGeom>
        </p:spPr>
        <p:txBody>
          <a:bodyPr/>
          <a:lstStyle>
            <a:lvl1pPr>
              <a:defRPr sz="1500"/>
            </a:lvl1pPr>
          </a:lstStyle>
          <a:p>
            <a:endParaRPr lang="en-US"/>
          </a:p>
        </p:txBody>
      </p:sp>
      <p:sp>
        <p:nvSpPr>
          <p:cNvPr id="13" name="Picture Placeholder 12"/>
          <p:cNvSpPr>
            <a:spLocks noGrp="1"/>
          </p:cNvSpPr>
          <p:nvPr>
            <p:ph type="pic" sz="quarter" idx="12"/>
          </p:nvPr>
        </p:nvSpPr>
        <p:spPr>
          <a:xfrm>
            <a:off x="5186363" y="1654176"/>
            <a:ext cx="1820862" cy="1825224"/>
          </a:xfrm>
          <a:prstGeom prst="rect">
            <a:avLst/>
          </a:prstGeom>
        </p:spPr>
        <p:txBody>
          <a:bodyPr/>
          <a:lstStyle>
            <a:lvl1pPr>
              <a:defRPr sz="1500"/>
            </a:lvl1pPr>
          </a:lstStyle>
          <a:p>
            <a:endParaRPr lang="en-US"/>
          </a:p>
        </p:txBody>
      </p:sp>
      <p:sp>
        <p:nvSpPr>
          <p:cNvPr id="11" name="Picture Placeholder 10"/>
          <p:cNvSpPr>
            <a:spLocks noGrp="1"/>
          </p:cNvSpPr>
          <p:nvPr>
            <p:ph type="pic" sz="quarter" idx="11"/>
          </p:nvPr>
        </p:nvSpPr>
        <p:spPr>
          <a:xfrm>
            <a:off x="2915092" y="1654176"/>
            <a:ext cx="1822008" cy="1825224"/>
          </a:xfrm>
          <a:prstGeom prst="rect">
            <a:avLst/>
          </a:prstGeom>
        </p:spPr>
        <p:txBody>
          <a:bodyPr/>
          <a:lstStyle>
            <a:lvl1pPr>
              <a:defRPr sz="1500"/>
            </a:lvl1pPr>
          </a:lstStyle>
          <a:p>
            <a:endParaRPr lang="en-US"/>
          </a:p>
        </p:txBody>
      </p:sp>
      <p:sp>
        <p:nvSpPr>
          <p:cNvPr id="9" name="Picture Placeholder 8"/>
          <p:cNvSpPr>
            <a:spLocks noGrp="1"/>
          </p:cNvSpPr>
          <p:nvPr>
            <p:ph type="pic" sz="quarter" idx="10"/>
          </p:nvPr>
        </p:nvSpPr>
        <p:spPr>
          <a:xfrm>
            <a:off x="647700" y="1654176"/>
            <a:ext cx="1822450" cy="1825224"/>
          </a:xfrm>
          <a:prstGeom prst="rect">
            <a:avLst/>
          </a:prstGeom>
        </p:spPr>
        <p:txBody>
          <a:bodyPr/>
          <a:lstStyle>
            <a:lvl1pPr>
              <a:defRPr sz="1500"/>
            </a:lvl1pPr>
          </a:lstStyle>
          <a:p>
            <a:endParaRPr lang="en-US"/>
          </a:p>
        </p:txBody>
      </p:sp>
    </p:spTree>
    <p:extLst>
      <p:ext uri="{BB962C8B-B14F-4D97-AF65-F5344CB8AC3E}">
        <p14:creationId xmlns:p14="http://schemas.microsoft.com/office/powerpoint/2010/main" val="3766362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EFA310-40F2-4350-B0EF-E6423D04491B}"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2941438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EFA310-40F2-4350-B0EF-E6423D04491B}"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2877531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FA310-40F2-4350-B0EF-E6423D04491B}"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614085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EFA310-40F2-4350-B0EF-E6423D04491B}"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36950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472FC49-2F3E-44B7-8FC5-1DB7524EEBA3}"/>
              </a:ext>
            </a:extLst>
          </p:cNvPr>
          <p:cNvSpPr>
            <a:spLocks noGrp="1"/>
          </p:cNvSpPr>
          <p:nvPr>
            <p:ph type="pic" sz="quarter" idx="10"/>
          </p:nvPr>
        </p:nvSpPr>
        <p:spPr>
          <a:xfrm>
            <a:off x="0" y="1467747"/>
            <a:ext cx="6761014" cy="3922509"/>
          </a:xfrm>
          <a:custGeom>
            <a:avLst/>
            <a:gdLst>
              <a:gd name="connsiteX0" fmla="*/ 0 w 6761014"/>
              <a:gd name="connsiteY0" fmla="*/ 0 h 3922509"/>
              <a:gd name="connsiteX1" fmla="*/ 5394843 w 6761014"/>
              <a:gd name="connsiteY1" fmla="*/ 0 h 3922509"/>
              <a:gd name="connsiteX2" fmla="*/ 6761014 w 6761014"/>
              <a:gd name="connsiteY2" fmla="*/ 1366171 h 3922509"/>
              <a:gd name="connsiteX3" fmla="*/ 6761014 w 6761014"/>
              <a:gd name="connsiteY3" fmla="*/ 3922509 h 3922509"/>
              <a:gd name="connsiteX4" fmla="*/ 0 w 6761014"/>
              <a:gd name="connsiteY4" fmla="*/ 3922509 h 392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1014" h="3922509">
                <a:moveTo>
                  <a:pt x="0" y="0"/>
                </a:moveTo>
                <a:lnTo>
                  <a:pt x="5394843" y="0"/>
                </a:lnTo>
                <a:cubicBezTo>
                  <a:pt x="6149358" y="0"/>
                  <a:pt x="6761014" y="611656"/>
                  <a:pt x="6761014" y="1366171"/>
                </a:cubicBezTo>
                <a:lnTo>
                  <a:pt x="6761014" y="3922509"/>
                </a:lnTo>
                <a:lnTo>
                  <a:pt x="0" y="3922509"/>
                </a:lnTo>
                <a:close/>
              </a:path>
            </a:pathLst>
          </a:custGeom>
        </p:spPr>
        <p:txBody>
          <a:bodyPr wrap="square">
            <a:noAutofit/>
          </a:bodyPr>
          <a:lstStyle/>
          <a:p>
            <a:endParaRPr lang="en-US" dirty="0"/>
          </a:p>
        </p:txBody>
      </p:sp>
    </p:spTree>
    <p:extLst>
      <p:ext uri="{BB962C8B-B14F-4D97-AF65-F5344CB8AC3E}">
        <p14:creationId xmlns:p14="http://schemas.microsoft.com/office/powerpoint/2010/main" val="9581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EFA310-40F2-4350-B0EF-E6423D04491B}"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652763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EFA310-40F2-4350-B0EF-E6423D04491B}"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518533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FA310-40F2-4350-B0EF-E6423D04491B}"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1153491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FA310-40F2-4350-B0EF-E6423D04491B}"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11887011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FA310-40F2-4350-B0EF-E6423D04491B}"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376395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EFA310-40F2-4350-B0EF-E6423D04491B}"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3953658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EFA310-40F2-4350-B0EF-E6423D04491B}"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1E344-A88B-4B5B-AAB2-BF117C135149}" type="slidenum">
              <a:rPr lang="en-US" smtClean="0"/>
              <a:t>‹#›</a:t>
            </a:fld>
            <a:endParaRPr lang="en-US"/>
          </a:p>
        </p:txBody>
      </p:sp>
    </p:spTree>
    <p:extLst>
      <p:ext uri="{BB962C8B-B14F-4D97-AF65-F5344CB8AC3E}">
        <p14:creationId xmlns:p14="http://schemas.microsoft.com/office/powerpoint/2010/main" val="150669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A2F235-D289-4A4C-83E1-51711320F14D}"/>
              </a:ext>
            </a:extLst>
          </p:cNvPr>
          <p:cNvSpPr>
            <a:spLocks noGrp="1"/>
          </p:cNvSpPr>
          <p:nvPr>
            <p:ph type="pic" sz="quarter" idx="10"/>
          </p:nvPr>
        </p:nvSpPr>
        <p:spPr>
          <a:xfrm>
            <a:off x="609600" y="1600200"/>
            <a:ext cx="6096000" cy="3905693"/>
          </a:xfrm>
          <a:custGeom>
            <a:avLst/>
            <a:gdLst>
              <a:gd name="connsiteX0" fmla="*/ 0 w 6096000"/>
              <a:gd name="connsiteY0" fmla="*/ 0 h 3905693"/>
              <a:gd name="connsiteX1" fmla="*/ 5216438 w 6096000"/>
              <a:gd name="connsiteY1" fmla="*/ 0 h 3905693"/>
              <a:gd name="connsiteX2" fmla="*/ 6096000 w 6096000"/>
              <a:gd name="connsiteY2" fmla="*/ 879562 h 3905693"/>
              <a:gd name="connsiteX3" fmla="*/ 6096000 w 6096000"/>
              <a:gd name="connsiteY3" fmla="*/ 3905693 h 3905693"/>
              <a:gd name="connsiteX4" fmla="*/ 0 w 6096000"/>
              <a:gd name="connsiteY4" fmla="*/ 3905693 h 390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3905693">
                <a:moveTo>
                  <a:pt x="0" y="0"/>
                </a:moveTo>
                <a:lnTo>
                  <a:pt x="5216438" y="0"/>
                </a:lnTo>
                <a:cubicBezTo>
                  <a:pt x="5702207" y="0"/>
                  <a:pt x="6096000" y="393793"/>
                  <a:pt x="6096000" y="879562"/>
                </a:cubicBezTo>
                <a:lnTo>
                  <a:pt x="6096000" y="3905693"/>
                </a:lnTo>
                <a:lnTo>
                  <a:pt x="0" y="3905693"/>
                </a:lnTo>
                <a:close/>
              </a:path>
            </a:pathLst>
          </a:custGeom>
        </p:spPr>
        <p:txBody>
          <a:bodyPr wrap="square">
            <a:noAutofit/>
          </a:bodyPr>
          <a:lstStyle/>
          <a:p>
            <a:endParaRPr lang="en-US" dirty="0"/>
          </a:p>
        </p:txBody>
      </p:sp>
    </p:spTree>
    <p:extLst>
      <p:ext uri="{BB962C8B-B14F-4D97-AF65-F5344CB8AC3E}">
        <p14:creationId xmlns:p14="http://schemas.microsoft.com/office/powerpoint/2010/main" val="11332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0_Custom Layout">
    <p:spTree>
      <p:nvGrpSpPr>
        <p:cNvPr id="1" name=""/>
        <p:cNvGrpSpPr/>
        <p:nvPr/>
      </p:nvGrpSpPr>
      <p:grpSpPr>
        <a:xfrm>
          <a:off x="0" y="0"/>
          <a:ext cx="0" cy="0"/>
          <a:chOff x="0" y="0"/>
          <a:chExt cx="0" cy="0"/>
        </a:xfrm>
      </p:grpSpPr>
      <p:sp>
        <p:nvSpPr>
          <p:cNvPr id="21" name="Freeform 3">
            <a:extLst>
              <a:ext uri="{FF2B5EF4-FFF2-40B4-BE49-F238E27FC236}">
                <a16:creationId xmlns:a16="http://schemas.microsoft.com/office/drawing/2014/main" id="{566AB144-53F4-473E-8972-1752C8F4A171}"/>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D932BF8-228B-42B0-8222-6043F46D1A5D}"/>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13BE91F-B59A-4F31-AD71-F609ED38CD29}"/>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24" name="Straight Arrow Connector 23">
            <a:extLst>
              <a:ext uri="{FF2B5EF4-FFF2-40B4-BE49-F238E27FC236}">
                <a16:creationId xmlns:a16="http://schemas.microsoft.com/office/drawing/2014/main" id="{39C0CFE8-FC07-47C2-A52F-AB0A1A029A14}"/>
              </a:ext>
            </a:extLst>
          </p:cNvPr>
          <p:cNvCxnSpPr>
            <a:cxnSpLocks/>
          </p:cNvCxnSpPr>
          <p:nvPr userDrawn="1"/>
        </p:nvCxnSpPr>
        <p:spPr>
          <a:xfrm>
            <a:off x="11582400" y="-4782"/>
            <a:ext cx="0" cy="40880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7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1_Custom Layout">
    <p:spTree>
      <p:nvGrpSpPr>
        <p:cNvPr id="1" name=""/>
        <p:cNvGrpSpPr/>
        <p:nvPr/>
      </p:nvGrpSpPr>
      <p:grpSpPr>
        <a:xfrm>
          <a:off x="0" y="0"/>
          <a:ext cx="0" cy="0"/>
          <a:chOff x="0" y="0"/>
          <a:chExt cx="0" cy="0"/>
        </a:xfrm>
      </p:grpSpPr>
      <p:sp>
        <p:nvSpPr>
          <p:cNvPr id="21" name="Freeform 3">
            <a:extLst>
              <a:ext uri="{FF2B5EF4-FFF2-40B4-BE49-F238E27FC236}">
                <a16:creationId xmlns:a16="http://schemas.microsoft.com/office/drawing/2014/main" id="{566AB144-53F4-473E-8972-1752C8F4A171}"/>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D932BF8-228B-42B0-8222-6043F46D1A5D}"/>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13BE91F-B59A-4F31-AD71-F609ED38CD29}"/>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24" name="Straight Arrow Connector 23">
            <a:extLst>
              <a:ext uri="{FF2B5EF4-FFF2-40B4-BE49-F238E27FC236}">
                <a16:creationId xmlns:a16="http://schemas.microsoft.com/office/drawing/2014/main" id="{39C0CFE8-FC07-47C2-A52F-AB0A1A029A14}"/>
              </a:ext>
            </a:extLst>
          </p:cNvPr>
          <p:cNvCxnSpPr>
            <a:cxnSpLocks/>
          </p:cNvCxnSpPr>
          <p:nvPr userDrawn="1"/>
        </p:nvCxnSpPr>
        <p:spPr>
          <a:xfrm>
            <a:off x="11582400" y="-4782"/>
            <a:ext cx="0" cy="40880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Single Corner Rounded 5">
            <a:extLst>
              <a:ext uri="{FF2B5EF4-FFF2-40B4-BE49-F238E27FC236}">
                <a16:creationId xmlns:a16="http://schemas.microsoft.com/office/drawing/2014/main" id="{25AFE0FA-C634-4A7B-8229-61280ACD0587}"/>
              </a:ext>
            </a:extLst>
          </p:cNvPr>
          <p:cNvSpPr/>
          <p:nvPr userDrawn="1"/>
        </p:nvSpPr>
        <p:spPr>
          <a:xfrm flipH="1">
            <a:off x="8005419" y="838200"/>
            <a:ext cx="4186577" cy="6019801"/>
          </a:xfrm>
          <a:prstGeom prst="round1Rect">
            <a:avLst>
              <a:gd name="adj" fmla="val 322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EDE6E950-57C6-429A-A158-F3E3CBE16903}"/>
              </a:ext>
            </a:extLst>
          </p:cNvPr>
          <p:cNvSpPr>
            <a:spLocks noGrp="1"/>
          </p:cNvSpPr>
          <p:nvPr>
            <p:ph type="pic" sz="quarter" idx="10"/>
          </p:nvPr>
        </p:nvSpPr>
        <p:spPr>
          <a:xfrm>
            <a:off x="5486400" y="491212"/>
            <a:ext cx="4469487" cy="6366788"/>
          </a:xfrm>
          <a:custGeom>
            <a:avLst/>
            <a:gdLst>
              <a:gd name="connsiteX0" fmla="*/ 0 w 4469487"/>
              <a:gd name="connsiteY0" fmla="*/ 0 h 6366788"/>
              <a:gd name="connsiteX1" fmla="*/ 4469487 w 4469487"/>
              <a:gd name="connsiteY1" fmla="*/ 0 h 6366788"/>
              <a:gd name="connsiteX2" fmla="*/ 4469487 w 4469487"/>
              <a:gd name="connsiteY2" fmla="*/ 6366788 h 6366788"/>
              <a:gd name="connsiteX3" fmla="*/ 0 w 4469487"/>
              <a:gd name="connsiteY3" fmla="*/ 6366788 h 6366788"/>
            </a:gdLst>
            <a:ahLst/>
            <a:cxnLst>
              <a:cxn ang="0">
                <a:pos x="connsiteX0" y="connsiteY0"/>
              </a:cxn>
              <a:cxn ang="0">
                <a:pos x="connsiteX1" y="connsiteY1"/>
              </a:cxn>
              <a:cxn ang="0">
                <a:pos x="connsiteX2" y="connsiteY2"/>
              </a:cxn>
              <a:cxn ang="0">
                <a:pos x="connsiteX3" y="connsiteY3"/>
              </a:cxn>
            </a:cxnLst>
            <a:rect l="l" t="t" r="r" b="b"/>
            <a:pathLst>
              <a:path w="4469487" h="6366788">
                <a:moveTo>
                  <a:pt x="0" y="0"/>
                </a:moveTo>
                <a:lnTo>
                  <a:pt x="4469487" y="0"/>
                </a:lnTo>
                <a:lnTo>
                  <a:pt x="4469487" y="6366788"/>
                </a:lnTo>
                <a:lnTo>
                  <a:pt x="0" y="6366788"/>
                </a:lnTo>
                <a:close/>
              </a:path>
            </a:pathLst>
          </a:custGeom>
        </p:spPr>
        <p:txBody>
          <a:bodyPr wrap="square">
            <a:noAutofit/>
          </a:bodyPr>
          <a:lstStyle/>
          <a:p>
            <a:endParaRPr lang="en-US" dirty="0"/>
          </a:p>
        </p:txBody>
      </p:sp>
    </p:spTree>
    <p:extLst>
      <p:ext uri="{BB962C8B-B14F-4D97-AF65-F5344CB8AC3E}">
        <p14:creationId xmlns:p14="http://schemas.microsoft.com/office/powerpoint/2010/main" val="36468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5.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F6F8FD"/>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5032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24000"/>
            <a:ext cx="10972800" cy="449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8729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ctr" defTabSz="914400" rtl="0" eaLnBrk="1" latinLnBrk="0" hangingPunct="1">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itchFamily="34" charset="0"/>
        <a:buNone/>
        <a:defRPr sz="1800" b="0" i="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288">
          <p15:clr>
            <a:srgbClr val="F26B43"/>
          </p15:clr>
        </p15:guide>
        <p15:guide id="4" orient="horz" pos="4032">
          <p15:clr>
            <a:srgbClr val="F26B43"/>
          </p15:clr>
        </p15:guide>
        <p15:guide id="5" pos="384">
          <p15:clr>
            <a:srgbClr val="F26B43"/>
          </p15:clr>
        </p15:guide>
        <p15:guide id="6" pos="3456">
          <p15:clr>
            <a:srgbClr val="F26B43"/>
          </p15:clr>
        </p15:guide>
        <p15:guide id="7" pos="7296">
          <p15:clr>
            <a:srgbClr val="F26B43"/>
          </p15:clr>
        </p15:guide>
        <p15:guide id="8" orient="horz" pos="1008">
          <p15:clr>
            <a:srgbClr val="F26B43"/>
          </p15:clr>
        </p15:guide>
        <p15:guide id="9" pos="960">
          <p15:clr>
            <a:srgbClr val="F26B43"/>
          </p15:clr>
        </p15:guide>
        <p15:guide id="10" pos="4224">
          <p15:clr>
            <a:srgbClr val="F26B43"/>
          </p15:clr>
        </p15:guide>
        <p15:guide id="11" orient="horz" pos="912">
          <p15:clr>
            <a:srgbClr val="F26B43"/>
          </p15:clr>
        </p15:guide>
        <p15:guide id="12" pos="6720">
          <p15:clr>
            <a:srgbClr val="F26B43"/>
          </p15:clr>
        </p15:guide>
        <p15:guide id="13" orient="horz" pos="5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F6F8FD"/>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5032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24000"/>
            <a:ext cx="10972800" cy="449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11">
            <a:extLst>
              <a:ext uri="{FF2B5EF4-FFF2-40B4-BE49-F238E27FC236}">
                <a16:creationId xmlns:a16="http://schemas.microsoft.com/office/drawing/2014/main" id="{C699BB0C-19E5-8A44-80D3-D268577EBB79}"/>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8225F90-7F32-4B34-B57E-BAEBA1BC9950}"/>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7BFD6C-356B-F745-A364-0D45D9FE9FAC}"/>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13" name="Straight Arrow Connector 12">
            <a:extLst>
              <a:ext uri="{FF2B5EF4-FFF2-40B4-BE49-F238E27FC236}">
                <a16:creationId xmlns:a16="http://schemas.microsoft.com/office/drawing/2014/main" id="{E256A93A-0E40-5E43-B2F0-CEF1473D9262}"/>
              </a:ext>
            </a:extLst>
          </p:cNvPr>
          <p:cNvCxnSpPr>
            <a:cxnSpLocks/>
          </p:cNvCxnSpPr>
          <p:nvPr userDrawn="1"/>
        </p:nvCxnSpPr>
        <p:spPr>
          <a:xfrm>
            <a:off x="11582400" y="-4782"/>
            <a:ext cx="0" cy="40880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939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ftr="0" dt="0"/>
  <p:txStyles>
    <p:titleStyle>
      <a:lvl1pPr algn="ctr" defTabSz="914400" rtl="0" eaLnBrk="1" latinLnBrk="0" hangingPunct="1">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itchFamily="34" charset="0"/>
        <a:buNone/>
        <a:defRPr sz="1800" b="0" i="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288">
          <p15:clr>
            <a:srgbClr val="F26B43"/>
          </p15:clr>
        </p15:guide>
        <p15:guide id="4" orient="horz" pos="4032">
          <p15:clr>
            <a:srgbClr val="F26B43"/>
          </p15:clr>
        </p15:guide>
        <p15:guide id="5" pos="384">
          <p15:clr>
            <a:srgbClr val="F26B43"/>
          </p15:clr>
        </p15:guide>
        <p15:guide id="6" pos="3456">
          <p15:clr>
            <a:srgbClr val="F26B43"/>
          </p15:clr>
        </p15:guide>
        <p15:guide id="7" pos="7296">
          <p15:clr>
            <a:srgbClr val="F26B43"/>
          </p15:clr>
        </p15:guide>
        <p15:guide id="8" orient="horz" pos="1008">
          <p15:clr>
            <a:srgbClr val="F26B43"/>
          </p15:clr>
        </p15:guide>
        <p15:guide id="9" pos="960">
          <p15:clr>
            <a:srgbClr val="F26B43"/>
          </p15:clr>
        </p15:guide>
        <p15:guide id="10" pos="4224">
          <p15:clr>
            <a:srgbClr val="F26B43"/>
          </p15:clr>
        </p15:guide>
        <p15:guide id="11" orient="horz" pos="912">
          <p15:clr>
            <a:srgbClr val="F26B43"/>
          </p15:clr>
        </p15:guide>
        <p15:guide id="12" pos="6720">
          <p15:clr>
            <a:srgbClr val="F26B43"/>
          </p15:clr>
        </p15:guide>
        <p15:guide id="13" orient="horz" pos="5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5032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24000"/>
            <a:ext cx="10972800" cy="449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11">
            <a:extLst>
              <a:ext uri="{FF2B5EF4-FFF2-40B4-BE49-F238E27FC236}">
                <a16:creationId xmlns:a16="http://schemas.microsoft.com/office/drawing/2014/main" id="{C699BB0C-19E5-8A44-80D3-D268577EBB79}"/>
              </a:ext>
            </a:extLst>
          </p:cNvPr>
          <p:cNvSpPr/>
          <p:nvPr userDrawn="1"/>
        </p:nvSpPr>
        <p:spPr>
          <a:xfrm>
            <a:off x="9595062" y="0"/>
            <a:ext cx="2596938" cy="404020"/>
          </a:xfrm>
          <a:custGeom>
            <a:avLst/>
            <a:gdLst>
              <a:gd name="connsiteX0" fmla="*/ 0 w 2596938"/>
              <a:gd name="connsiteY0" fmla="*/ 0 h 404020"/>
              <a:gd name="connsiteX1" fmla="*/ 2596938 w 2596938"/>
              <a:gd name="connsiteY1" fmla="*/ 0 h 404020"/>
              <a:gd name="connsiteX2" fmla="*/ 2596938 w 2596938"/>
              <a:gd name="connsiteY2" fmla="*/ 404020 h 404020"/>
              <a:gd name="connsiteX3" fmla="*/ 451839 w 2596938"/>
              <a:gd name="connsiteY3" fmla="*/ 404020 h 404020"/>
              <a:gd name="connsiteX4" fmla="*/ 3928 w 2596938"/>
              <a:gd name="connsiteY4" fmla="*/ 38962 h 40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938" h="404020">
                <a:moveTo>
                  <a:pt x="0" y="0"/>
                </a:moveTo>
                <a:lnTo>
                  <a:pt x="2596938" y="0"/>
                </a:lnTo>
                <a:lnTo>
                  <a:pt x="2596938" y="404020"/>
                </a:lnTo>
                <a:lnTo>
                  <a:pt x="451839" y="404020"/>
                </a:lnTo>
                <a:cubicBezTo>
                  <a:pt x="230897" y="404020"/>
                  <a:pt x="46560" y="247300"/>
                  <a:pt x="3928" y="3896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8225F90-7F32-4B34-B57E-BAEBA1BC9950}"/>
              </a:ext>
            </a:extLst>
          </p:cNvPr>
          <p:cNvSpPr txBox="1"/>
          <p:nvPr userDrawn="1"/>
        </p:nvSpPr>
        <p:spPr>
          <a:xfrm rot="10800000" flipV="1">
            <a:off x="11429999" y="48121"/>
            <a:ext cx="621031" cy="307777"/>
          </a:xfrm>
          <a:prstGeom prst="rect">
            <a:avLst/>
          </a:prstGeom>
          <a:noFill/>
        </p:spPr>
        <p:txBody>
          <a:bodyPr wrap="square" rtlCol="0">
            <a:spAutoFit/>
          </a:bodyPr>
          <a:lstStyle/>
          <a:p>
            <a:pPr algn="r">
              <a:lnSpc>
                <a:spcPct val="100000"/>
              </a:lnSpc>
            </a:pPr>
            <a:fld id="{260E2A6B-A809-4840-BF14-8648BC0BDF87}" type="slidenum">
              <a:rPr lang="id-ID" sz="1400" b="0" i="0" smtClean="0">
                <a:solidFill>
                  <a:schemeClr val="bg1"/>
                </a:solidFill>
                <a:effectLst/>
                <a:latin typeface="Arial" panose="020B0604020202020204" pitchFamily="34" charset="0"/>
                <a:ea typeface="Open Sans Extrabold" panose="020B0906030804020204" pitchFamily="34" charset="0"/>
                <a:cs typeface="Arial" panose="020B0604020202020204" pitchFamily="34" charset="0"/>
              </a:rPr>
              <a:pPr algn="r">
                <a:lnSpc>
                  <a:spcPct val="100000"/>
                </a:lnSpc>
              </a:pPr>
              <a:t>‹#›</a:t>
            </a:fld>
            <a:endParaRPr lang="id-ID" sz="6000" b="0" i="0" dirty="0">
              <a:solidFill>
                <a:schemeClr val="bg1"/>
              </a:solidFill>
              <a:effectLst/>
              <a:latin typeface="Arial" panose="020B0604020202020204" pitchFamily="34" charset="0"/>
              <a:ea typeface="Open Sans Extrabold" panose="020B09060308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7BFD6C-356B-F745-A364-0D45D9FE9FAC}"/>
              </a:ext>
            </a:extLst>
          </p:cNvPr>
          <p:cNvSpPr txBox="1"/>
          <p:nvPr userDrawn="1"/>
        </p:nvSpPr>
        <p:spPr>
          <a:xfrm>
            <a:off x="9829800" y="63510"/>
            <a:ext cx="1926328" cy="276999"/>
          </a:xfrm>
          <a:prstGeom prst="rect">
            <a:avLst/>
          </a:prstGeom>
          <a:noFill/>
        </p:spPr>
        <p:txBody>
          <a:bodyPr wrap="square" rtlCol="0">
            <a:spAutoFit/>
          </a:bodyPr>
          <a:lstStyle/>
          <a:p>
            <a:r>
              <a:rPr lang="en-US" sz="1200" b="1" spc="300" dirty="0">
                <a:solidFill>
                  <a:schemeClr val="bg1"/>
                </a:solidFill>
              </a:rPr>
              <a:t>2020</a:t>
            </a:r>
            <a:r>
              <a:rPr lang="en-US" sz="1200" spc="300" dirty="0">
                <a:solidFill>
                  <a:schemeClr val="bg1"/>
                </a:solidFill>
              </a:rPr>
              <a:t> Signature</a:t>
            </a:r>
          </a:p>
        </p:txBody>
      </p:sp>
      <p:cxnSp>
        <p:nvCxnSpPr>
          <p:cNvPr id="13" name="Straight Arrow Connector 12">
            <a:extLst>
              <a:ext uri="{FF2B5EF4-FFF2-40B4-BE49-F238E27FC236}">
                <a16:creationId xmlns:a16="http://schemas.microsoft.com/office/drawing/2014/main" id="{E256A93A-0E40-5E43-B2F0-CEF1473D9262}"/>
              </a:ext>
            </a:extLst>
          </p:cNvPr>
          <p:cNvCxnSpPr>
            <a:cxnSpLocks/>
          </p:cNvCxnSpPr>
          <p:nvPr userDrawn="1"/>
        </p:nvCxnSpPr>
        <p:spPr>
          <a:xfrm>
            <a:off x="11582400" y="-4782"/>
            <a:ext cx="0" cy="40880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11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sldNum="0" hdr="0" ftr="0" dt="0"/>
  <p:txStyles>
    <p:titleStyle>
      <a:lvl1pPr algn="ctr" defTabSz="914400" rtl="0" eaLnBrk="1" latinLnBrk="0" hangingPunct="1">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itchFamily="34" charset="0"/>
        <a:buNone/>
        <a:defRPr sz="1800" b="0" i="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288">
          <p15:clr>
            <a:srgbClr val="F26B43"/>
          </p15:clr>
        </p15:guide>
        <p15:guide id="4" orient="horz" pos="4032">
          <p15:clr>
            <a:srgbClr val="F26B43"/>
          </p15:clr>
        </p15:guide>
        <p15:guide id="5" pos="384">
          <p15:clr>
            <a:srgbClr val="F26B43"/>
          </p15:clr>
        </p15:guide>
        <p15:guide id="6" pos="3456">
          <p15:clr>
            <a:srgbClr val="F26B43"/>
          </p15:clr>
        </p15:guide>
        <p15:guide id="7" pos="7296">
          <p15:clr>
            <a:srgbClr val="F26B43"/>
          </p15:clr>
        </p15:guide>
        <p15:guide id="8" orient="horz" pos="1008">
          <p15:clr>
            <a:srgbClr val="F26B43"/>
          </p15:clr>
        </p15:guide>
        <p15:guide id="9" pos="960">
          <p15:clr>
            <a:srgbClr val="F26B43"/>
          </p15:clr>
        </p15:guide>
        <p15:guide id="10" pos="4224">
          <p15:clr>
            <a:srgbClr val="F26B43"/>
          </p15:clr>
        </p15:guide>
        <p15:guide id="11" orient="horz" pos="912">
          <p15:clr>
            <a:srgbClr val="F26B43"/>
          </p15:clr>
        </p15:guide>
        <p15:guide id="12" pos="6720">
          <p15:clr>
            <a:srgbClr val="F26B43"/>
          </p15:clr>
        </p15:guide>
        <p15:guide id="13" orient="horz" pos="52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84044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sldNum="0"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86175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p:hf sldNum="0"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F184F-90B3-4055-A423-0A1DB1557BF3}" type="slidenum">
              <a:rPr lang="en-US" smtClean="0"/>
              <a:t>‹#›</a:t>
            </a:fld>
            <a:endParaRPr lang="en-US" dirty="0"/>
          </a:p>
        </p:txBody>
      </p:sp>
    </p:spTree>
    <p:extLst>
      <p:ext uri="{BB962C8B-B14F-4D97-AF65-F5344CB8AC3E}">
        <p14:creationId xmlns:p14="http://schemas.microsoft.com/office/powerpoint/2010/main" val="329423762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31" r:id="rId13"/>
    <p:sldLayoutId id="2147483932" r:id="rId14"/>
    <p:sldLayoutId id="2147483937" r:id="rId15"/>
    <p:sldLayoutId id="2147483939" r:id="rId16"/>
    <p:sldLayoutId id="2147483940" r:id="rId17"/>
    <p:sldLayoutId id="2147483941"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FA310-40F2-4350-B0EF-E6423D04491B}" type="datetimeFigureOut">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1E344-A88B-4B5B-AAB2-BF117C135149}" type="slidenum">
              <a:rPr lang="en-US" smtClean="0"/>
              <a:t>‹#›</a:t>
            </a:fld>
            <a:endParaRPr lang="en-US"/>
          </a:p>
        </p:txBody>
      </p:sp>
    </p:spTree>
    <p:extLst>
      <p:ext uri="{BB962C8B-B14F-4D97-AF65-F5344CB8AC3E}">
        <p14:creationId xmlns:p14="http://schemas.microsoft.com/office/powerpoint/2010/main" val="1401839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pn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30.png"/><Relationship Id="rId2" Type="http://schemas.openxmlformats.org/officeDocument/2006/relationships/image" Target="../media/image16.jpg"/><Relationship Id="rId1" Type="http://schemas.openxmlformats.org/officeDocument/2006/relationships/slideLayout" Target="../slideLayouts/slideLayout57.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jpg"/><Relationship Id="rId15" Type="http://schemas.openxmlformats.org/officeDocument/2006/relationships/image" Target="../media/image31.jp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33.png"/><Relationship Id="rId5" Type="http://schemas.microsoft.com/office/2014/relationships/chartEx" Target="../charts/chartEx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55.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42.png"/><Relationship Id="rId2" Type="http://schemas.openxmlformats.org/officeDocument/2006/relationships/image" Target="../media/image37.png"/><Relationship Id="rId16"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image" Target="../media/image3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41.png"/><Relationship Id="rId4" Type="http://schemas.openxmlformats.org/officeDocument/2006/relationships/image" Target="../media/image38.png"/><Relationship Id="rId9" Type="http://schemas.microsoft.com/office/2007/relationships/hdphoto" Target="../media/hdphoto5.wdp"/><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49.png"/><Relationship Id="rId18" Type="http://schemas.microsoft.com/office/2007/relationships/hdphoto" Target="../media/hdphoto16.wdp"/><Relationship Id="rId3" Type="http://schemas.openxmlformats.org/officeDocument/2006/relationships/image" Target="../media/image44.png"/><Relationship Id="rId21" Type="http://schemas.openxmlformats.org/officeDocument/2006/relationships/image" Target="../media/image4.png"/><Relationship Id="rId7" Type="http://schemas.openxmlformats.org/officeDocument/2006/relationships/image" Target="../media/image46.png"/><Relationship Id="rId12" Type="http://schemas.microsoft.com/office/2007/relationships/hdphoto" Target="../media/hdphoto13.wdp"/><Relationship Id="rId17" Type="http://schemas.openxmlformats.org/officeDocument/2006/relationships/image" Target="../media/image51.png"/><Relationship Id="rId2" Type="http://schemas.openxmlformats.org/officeDocument/2006/relationships/notesSlide" Target="../notesSlides/notesSlide4.xml"/><Relationship Id="rId16" Type="http://schemas.microsoft.com/office/2007/relationships/hdphoto" Target="../media/hdphoto15.wdp"/><Relationship Id="rId20" Type="http://schemas.microsoft.com/office/2007/relationships/hdphoto" Target="../media/hdphoto17.wdp"/><Relationship Id="rId1" Type="http://schemas.openxmlformats.org/officeDocument/2006/relationships/slideLayout" Target="../slideLayouts/slideLayout55.xml"/><Relationship Id="rId6" Type="http://schemas.microsoft.com/office/2007/relationships/hdphoto" Target="../media/hdphoto10.wdp"/><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microsoft.com/office/2007/relationships/hdphoto" Target="../media/hdphoto12.wdp"/><Relationship Id="rId19" Type="http://schemas.openxmlformats.org/officeDocument/2006/relationships/image" Target="../media/image52.png"/><Relationship Id="rId4" Type="http://schemas.microsoft.com/office/2007/relationships/hdphoto" Target="../media/hdphoto9.wdp"/><Relationship Id="rId9" Type="http://schemas.openxmlformats.org/officeDocument/2006/relationships/image" Target="../media/image47.png"/><Relationship Id="rId14" Type="http://schemas.microsoft.com/office/2007/relationships/hdphoto" Target="../media/hdphoto1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2.xml"/><Relationship Id="rId5" Type="http://schemas.openxmlformats.org/officeDocument/2006/relationships/image" Target="../media/image4.png"/><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2.xml"/><Relationship Id="rId5" Type="http://schemas.openxmlformats.org/officeDocument/2006/relationships/image" Target="../media/image4.png"/><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52.xml"/><Relationship Id="rId5" Type="http://schemas.openxmlformats.org/officeDocument/2006/relationships/image" Target="../media/image4.png"/><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4.png"/><Relationship Id="rId1" Type="http://schemas.openxmlformats.org/officeDocument/2006/relationships/slideLayout" Target="../slideLayouts/slideLayout5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hyperlink" Target="Finance%20April%2025.pptx" TargetMode="External"/><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pn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57.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jpg"/><Relationship Id="rId1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342447" y="3322461"/>
            <a:ext cx="8105297" cy="188446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7200" dirty="0">
                <a:solidFill>
                  <a:srgbClr val="FFFFFF"/>
                </a:solidFill>
              </a:rPr>
              <a:t>Finance Department</a:t>
            </a:r>
          </a:p>
        </p:txBody>
      </p:sp>
      <p:sp>
        <p:nvSpPr>
          <p:cNvPr id="6" name="Title 3"/>
          <p:cNvSpPr txBox="1">
            <a:spLocks/>
          </p:cNvSpPr>
          <p:nvPr/>
        </p:nvSpPr>
        <p:spPr>
          <a:xfrm>
            <a:off x="1451746" y="5225094"/>
            <a:ext cx="7289414"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400" b="0" dirty="0">
                <a:solidFill>
                  <a:srgbClr val="FFFFFF"/>
                </a:solidFill>
                <a:latin typeface="Source Sans Pro" charset="0"/>
                <a:ea typeface="Source Sans Pro" charset="0"/>
                <a:cs typeface="Source Sans Pro" charset="0"/>
              </a:rPr>
              <a:t>Overview of the challenges facing by AFAQ Finance department in Sultanate of Oman.</a:t>
            </a:r>
          </a:p>
        </p:txBody>
      </p:sp>
      <p:cxnSp>
        <p:nvCxnSpPr>
          <p:cNvPr id="7" name="Straight Connector 6"/>
          <p:cNvCxnSpPr/>
          <p:nvPr/>
        </p:nvCxnSpPr>
        <p:spPr>
          <a:xfrm>
            <a:off x="1533412" y="5901037"/>
            <a:ext cx="59660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0073CF53-ED10-40A2-A439-F831411F8F1E}"/>
              </a:ext>
            </a:extLst>
          </p:cNvPr>
          <p:cNvSpPr txBox="1">
            <a:spLocks/>
          </p:cNvSpPr>
          <p:nvPr/>
        </p:nvSpPr>
        <p:spPr>
          <a:xfrm>
            <a:off x="5395096" y="6288481"/>
            <a:ext cx="6692129"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r">
              <a:lnSpc>
                <a:spcPct val="120000"/>
              </a:lnSpc>
            </a:pPr>
            <a:r>
              <a:rPr lang="en-US" sz="1400" b="0" dirty="0">
                <a:solidFill>
                  <a:srgbClr val="FFFFFF"/>
                </a:solidFill>
                <a:latin typeface="Source Sans Pro" charset="0"/>
                <a:ea typeface="Source Sans Pro" charset="0"/>
                <a:cs typeface="Source Sans Pro" charset="0"/>
              </a:rPr>
              <a:t>A presentation by Devraj</a:t>
            </a:r>
          </a:p>
        </p:txBody>
      </p:sp>
      <p:sp>
        <p:nvSpPr>
          <p:cNvPr id="13" name="Title 3"/>
          <p:cNvSpPr txBox="1">
            <a:spLocks/>
          </p:cNvSpPr>
          <p:nvPr/>
        </p:nvSpPr>
        <p:spPr>
          <a:xfrm>
            <a:off x="1342446" y="2380227"/>
            <a:ext cx="9306797" cy="188446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7200" dirty="0">
                <a:solidFill>
                  <a:srgbClr val="FFFFFF"/>
                </a:solidFill>
              </a:rPr>
              <a:t>Business Updates and Challenges </a:t>
            </a:r>
          </a:p>
        </p:txBody>
      </p:sp>
      <p:sp>
        <p:nvSpPr>
          <p:cNvPr id="14" name="Title 3">
            <a:extLst>
              <a:ext uri="{FF2B5EF4-FFF2-40B4-BE49-F238E27FC236}">
                <a16:creationId xmlns:a16="http://schemas.microsoft.com/office/drawing/2014/main" id="{0073CF53-ED10-40A2-A439-F831411F8F1E}"/>
              </a:ext>
            </a:extLst>
          </p:cNvPr>
          <p:cNvSpPr txBox="1">
            <a:spLocks/>
          </p:cNvSpPr>
          <p:nvPr/>
        </p:nvSpPr>
        <p:spPr>
          <a:xfrm>
            <a:off x="5499871" y="6207820"/>
            <a:ext cx="6692129"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r">
              <a:lnSpc>
                <a:spcPct val="120000"/>
              </a:lnSpc>
            </a:pPr>
            <a:endParaRPr lang="en-US" sz="1400" b="0" dirty="0">
              <a:solidFill>
                <a:srgbClr val="FFFFFF"/>
              </a:solidFill>
              <a:latin typeface="Source Sans Pro" charset="0"/>
              <a:ea typeface="Source Sans Pro" charset="0"/>
              <a:cs typeface="Source Sans Pro" charset="0"/>
            </a:endParaRPr>
          </a:p>
        </p:txBody>
      </p:sp>
      <p:sp>
        <p:nvSpPr>
          <p:cNvPr id="15" name="Title 3"/>
          <p:cNvSpPr txBox="1">
            <a:spLocks/>
          </p:cNvSpPr>
          <p:nvPr/>
        </p:nvSpPr>
        <p:spPr>
          <a:xfrm>
            <a:off x="1451746" y="5225094"/>
            <a:ext cx="8156488"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400" b="0" dirty="0">
                <a:solidFill>
                  <a:srgbClr val="FFFFFF"/>
                </a:solidFill>
                <a:latin typeface="Source Sans Pro" charset="0"/>
                <a:ea typeface="Source Sans Pro" charset="0"/>
                <a:cs typeface="Source Sans Pro" charset="0"/>
              </a:rPr>
              <a:t>Overview of Business Operation and Cash Flow Challenges facing by AFAQ AL Musana Trading LLC</a:t>
            </a:r>
          </a:p>
        </p:txBody>
      </p:sp>
      <p:sp>
        <p:nvSpPr>
          <p:cNvPr id="3" name="Title 2"/>
          <p:cNvSpPr>
            <a:spLocks noGrp="1"/>
          </p:cNvSpPr>
          <p:nvPr>
            <p:ph type="ctrTitle"/>
          </p:nvPr>
        </p:nvSpPr>
        <p:spPr/>
        <p:txBody>
          <a:bodyPr/>
          <a:lstStyle/>
          <a:p>
            <a:endParaRPr lang="en-GB"/>
          </a:p>
        </p:txBody>
      </p:sp>
      <p:sp>
        <p:nvSpPr>
          <p:cNvPr id="4" name="Subtitle 3"/>
          <p:cNvSpPr>
            <a:spLocks noGrp="1"/>
          </p:cNvSpPr>
          <p:nvPr>
            <p:ph type="subTitle" idx="1"/>
          </p:nvPr>
        </p:nvSpPr>
        <p:spPr/>
        <p:txBody>
          <a:bodyPr/>
          <a:lstStyle/>
          <a:p>
            <a:endParaRPr lang="en-GB"/>
          </a:p>
        </p:txBody>
      </p:sp>
      <p:pic>
        <p:nvPicPr>
          <p:cNvPr id="1028" name="Picture 4" descr="Image result for board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 y="-38020"/>
            <a:ext cx="12267374" cy="70103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182"/>
            <a:ext cx="12268200" cy="6970118"/>
          </a:xfrm>
          <a:prstGeom prst="rect">
            <a:avLst/>
          </a:prstGeom>
          <a:solidFill>
            <a:srgbClr val="22222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3"/>
          <p:cNvSpPr txBox="1">
            <a:spLocks/>
          </p:cNvSpPr>
          <p:nvPr/>
        </p:nvSpPr>
        <p:spPr>
          <a:xfrm>
            <a:off x="1230703" y="2745676"/>
            <a:ext cx="10101409" cy="188446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r>
              <a:rPr lang="en-US" sz="5000" dirty="0">
                <a:solidFill>
                  <a:srgbClr val="FFFFFF"/>
                </a:solidFill>
              </a:rPr>
              <a:t>INVESTOR ROAD SHOW </a:t>
            </a:r>
          </a:p>
        </p:txBody>
      </p:sp>
      <p:sp>
        <p:nvSpPr>
          <p:cNvPr id="19" name="Title 3"/>
          <p:cNvSpPr txBox="1">
            <a:spLocks/>
          </p:cNvSpPr>
          <p:nvPr/>
        </p:nvSpPr>
        <p:spPr>
          <a:xfrm>
            <a:off x="2130014" y="5841639"/>
            <a:ext cx="8156488" cy="83032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120000"/>
              </a:lnSpc>
            </a:pPr>
            <a:r>
              <a:rPr lang="en-US" sz="2000" dirty="0">
                <a:solidFill>
                  <a:srgbClr val="FFFFFF"/>
                </a:solidFill>
                <a:latin typeface="Source Sans Pro" charset="0"/>
                <a:ea typeface="Source Sans Pro" charset="0"/>
                <a:cs typeface="Source Sans Pro" charset="0"/>
              </a:rPr>
              <a:t>UNITED FINANCE COMPANY SAOG</a:t>
            </a:r>
            <a:br>
              <a:rPr lang="en-US" sz="2000" dirty="0">
                <a:solidFill>
                  <a:srgbClr val="FFFFFF"/>
                </a:solidFill>
                <a:latin typeface="Source Sans Pro" charset="0"/>
                <a:ea typeface="Source Sans Pro" charset="0"/>
                <a:cs typeface="Source Sans Pro" charset="0"/>
              </a:rPr>
            </a:br>
            <a:r>
              <a:rPr lang="en-US" sz="1600" dirty="0">
                <a:solidFill>
                  <a:srgbClr val="FFFFFF"/>
                </a:solidFill>
                <a:latin typeface="Source Sans Pro" charset="0"/>
                <a:ea typeface="Source Sans Pro" charset="0"/>
                <a:cs typeface="Source Sans Pro" charset="0"/>
              </a:rPr>
              <a:t>6/9/22</a:t>
            </a:r>
            <a:endParaRPr lang="en-US" sz="2000" dirty="0">
              <a:solidFill>
                <a:srgbClr val="FFFFFF"/>
              </a:solidFill>
              <a:latin typeface="Source Sans Pro" charset="0"/>
              <a:ea typeface="Source Sans Pro" charset="0"/>
              <a:cs typeface="Source Sans Pro" charset="0"/>
            </a:endParaRPr>
          </a:p>
        </p:txBody>
      </p:sp>
      <p:pic>
        <p:nvPicPr>
          <p:cNvPr id="8" name="Picture 7">
            <a:extLst>
              <a:ext uri="{FF2B5EF4-FFF2-40B4-BE49-F238E27FC236}">
                <a16:creationId xmlns:a16="http://schemas.microsoft.com/office/drawing/2014/main" id="{785310D2-677E-493F-A726-0ADF4361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598" y="3579484"/>
            <a:ext cx="2399003" cy="2399003"/>
          </a:xfrm>
          <a:prstGeom prst="rect">
            <a:avLst/>
          </a:prstGeom>
        </p:spPr>
      </p:pic>
    </p:spTree>
    <p:extLst>
      <p:ext uri="{BB962C8B-B14F-4D97-AF65-F5344CB8AC3E}">
        <p14:creationId xmlns:p14="http://schemas.microsoft.com/office/powerpoint/2010/main" val="31425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ppt_x"/>
                                          </p:val>
                                        </p:tav>
                                        <p:tav tm="100000">
                                          <p:val>
                                            <p:strVal val="#ppt_x"/>
                                          </p:val>
                                        </p:tav>
                                      </p:tavLst>
                                    </p:anim>
                                    <p:anim calcmode="lin" valueType="num">
                                      <p:cBhvr additive="base">
                                        <p:cTn id="8" dur="1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3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ppt_x"/>
                                          </p:val>
                                        </p:tav>
                                        <p:tav tm="100000">
                                          <p:val>
                                            <p:strVal val="#ppt_x"/>
                                          </p:val>
                                        </p:tav>
                                      </p:tavLst>
                                    </p:anim>
                                    <p:anim calcmode="lin" valueType="num">
                                      <p:cBhvr additive="base">
                                        <p:cTn id="12"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F19A6D-E257-4DBA-A0CF-7DFFC32F3D50}"/>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174797" y="4214858"/>
            <a:ext cx="910798" cy="910798"/>
          </a:xfrm>
          <a:prstGeom prst="rect">
            <a:avLst/>
          </a:prstGeom>
        </p:spPr>
      </p:pic>
      <p:pic>
        <p:nvPicPr>
          <p:cNvPr id="8" name="Picture 7">
            <a:extLst>
              <a:ext uri="{FF2B5EF4-FFF2-40B4-BE49-F238E27FC236}">
                <a16:creationId xmlns:a16="http://schemas.microsoft.com/office/drawing/2014/main" id="{3F2626CB-AEB3-486D-9B47-B7AEFABE33CE}"/>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634010" y="1577374"/>
            <a:ext cx="910798" cy="910798"/>
          </a:xfrm>
          <a:prstGeom prst="rect">
            <a:avLst/>
          </a:prstGeom>
        </p:spPr>
      </p:pic>
      <p:pic>
        <p:nvPicPr>
          <p:cNvPr id="10" name="Picture 9">
            <a:extLst>
              <a:ext uri="{FF2B5EF4-FFF2-40B4-BE49-F238E27FC236}">
                <a16:creationId xmlns:a16="http://schemas.microsoft.com/office/drawing/2014/main" id="{1B5FBA93-E1CB-48BC-AD8A-81A9D8EA6CBB}"/>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p:blipFill>
        <p:spPr>
          <a:xfrm>
            <a:off x="337184" y="5465269"/>
            <a:ext cx="1952378" cy="608704"/>
          </a:xfrm>
          <a:prstGeom prst="rect">
            <a:avLst/>
          </a:prstGeom>
        </p:spPr>
      </p:pic>
      <p:pic>
        <p:nvPicPr>
          <p:cNvPr id="12" name="Picture 11">
            <a:extLst>
              <a:ext uri="{FF2B5EF4-FFF2-40B4-BE49-F238E27FC236}">
                <a16:creationId xmlns:a16="http://schemas.microsoft.com/office/drawing/2014/main" id="{513CE0D7-AA17-4B67-A513-7C798380DB83}"/>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402225" y="2491742"/>
            <a:ext cx="1001878" cy="1001878"/>
          </a:xfrm>
          <a:prstGeom prst="rect">
            <a:avLst/>
          </a:prstGeom>
        </p:spPr>
      </p:pic>
      <p:pic>
        <p:nvPicPr>
          <p:cNvPr id="14" name="Picture 13">
            <a:extLst>
              <a:ext uri="{FF2B5EF4-FFF2-40B4-BE49-F238E27FC236}">
                <a16:creationId xmlns:a16="http://schemas.microsoft.com/office/drawing/2014/main" id="{E0E40D98-5473-4579-BEE2-972B2C36CC26}"/>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2065446" y="3557299"/>
            <a:ext cx="1774889" cy="1774889"/>
          </a:xfrm>
          <a:prstGeom prst="rect">
            <a:avLst/>
          </a:prstGeom>
        </p:spPr>
      </p:pic>
      <p:pic>
        <p:nvPicPr>
          <p:cNvPr id="16" name="Picture 15">
            <a:extLst>
              <a:ext uri="{FF2B5EF4-FFF2-40B4-BE49-F238E27FC236}">
                <a16:creationId xmlns:a16="http://schemas.microsoft.com/office/drawing/2014/main" id="{745E8A9A-8D2D-4FD5-93FE-6BE95DD95A81}"/>
              </a:ext>
            </a:extLst>
          </p:cNvPr>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5978628" y="2715541"/>
            <a:ext cx="1333500" cy="1333500"/>
          </a:xfrm>
          <a:prstGeom prst="rect">
            <a:avLst/>
          </a:prstGeom>
        </p:spPr>
      </p:pic>
      <p:pic>
        <p:nvPicPr>
          <p:cNvPr id="18" name="Picture 17">
            <a:extLst>
              <a:ext uri="{FF2B5EF4-FFF2-40B4-BE49-F238E27FC236}">
                <a16:creationId xmlns:a16="http://schemas.microsoft.com/office/drawing/2014/main" id="{8AF626F1-62A2-4CED-B1E5-98E06E716087}"/>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902442" y="1882414"/>
            <a:ext cx="1466850" cy="1466850"/>
          </a:xfrm>
          <a:prstGeom prst="rect">
            <a:avLst/>
          </a:prstGeom>
        </p:spPr>
      </p:pic>
      <p:pic>
        <p:nvPicPr>
          <p:cNvPr id="20" name="Picture 19">
            <a:extLst>
              <a:ext uri="{FF2B5EF4-FFF2-40B4-BE49-F238E27FC236}">
                <a16:creationId xmlns:a16="http://schemas.microsoft.com/office/drawing/2014/main" id="{39F97C77-19D2-479A-AB73-1D5CB59B8F5E}"/>
              </a:ext>
            </a:extLst>
          </p:cNvPr>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4612811" y="4139182"/>
            <a:ext cx="1610161" cy="1610161"/>
          </a:xfrm>
          <a:prstGeom prst="rect">
            <a:avLst/>
          </a:prstGeom>
        </p:spPr>
      </p:pic>
      <p:pic>
        <p:nvPicPr>
          <p:cNvPr id="22" name="Picture 21">
            <a:extLst>
              <a:ext uri="{FF2B5EF4-FFF2-40B4-BE49-F238E27FC236}">
                <a16:creationId xmlns:a16="http://schemas.microsoft.com/office/drawing/2014/main" id="{21C2EB6B-1575-4913-9560-4F1DB18CC6B1}"/>
              </a:ext>
            </a:extLst>
          </p:cNvPr>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539000" y="3077994"/>
            <a:ext cx="1286305" cy="1286305"/>
          </a:xfrm>
          <a:prstGeom prst="rect">
            <a:avLst/>
          </a:prstGeom>
        </p:spPr>
      </p:pic>
      <p:pic>
        <p:nvPicPr>
          <p:cNvPr id="24" name="Picture 23">
            <a:extLst>
              <a:ext uri="{FF2B5EF4-FFF2-40B4-BE49-F238E27FC236}">
                <a16:creationId xmlns:a16="http://schemas.microsoft.com/office/drawing/2014/main" id="{6DCE503A-81E6-4A7E-9F2E-14CC89221CC0}"/>
              </a:ext>
            </a:extLst>
          </p:cNvPr>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4523491" y="1492800"/>
            <a:ext cx="1079946" cy="1079946"/>
          </a:xfrm>
          <a:prstGeom prst="rect">
            <a:avLst/>
          </a:prstGeom>
        </p:spPr>
      </p:pic>
      <p:pic>
        <p:nvPicPr>
          <p:cNvPr id="26" name="Picture 25">
            <a:extLst>
              <a:ext uri="{FF2B5EF4-FFF2-40B4-BE49-F238E27FC236}">
                <a16:creationId xmlns:a16="http://schemas.microsoft.com/office/drawing/2014/main" id="{6F00C33A-1BDD-4E2A-BC7A-3EBCC6905933}"/>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6300275" y="5332188"/>
            <a:ext cx="1286305" cy="1286305"/>
          </a:xfrm>
          <a:prstGeom prst="rect">
            <a:avLst/>
          </a:prstGeom>
        </p:spPr>
      </p:pic>
      <p:pic>
        <p:nvPicPr>
          <p:cNvPr id="28" name="Picture 27">
            <a:extLst>
              <a:ext uri="{FF2B5EF4-FFF2-40B4-BE49-F238E27FC236}">
                <a16:creationId xmlns:a16="http://schemas.microsoft.com/office/drawing/2014/main" id="{266FECC2-B154-4014-A01D-93946A92DBB4}"/>
              </a:ext>
            </a:extLst>
          </p:cNvPr>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2215430" y="5125656"/>
            <a:ext cx="2328074" cy="623687"/>
          </a:xfrm>
          <a:prstGeom prst="rect">
            <a:avLst/>
          </a:prstGeom>
        </p:spPr>
      </p:pic>
      <p:pic>
        <p:nvPicPr>
          <p:cNvPr id="30" name="Picture 29">
            <a:extLst>
              <a:ext uri="{FF2B5EF4-FFF2-40B4-BE49-F238E27FC236}">
                <a16:creationId xmlns:a16="http://schemas.microsoft.com/office/drawing/2014/main" id="{DF10650B-7248-49EF-95AD-B5DD5B4EC2AA}"/>
              </a:ext>
            </a:extLst>
          </p:cNvPr>
          <p:cNvPicPr>
            <a:picLocks noChangeAspect="1"/>
          </p:cNvPicPr>
          <p:nvPr/>
        </p:nvPicPr>
        <p:blipFill>
          <a:blip r:embed="rId14"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4373118" y="2663732"/>
            <a:ext cx="1533542" cy="1371063"/>
          </a:xfrm>
          <a:prstGeom prst="rect">
            <a:avLst/>
          </a:prstGeom>
        </p:spPr>
      </p:pic>
      <p:pic>
        <p:nvPicPr>
          <p:cNvPr id="4" name="Picture 3">
            <a:extLst>
              <a:ext uri="{FF2B5EF4-FFF2-40B4-BE49-F238E27FC236}">
                <a16:creationId xmlns:a16="http://schemas.microsoft.com/office/drawing/2014/main" id="{FE389FB0-C45C-4A6C-B782-D12E622DC4D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58021" y="2043545"/>
            <a:ext cx="2770909" cy="2770909"/>
          </a:xfrm>
          <a:prstGeom prst="rect">
            <a:avLst/>
          </a:prstGeom>
        </p:spPr>
      </p:pic>
      <p:sp>
        <p:nvSpPr>
          <p:cNvPr id="21" name="Right Triangle 20">
            <a:extLst>
              <a:ext uri="{FF2B5EF4-FFF2-40B4-BE49-F238E27FC236}">
                <a16:creationId xmlns:a16="http://schemas.microsoft.com/office/drawing/2014/main" id="{B3BEF162-A3C1-41C5-A7F9-5C423EA4AF3D}"/>
              </a:ext>
            </a:extLst>
          </p:cNvPr>
          <p:cNvSpPr/>
          <p:nvPr/>
        </p:nvSpPr>
        <p:spPr>
          <a:xfrm rot="5400000">
            <a:off x="123673" y="-132236"/>
            <a:ext cx="2797621" cy="3029457"/>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1E72055C-0BA4-4E83-8A66-3AC0EE59EAF5}"/>
              </a:ext>
            </a:extLst>
          </p:cNvPr>
          <p:cNvSpPr>
            <a:spLocks noGrp="1"/>
          </p:cNvSpPr>
          <p:nvPr>
            <p:ph type="title"/>
          </p:nvPr>
        </p:nvSpPr>
        <p:spPr>
          <a:xfrm>
            <a:off x="857250" y="365125"/>
            <a:ext cx="10515600" cy="1325563"/>
          </a:xfrm>
        </p:spPr>
        <p:txBody>
          <a:bodyPr/>
          <a:lstStyle/>
          <a:p>
            <a:r>
              <a:rPr lang="en-US" b="1" dirty="0">
                <a:solidFill>
                  <a:schemeClr val="bg1"/>
                </a:solidFill>
              </a:rPr>
              <a:t>THE </a:t>
            </a:r>
            <a:r>
              <a:rPr lang="en-US" b="1" dirty="0"/>
              <a:t>NEW OUTLOOK</a:t>
            </a:r>
          </a:p>
        </p:txBody>
      </p:sp>
    </p:spTree>
    <p:extLst>
      <p:ext uri="{BB962C8B-B14F-4D97-AF65-F5344CB8AC3E}">
        <p14:creationId xmlns:p14="http://schemas.microsoft.com/office/powerpoint/2010/main" val="726030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5952A2-4558-42BD-B756-73435C291B0E}"/>
              </a:ext>
            </a:extLst>
          </p:cNvPr>
          <p:cNvSpPr/>
          <p:nvPr/>
        </p:nvSpPr>
        <p:spPr>
          <a:xfrm>
            <a:off x="-1" y="0"/>
            <a:ext cx="2788699" cy="6858000"/>
          </a:xfrm>
          <a:prstGeom prst="rect">
            <a:avLst/>
          </a:prstGeom>
          <a:gradFill flip="none" rotWithShape="1">
            <a:gsLst>
              <a:gs pos="0">
                <a:schemeClr val="tx1">
                  <a:lumMod val="90000"/>
                  <a:lumOff val="10000"/>
                  <a:shade val="30000"/>
                  <a:satMod val="115000"/>
                </a:schemeClr>
              </a:gs>
              <a:gs pos="50000">
                <a:schemeClr val="tx1">
                  <a:lumMod val="90000"/>
                  <a:lumOff val="10000"/>
                  <a:shade val="67500"/>
                  <a:satMod val="115000"/>
                </a:schemeClr>
              </a:gs>
              <a:gs pos="100000">
                <a:schemeClr val="tx1">
                  <a:lumMod val="90000"/>
                  <a:lumOff val="1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p:cNvSpPr txBox="1"/>
          <p:nvPr/>
        </p:nvSpPr>
        <p:spPr>
          <a:xfrm>
            <a:off x="613846" y="-7780"/>
            <a:ext cx="223112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 Heavy DEMO" panose="00000A00000000000000" pitchFamily="50" charset="0"/>
                <a:ea typeface="+mn-ea"/>
                <a:cs typeface="+mn-cs"/>
              </a:rPr>
              <a:t>CONTENT</a:t>
            </a:r>
            <a:endParaRPr kumimoji="0" lang="en-US" sz="4000" b="1" i="0" u="none" strike="noStrike" kern="1200" cap="none" spc="0" normalizeH="0" baseline="0" noProof="0" dirty="0">
              <a:ln>
                <a:noFill/>
              </a:ln>
              <a:solidFill>
                <a:srgbClr val="242424">
                  <a:lumMod val="90000"/>
                  <a:lumOff val="10000"/>
                </a:srgbClr>
              </a:solidFill>
              <a:effectLst/>
              <a:uLnTx/>
              <a:uFillTx/>
              <a:latin typeface="Mont Heavy DEMO" panose="00000A00000000000000" pitchFamily="50" charset="0"/>
              <a:ea typeface="+mn-ea"/>
              <a:cs typeface="+mn-cs"/>
            </a:endParaRPr>
          </a:p>
        </p:txBody>
      </p:sp>
      <p:pic>
        <p:nvPicPr>
          <p:cNvPr id="4" name="Picture 3">
            <a:extLst>
              <a:ext uri="{FF2B5EF4-FFF2-40B4-BE49-F238E27FC236}">
                <a16:creationId xmlns:a16="http://schemas.microsoft.com/office/drawing/2014/main" id="{530F7DD4-BBC0-45DE-9E07-43987402DFC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
        <p:nvSpPr>
          <p:cNvPr id="105" name="Subtitle 2">
            <a:extLst>
              <a:ext uri="{FF2B5EF4-FFF2-40B4-BE49-F238E27FC236}">
                <a16:creationId xmlns:a16="http://schemas.microsoft.com/office/drawing/2014/main" id="{77C9482D-EB76-4D2A-9BFE-DDB35A57551B}"/>
              </a:ext>
            </a:extLst>
          </p:cNvPr>
          <p:cNvSpPr txBox="1">
            <a:spLocks/>
          </p:cNvSpPr>
          <p:nvPr/>
        </p:nvSpPr>
        <p:spPr>
          <a:xfrm>
            <a:off x="3276965" y="1035198"/>
            <a:ext cx="7386346" cy="3930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dirty="0">
                <a:latin typeface="Raleway" panose="020B0503030101060003" pitchFamily="34" charset="0"/>
              </a:rPr>
              <a:t>Intro  </a:t>
            </a:r>
          </a:p>
          <a:p>
            <a:pPr>
              <a:lnSpc>
                <a:spcPct val="150000"/>
              </a:lnSpc>
              <a:spcBef>
                <a:spcPts val="0"/>
              </a:spcBef>
              <a:buFont typeface="Wingdings" panose="05000000000000000000" pitchFamily="2" charset="2"/>
              <a:buChar char="§"/>
              <a:defRPr/>
            </a:pPr>
            <a:r>
              <a:rPr lang="en-US" dirty="0">
                <a:latin typeface="Raleway" panose="020B0503030101060003" pitchFamily="34" charset="0"/>
              </a:rPr>
              <a:t>Company overview</a:t>
            </a:r>
          </a:p>
          <a:p>
            <a:pPr>
              <a:lnSpc>
                <a:spcPct val="150000"/>
              </a:lnSpc>
              <a:spcBef>
                <a:spcPts val="0"/>
              </a:spcBef>
              <a:buFont typeface="Wingdings" panose="05000000000000000000" pitchFamily="2" charset="2"/>
              <a:buChar char="§"/>
              <a:defRPr/>
            </a:pPr>
            <a:r>
              <a:rPr lang="en-US" dirty="0">
                <a:latin typeface="Raleway" panose="020B0503030101060003" pitchFamily="34" charset="0"/>
              </a:rPr>
              <a:t>Core Focus Area </a:t>
            </a:r>
          </a:p>
          <a:p>
            <a:pPr>
              <a:lnSpc>
                <a:spcPct val="150000"/>
              </a:lnSpc>
              <a:spcBef>
                <a:spcPts val="0"/>
              </a:spcBef>
              <a:buFont typeface="Wingdings" panose="05000000000000000000" pitchFamily="2" charset="2"/>
              <a:buChar char="§"/>
              <a:defRPr/>
            </a:pPr>
            <a:r>
              <a:rPr lang="en-US" dirty="0">
                <a:latin typeface="Raleway" panose="020B0503030101060003" pitchFamily="34" charset="0"/>
              </a:rPr>
              <a:t>Business Overview </a:t>
            </a:r>
          </a:p>
          <a:p>
            <a:pPr>
              <a:lnSpc>
                <a:spcPct val="150000"/>
              </a:lnSpc>
              <a:spcBef>
                <a:spcPts val="0"/>
              </a:spcBef>
              <a:buFont typeface="Wingdings" panose="05000000000000000000" pitchFamily="2" charset="2"/>
              <a:buChar char="§"/>
              <a:defRPr/>
            </a:pPr>
            <a:r>
              <a:rPr kumimoji="0" lang="en-US" b="0" i="0" u="none" strike="noStrike" kern="1200" cap="none" spc="0" normalizeH="0" baseline="0" noProof="0" dirty="0">
                <a:ln>
                  <a:noFill/>
                </a:ln>
                <a:effectLst/>
                <a:uLnTx/>
                <a:uFillTx/>
                <a:latin typeface="Raleway" panose="020B0503030101060003" pitchFamily="34" charset="0"/>
                <a:ea typeface="+mn-ea"/>
                <a:cs typeface="+mn-cs"/>
              </a:rPr>
              <a:t>Financial Performance </a:t>
            </a:r>
          </a:p>
        </p:txBody>
      </p:sp>
    </p:spTree>
    <p:extLst>
      <p:ext uri="{BB962C8B-B14F-4D97-AF65-F5344CB8AC3E}">
        <p14:creationId xmlns:p14="http://schemas.microsoft.com/office/powerpoint/2010/main" val="398080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5952A2-4558-42BD-B756-73435C291B0E}"/>
              </a:ext>
            </a:extLst>
          </p:cNvPr>
          <p:cNvSpPr/>
          <p:nvPr/>
        </p:nvSpPr>
        <p:spPr>
          <a:xfrm>
            <a:off x="0" y="0"/>
            <a:ext cx="2743746" cy="6858000"/>
          </a:xfrm>
          <a:prstGeom prst="rect">
            <a:avLst/>
          </a:prstGeom>
          <a:gradFill flip="none" rotWithShape="1">
            <a:gsLst>
              <a:gs pos="0">
                <a:schemeClr val="tx1">
                  <a:lumMod val="90000"/>
                  <a:lumOff val="10000"/>
                  <a:shade val="30000"/>
                  <a:satMod val="115000"/>
                </a:schemeClr>
              </a:gs>
              <a:gs pos="50000">
                <a:schemeClr val="tx1">
                  <a:lumMod val="90000"/>
                  <a:lumOff val="10000"/>
                  <a:shade val="67500"/>
                  <a:satMod val="115000"/>
                </a:schemeClr>
              </a:gs>
              <a:gs pos="100000">
                <a:schemeClr val="tx1">
                  <a:lumMod val="90000"/>
                  <a:lumOff val="1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p:cNvSpPr txBox="1"/>
          <p:nvPr/>
        </p:nvSpPr>
        <p:spPr>
          <a:xfrm>
            <a:off x="443770" y="-26201"/>
            <a:ext cx="495763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 Heavy DEMO" panose="00000A00000000000000" pitchFamily="50" charset="0"/>
                <a:ea typeface="+mn-ea"/>
                <a:cs typeface="+mn-cs"/>
              </a:rPr>
              <a:t>COMPANY </a:t>
            </a:r>
            <a:r>
              <a:rPr kumimoji="0" lang="en-US" sz="4000" b="1" i="0" u="none" strike="noStrike" kern="1200" cap="none" spc="0" normalizeH="0" baseline="0" noProof="0" dirty="0">
                <a:ln>
                  <a:noFill/>
                </a:ln>
                <a:solidFill>
                  <a:srgbClr val="242424"/>
                </a:solidFill>
                <a:effectLst/>
                <a:uLnTx/>
                <a:uFillTx/>
                <a:latin typeface="Mont Heavy DEMO" panose="00000A00000000000000" pitchFamily="50" charset="0"/>
                <a:ea typeface="+mn-ea"/>
                <a:cs typeface="+mn-cs"/>
              </a:rPr>
              <a:t> </a:t>
            </a:r>
            <a:r>
              <a:rPr kumimoji="0" lang="en-US" sz="4000" b="1" i="0" u="none" strike="noStrike" kern="1200" cap="none" spc="0" normalizeH="0" baseline="0" noProof="0" dirty="0">
                <a:ln>
                  <a:noFill/>
                </a:ln>
                <a:solidFill>
                  <a:srgbClr val="242424">
                    <a:lumMod val="90000"/>
                    <a:lumOff val="10000"/>
                  </a:srgbClr>
                </a:solidFill>
                <a:effectLst/>
                <a:uLnTx/>
                <a:uFillTx/>
                <a:latin typeface="Mont Heavy DEMO" panose="00000A00000000000000" pitchFamily="50" charset="0"/>
                <a:ea typeface="+mn-ea"/>
                <a:cs typeface="+mn-cs"/>
              </a:rPr>
              <a:t>OVERVIEW</a:t>
            </a:r>
          </a:p>
        </p:txBody>
      </p:sp>
      <p:pic>
        <p:nvPicPr>
          <p:cNvPr id="4" name="Picture 3">
            <a:extLst>
              <a:ext uri="{FF2B5EF4-FFF2-40B4-BE49-F238E27FC236}">
                <a16:creationId xmlns:a16="http://schemas.microsoft.com/office/drawing/2014/main" id="{530F7DD4-BBC0-45DE-9E07-43987402DFC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pic>
        <p:nvPicPr>
          <p:cNvPr id="8" name="Picture Placeholder 7">
            <a:extLst>
              <a:ext uri="{FF2B5EF4-FFF2-40B4-BE49-F238E27FC236}">
                <a16:creationId xmlns:a16="http://schemas.microsoft.com/office/drawing/2014/main" id="{481184D4-B9FA-458D-A828-2A5EDEDEF280}"/>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87" r="87"/>
          <a:stretch>
            <a:fillRect/>
          </a:stretch>
        </p:blipFill>
        <p:spPr>
          <a:xfrm>
            <a:off x="-95665" y="1856672"/>
            <a:ext cx="2935075" cy="2939544"/>
          </a:xfrm>
        </p:spPr>
      </p:pic>
      <p:sp>
        <p:nvSpPr>
          <p:cNvPr id="45" name="Inhaltsplatzhalter 4">
            <a:extLst>
              <a:ext uri="{FF2B5EF4-FFF2-40B4-BE49-F238E27FC236}">
                <a16:creationId xmlns:a16="http://schemas.microsoft.com/office/drawing/2014/main" id="{3181264B-5F4A-4CBB-B7C4-F51E937314B4}"/>
              </a:ext>
            </a:extLst>
          </p:cNvPr>
          <p:cNvSpPr txBox="1">
            <a:spLocks/>
          </p:cNvSpPr>
          <p:nvPr/>
        </p:nvSpPr>
        <p:spPr>
          <a:xfrm>
            <a:off x="2953455" y="1228159"/>
            <a:ext cx="3447346" cy="295658"/>
          </a:xfrm>
          <a:prstGeom prst="rect">
            <a:avLst/>
          </a:prstGeom>
          <a:solidFill>
            <a:schemeClr val="tx1"/>
          </a:solid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06">
              <a:lnSpc>
                <a:spcPct val="150000"/>
              </a:lnSpc>
              <a:spcAft>
                <a:spcPts val="1200"/>
              </a:spcAft>
              <a:buNone/>
            </a:pPr>
            <a:r>
              <a:rPr lang="en-US" sz="1467" b="1" dirty="0">
                <a:latin typeface="Century Gothic" panose="020B0502020202020204" pitchFamily="34" charset="0"/>
              </a:rPr>
              <a:t>BUSINESS DESCRIPTION </a:t>
            </a:r>
            <a:endParaRPr lang="en-US" sz="1333" dirty="0">
              <a:latin typeface="Century Gothic" panose="020B0502020202020204" pitchFamily="34" charset="0"/>
            </a:endParaRPr>
          </a:p>
        </p:txBody>
      </p:sp>
      <p:sp>
        <p:nvSpPr>
          <p:cNvPr id="46" name="Inhaltsplatzhalter 4">
            <a:extLst>
              <a:ext uri="{FF2B5EF4-FFF2-40B4-BE49-F238E27FC236}">
                <a16:creationId xmlns:a16="http://schemas.microsoft.com/office/drawing/2014/main" id="{B5065097-5197-4E73-BBB2-73EB49955BC4}"/>
              </a:ext>
            </a:extLst>
          </p:cNvPr>
          <p:cNvSpPr txBox="1">
            <a:spLocks/>
          </p:cNvSpPr>
          <p:nvPr/>
        </p:nvSpPr>
        <p:spPr>
          <a:xfrm>
            <a:off x="2953454" y="1562275"/>
            <a:ext cx="3672017" cy="251761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chemeClr val="tx1"/>
                </a:solidFill>
                <a:latin typeface="Century Gothic" panose="020B0502020202020204" pitchFamily="34" charset="0"/>
              </a:rPr>
              <a:t>Established in 1997, United Finance Company operates within the Sultanate of Oman to retail and corporate customers.</a:t>
            </a:r>
          </a:p>
          <a:p>
            <a:r>
              <a:rPr lang="en-US" sz="1400" dirty="0">
                <a:solidFill>
                  <a:schemeClr val="tx1"/>
                </a:solidFill>
                <a:latin typeface="Century Gothic" panose="020B0502020202020204" pitchFamily="34" charset="0"/>
              </a:rPr>
              <a:t>Listed on the Muscat Stock Exchange (Ticker: UFCI) since Jul 2002.</a:t>
            </a:r>
          </a:p>
          <a:p>
            <a:r>
              <a:rPr lang="en-US" sz="1400" dirty="0">
                <a:solidFill>
                  <a:schemeClr val="tx1"/>
                </a:solidFill>
                <a:latin typeface="Century Gothic" panose="020B0502020202020204" pitchFamily="34" charset="0"/>
              </a:rPr>
              <a:t>Currently holding 9% of FLCs market share.</a:t>
            </a:r>
          </a:p>
          <a:p>
            <a:r>
              <a:rPr lang="en-US" sz="1400" dirty="0">
                <a:solidFill>
                  <a:schemeClr val="tx1"/>
                </a:solidFill>
                <a:latin typeface="Century Gothic" panose="020B0502020202020204" pitchFamily="34" charset="0"/>
              </a:rPr>
              <a:t>Head Office in Muscat, Oman and employs more than 138 people with Omanisation over 84%.</a:t>
            </a:r>
          </a:p>
        </p:txBody>
      </p:sp>
      <p:sp>
        <p:nvSpPr>
          <p:cNvPr id="47" name="Inhaltsplatzhalter 4">
            <a:extLst>
              <a:ext uri="{FF2B5EF4-FFF2-40B4-BE49-F238E27FC236}">
                <a16:creationId xmlns:a16="http://schemas.microsoft.com/office/drawing/2014/main" id="{BB1B09BF-7EE2-4F3A-99D7-E38F1045F7A8}"/>
              </a:ext>
            </a:extLst>
          </p:cNvPr>
          <p:cNvSpPr txBox="1">
            <a:spLocks/>
          </p:cNvSpPr>
          <p:nvPr/>
        </p:nvSpPr>
        <p:spPr>
          <a:xfrm>
            <a:off x="6795967" y="1257342"/>
            <a:ext cx="5103547" cy="295658"/>
          </a:xfrm>
          <a:prstGeom prst="rect">
            <a:avLst/>
          </a:prstGeom>
          <a:solidFill>
            <a:schemeClr val="tx1"/>
          </a:solid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06">
              <a:lnSpc>
                <a:spcPct val="150000"/>
              </a:lnSpc>
              <a:spcAft>
                <a:spcPts val="1200"/>
              </a:spcAft>
              <a:buNone/>
            </a:pPr>
            <a:r>
              <a:rPr lang="en-US" sz="1467" b="1" dirty="0">
                <a:latin typeface="Century Gothic" panose="020B0502020202020204" pitchFamily="34" charset="0"/>
              </a:rPr>
              <a:t>SHARE HOLDING DISTRIBUTION %</a:t>
            </a:r>
            <a:endParaRPr lang="en-US" sz="1333" dirty="0">
              <a:latin typeface="Century Gothic" panose="020B0502020202020204" pitchFamily="34" charset="0"/>
            </a:endParaRPr>
          </a:p>
        </p:txBody>
      </p:sp>
      <mc:AlternateContent xmlns:mc="http://schemas.openxmlformats.org/markup-compatibility/2006">
        <mc:Choice xmlns:cx1="http://schemas.microsoft.com/office/drawing/2015/9/8/chartex" Requires="cx1">
          <p:graphicFrame>
            <p:nvGraphicFramePr>
              <p:cNvPr id="48" name="Content Placeholder 7">
                <a:extLst>
                  <a:ext uri="{FF2B5EF4-FFF2-40B4-BE49-F238E27FC236}">
                    <a16:creationId xmlns:a16="http://schemas.microsoft.com/office/drawing/2014/main" id="{BCCD18B1-A75F-4DD1-ADAC-5EC45351AAE5}"/>
                  </a:ext>
                </a:extLst>
              </p:cNvPr>
              <p:cNvGraphicFramePr>
                <a:graphicFrameLocks/>
              </p:cNvGraphicFramePr>
              <p:nvPr>
                <p:extLst>
                  <p:ext uri="{D42A27DB-BD31-4B8C-83A1-F6EECF244321}">
                    <p14:modId xmlns:p14="http://schemas.microsoft.com/office/powerpoint/2010/main" val="4270597312"/>
                  </p:ext>
                </p:extLst>
              </p:nvPr>
            </p:nvGraphicFramePr>
            <p:xfrm>
              <a:off x="6795967" y="1622915"/>
              <a:ext cx="5103547" cy="2663335"/>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48" name="Content Placeholder 7">
                <a:extLst>
                  <a:ext uri="{FF2B5EF4-FFF2-40B4-BE49-F238E27FC236}">
                    <a16:creationId xmlns:a16="http://schemas.microsoft.com/office/drawing/2014/main" id="{BCCD18B1-A75F-4DD1-ADAC-5EC45351AAE5}"/>
                  </a:ext>
                </a:extLst>
              </p:cNvPr>
              <p:cNvPicPr>
                <a:picLocks noGrp="1" noRot="1" noChangeAspect="1" noMove="1" noResize="1" noEditPoints="1" noAdjustHandles="1" noChangeArrowheads="1" noChangeShapeType="1"/>
              </p:cNvPicPr>
              <p:nvPr/>
            </p:nvPicPr>
            <p:blipFill>
              <a:blip r:embed="rId6"/>
              <a:stretch>
                <a:fillRect/>
              </a:stretch>
            </p:blipFill>
            <p:spPr>
              <a:xfrm>
                <a:off x="6795967" y="1622915"/>
                <a:ext cx="5103547" cy="2663335"/>
              </a:xfrm>
              <a:prstGeom prst="rect">
                <a:avLst/>
              </a:prstGeom>
            </p:spPr>
          </p:pic>
        </mc:Fallback>
      </mc:AlternateContent>
      <p:sp>
        <p:nvSpPr>
          <p:cNvPr id="49" name="Inhaltsplatzhalter 4">
            <a:extLst>
              <a:ext uri="{FF2B5EF4-FFF2-40B4-BE49-F238E27FC236}">
                <a16:creationId xmlns:a16="http://schemas.microsoft.com/office/drawing/2014/main" id="{53BD62C5-9490-425E-882C-8E65DEC40870}"/>
              </a:ext>
            </a:extLst>
          </p:cNvPr>
          <p:cNvSpPr txBox="1">
            <a:spLocks/>
          </p:cNvSpPr>
          <p:nvPr/>
        </p:nvSpPr>
        <p:spPr>
          <a:xfrm>
            <a:off x="2953455" y="4144755"/>
            <a:ext cx="3617841" cy="295658"/>
          </a:xfrm>
          <a:prstGeom prst="rect">
            <a:avLst/>
          </a:prstGeom>
          <a:solidFill>
            <a:schemeClr val="tx1"/>
          </a:solid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06">
              <a:lnSpc>
                <a:spcPct val="150000"/>
              </a:lnSpc>
              <a:spcAft>
                <a:spcPts val="1200"/>
              </a:spcAft>
              <a:buNone/>
            </a:pPr>
            <a:r>
              <a:rPr lang="en-US" sz="1467" b="1" dirty="0">
                <a:latin typeface="Century Gothic" panose="020B0502020202020204" pitchFamily="34" charset="0"/>
              </a:rPr>
              <a:t>PRODUCT AND SERVICES</a:t>
            </a:r>
            <a:endParaRPr lang="en-US" sz="1333" dirty="0">
              <a:latin typeface="Century Gothic" panose="020B0502020202020204" pitchFamily="34" charset="0"/>
            </a:endParaRPr>
          </a:p>
        </p:txBody>
      </p:sp>
      <p:graphicFrame>
        <p:nvGraphicFramePr>
          <p:cNvPr id="50" name="Table 49">
            <a:extLst>
              <a:ext uri="{FF2B5EF4-FFF2-40B4-BE49-F238E27FC236}">
                <a16:creationId xmlns:a16="http://schemas.microsoft.com/office/drawing/2014/main" id="{9F252ACE-D90F-43BC-8C89-4FBD5F0AA1A6}"/>
              </a:ext>
            </a:extLst>
          </p:cNvPr>
          <p:cNvGraphicFramePr>
            <a:graphicFrameLocks noGrp="1"/>
          </p:cNvGraphicFramePr>
          <p:nvPr>
            <p:extLst>
              <p:ext uri="{D42A27DB-BD31-4B8C-83A1-F6EECF244321}">
                <p14:modId xmlns:p14="http://schemas.microsoft.com/office/powerpoint/2010/main" val="83169630"/>
              </p:ext>
            </p:extLst>
          </p:nvPr>
        </p:nvGraphicFramePr>
        <p:xfrm>
          <a:off x="2953455" y="4469596"/>
          <a:ext cx="9040836" cy="2282875"/>
        </p:xfrm>
        <a:graphic>
          <a:graphicData uri="http://schemas.openxmlformats.org/drawingml/2006/table">
            <a:tbl>
              <a:tblPr>
                <a:tableStyleId>{5940675A-B579-460E-94D1-54222C63F5DA}</a:tableStyleId>
              </a:tblPr>
              <a:tblGrid>
                <a:gridCol w="2932164">
                  <a:extLst>
                    <a:ext uri="{9D8B030D-6E8A-4147-A177-3AD203B41FA5}">
                      <a16:colId xmlns:a16="http://schemas.microsoft.com/office/drawing/2014/main" val="2597187020"/>
                    </a:ext>
                  </a:extLst>
                </a:gridCol>
                <a:gridCol w="6108672">
                  <a:extLst>
                    <a:ext uri="{9D8B030D-6E8A-4147-A177-3AD203B41FA5}">
                      <a16:colId xmlns:a16="http://schemas.microsoft.com/office/drawing/2014/main" val="1645328232"/>
                    </a:ext>
                  </a:extLst>
                </a:gridCol>
              </a:tblGrid>
              <a:tr h="205617">
                <a:tc>
                  <a:txBody>
                    <a:bodyPr/>
                    <a:lstStyle/>
                    <a:p>
                      <a:pPr algn="ctr" fontAlgn="b"/>
                      <a:r>
                        <a:rPr lang="en-GB" sz="1400" b="1" u="none" strike="noStrike" dirty="0">
                          <a:solidFill>
                            <a:schemeClr val="bg1"/>
                          </a:solidFill>
                          <a:effectLst/>
                          <a:latin typeface="Century Gothic" panose="020B0502020202020204" pitchFamily="34" charset="0"/>
                        </a:rPr>
                        <a:t> CATEGORY</a:t>
                      </a:r>
                      <a:endParaRPr lang="en-GB" sz="1400" b="1" i="0" u="none" strike="noStrike" dirty="0">
                        <a:solidFill>
                          <a:schemeClr val="bg1"/>
                        </a:solidFill>
                        <a:effectLst/>
                        <a:latin typeface="Century Gothic" panose="020B0502020202020204" pitchFamily="34" charset="0"/>
                      </a:endParaRPr>
                    </a:p>
                  </a:txBody>
                  <a:tcPr marL="9525" marR="9525" marT="9525" marB="0" anchor="b">
                    <a:solidFill>
                      <a:schemeClr val="bg1">
                        <a:lumMod val="50000"/>
                      </a:schemeClr>
                    </a:solidFill>
                  </a:tcPr>
                </a:tc>
                <a:tc>
                  <a:txBody>
                    <a:bodyPr/>
                    <a:lstStyle/>
                    <a:p>
                      <a:pPr algn="ctr" fontAlgn="b"/>
                      <a:r>
                        <a:rPr lang="en-GB" sz="1400" b="1" u="none" strike="noStrike" dirty="0">
                          <a:solidFill>
                            <a:schemeClr val="bg1"/>
                          </a:solidFill>
                          <a:effectLst/>
                          <a:latin typeface="Century Gothic" panose="020B0502020202020204" pitchFamily="34" charset="0"/>
                        </a:rPr>
                        <a:t>DESCRIPTION</a:t>
                      </a:r>
                      <a:endParaRPr lang="en-GB" sz="1400" b="1" i="0" u="none" strike="noStrike" dirty="0">
                        <a:solidFill>
                          <a:schemeClr val="bg1"/>
                        </a:solidFill>
                        <a:effectLst/>
                        <a:latin typeface="Century Gothic" panose="020B0502020202020204" pitchFamily="34" charset="0"/>
                      </a:endParaRPr>
                    </a:p>
                  </a:txBody>
                  <a:tcPr marL="9525" marR="9525" marT="9525" marB="0" anchor="b">
                    <a:solidFill>
                      <a:schemeClr val="bg1">
                        <a:lumMod val="50000"/>
                      </a:schemeClr>
                    </a:solidFill>
                  </a:tcPr>
                </a:tc>
                <a:extLst>
                  <a:ext uri="{0D108BD9-81ED-4DB2-BD59-A6C34878D82A}">
                    <a16:rowId xmlns:a16="http://schemas.microsoft.com/office/drawing/2014/main" val="4235314278"/>
                  </a:ext>
                </a:extLst>
              </a:tr>
              <a:tr h="245731">
                <a:tc>
                  <a:txBody>
                    <a:bodyPr/>
                    <a:lstStyle/>
                    <a:p>
                      <a:pPr algn="l" fontAlgn="ctr"/>
                      <a:r>
                        <a:rPr lang="en-GB" sz="1800" b="1" u="none" strike="noStrike" dirty="0">
                          <a:effectLst/>
                          <a:latin typeface="Century Gothic" panose="020B0502020202020204" pitchFamily="34" charset="0"/>
                        </a:rPr>
                        <a:t>Retail</a:t>
                      </a:r>
                      <a:endParaRPr lang="en-GB" sz="18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42900" indent="-342900" algn="l" fontAlgn="b">
                        <a:buFont typeface="+mj-lt"/>
                        <a:buAutoNum type="arabicPeriod"/>
                      </a:pPr>
                      <a:r>
                        <a:rPr lang="en-GB" sz="1400" u="none" strike="noStrike" dirty="0">
                          <a:effectLst/>
                          <a:latin typeface="Century Gothic" panose="020B0502020202020204" pitchFamily="34" charset="0"/>
                        </a:rPr>
                        <a:t>Financing for new &amp; pre-owned vehicles</a:t>
                      </a:r>
                    </a:p>
                    <a:p>
                      <a:pPr marL="342900" indent="-342900" algn="l" fontAlgn="b">
                        <a:buFont typeface="+mj-lt"/>
                        <a:buAutoNum type="arabicPeriod"/>
                      </a:pPr>
                      <a:r>
                        <a:rPr lang="en-GB" sz="1400" u="none" strike="noStrike" dirty="0">
                          <a:effectLst/>
                          <a:latin typeface="Century Gothic" panose="020B0502020202020204" pitchFamily="34" charset="0"/>
                        </a:rPr>
                        <a:t>Financing for consumer durable</a:t>
                      </a:r>
                      <a:endParaRPr lang="en-GB"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721482342"/>
                  </a:ext>
                </a:extLst>
              </a:tr>
              <a:tr h="604973">
                <a:tc>
                  <a:txBody>
                    <a:bodyPr/>
                    <a:lstStyle/>
                    <a:p>
                      <a:pPr algn="l" fontAlgn="ctr"/>
                      <a:r>
                        <a:rPr lang="en-GB" sz="1800" b="1" u="none" strike="noStrike" dirty="0">
                          <a:effectLst/>
                          <a:latin typeface="Century Gothic" panose="020B0502020202020204" pitchFamily="34" charset="0"/>
                        </a:rPr>
                        <a:t>Corporate &amp; SME </a:t>
                      </a:r>
                      <a:endParaRPr lang="en-GB" sz="18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42900" indent="-342900" algn="l" fontAlgn="b">
                        <a:buFont typeface="+mj-lt"/>
                        <a:buAutoNum type="arabicPeriod"/>
                      </a:pPr>
                      <a:r>
                        <a:rPr lang="en-GB" sz="1400" u="none" strike="noStrike" dirty="0">
                          <a:effectLst/>
                          <a:latin typeface="Century Gothic" panose="020B0502020202020204" pitchFamily="34" charset="0"/>
                        </a:rPr>
                        <a:t>Equipment finance </a:t>
                      </a:r>
                    </a:p>
                    <a:p>
                      <a:pPr marL="342900" indent="-342900" algn="l" fontAlgn="b">
                        <a:buFont typeface="+mj-lt"/>
                        <a:buAutoNum type="arabicPeriod"/>
                      </a:pPr>
                      <a:r>
                        <a:rPr lang="en-GB" sz="1400" u="none" strike="noStrike" dirty="0">
                          <a:effectLst/>
                          <a:latin typeface="Century Gothic" panose="020B0502020202020204" pitchFamily="34" charset="0"/>
                        </a:rPr>
                        <a:t>Working capital finance</a:t>
                      </a:r>
                    </a:p>
                    <a:p>
                      <a:pPr marL="342900" indent="-342900" algn="l" fontAlgn="b">
                        <a:buFont typeface="+mj-lt"/>
                        <a:buAutoNum type="arabicPeriod"/>
                      </a:pPr>
                      <a:r>
                        <a:rPr lang="en-GB" sz="1400" u="none" strike="noStrike" dirty="0">
                          <a:effectLst/>
                          <a:latin typeface="Century Gothic" panose="020B0502020202020204" pitchFamily="34" charset="0"/>
                        </a:rPr>
                        <a:t>Sale &amp; lease back solution to refinance existing fixed assets</a:t>
                      </a:r>
                    </a:p>
                    <a:p>
                      <a:pPr marL="342900" indent="-342900" algn="l" fontAlgn="b">
                        <a:buFont typeface="+mj-lt"/>
                        <a:buAutoNum type="arabicPeriod"/>
                      </a:pPr>
                      <a:r>
                        <a:rPr lang="en-GB" sz="1400" u="none" strike="noStrike" dirty="0">
                          <a:effectLst/>
                          <a:latin typeface="Century Gothic" panose="020B0502020202020204" pitchFamily="34" charset="0"/>
                        </a:rPr>
                        <a:t>Debt factoring solutions</a:t>
                      </a:r>
                      <a:endParaRPr lang="en-GB"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80711018"/>
                  </a:ext>
                </a:extLst>
              </a:tr>
              <a:tr h="760780">
                <a:tc>
                  <a:txBody>
                    <a:bodyPr/>
                    <a:lstStyle/>
                    <a:p>
                      <a:pPr algn="l" fontAlgn="ctr"/>
                      <a:r>
                        <a:rPr lang="en-GB" sz="1800" b="1" u="none" strike="noStrike" dirty="0">
                          <a:effectLst/>
                          <a:latin typeface="Century Gothic" panose="020B0502020202020204" pitchFamily="34" charset="0"/>
                        </a:rPr>
                        <a:t>Corporate Deposit</a:t>
                      </a:r>
                      <a:endParaRPr lang="en-GB" sz="18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42900" indent="-342900" algn="l" fontAlgn="b">
                        <a:buFont typeface="+mj-lt"/>
                        <a:buAutoNum type="arabicPeriod"/>
                      </a:pPr>
                      <a:r>
                        <a:rPr lang="en-GB" sz="1400" u="none" strike="noStrike" dirty="0">
                          <a:effectLst/>
                          <a:latin typeface="Century Gothic" panose="020B0502020202020204" pitchFamily="34" charset="0"/>
                        </a:rPr>
                        <a:t>Provide flexible deposit schemes offering higher rate of return with flexible renewable or redeemable options</a:t>
                      </a:r>
                      <a:endParaRPr lang="en-GB"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954627431"/>
                  </a:ext>
                </a:extLst>
              </a:tr>
            </a:tbl>
          </a:graphicData>
        </a:graphic>
      </p:graphicFrame>
    </p:spTree>
    <p:extLst>
      <p:ext uri="{BB962C8B-B14F-4D97-AF65-F5344CB8AC3E}">
        <p14:creationId xmlns:p14="http://schemas.microsoft.com/office/powerpoint/2010/main" val="77415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5952A2-4558-42BD-B756-73435C291B0E}"/>
              </a:ext>
            </a:extLst>
          </p:cNvPr>
          <p:cNvSpPr/>
          <p:nvPr/>
        </p:nvSpPr>
        <p:spPr>
          <a:xfrm>
            <a:off x="-1" y="0"/>
            <a:ext cx="2788699" cy="6858000"/>
          </a:xfrm>
          <a:prstGeom prst="rect">
            <a:avLst/>
          </a:prstGeom>
          <a:gradFill flip="none" rotWithShape="1">
            <a:gsLst>
              <a:gs pos="0">
                <a:schemeClr val="tx1">
                  <a:lumMod val="90000"/>
                  <a:lumOff val="10000"/>
                  <a:shade val="30000"/>
                  <a:satMod val="115000"/>
                </a:schemeClr>
              </a:gs>
              <a:gs pos="50000">
                <a:schemeClr val="tx1">
                  <a:lumMod val="90000"/>
                  <a:lumOff val="10000"/>
                  <a:shade val="67500"/>
                  <a:satMod val="115000"/>
                </a:schemeClr>
              </a:gs>
              <a:gs pos="100000">
                <a:schemeClr val="tx1">
                  <a:lumMod val="90000"/>
                  <a:lumOff val="1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C0DFCA2-0239-4689-A623-0373B3B8B69F}"/>
              </a:ext>
            </a:extLst>
          </p:cNvPr>
          <p:cNvPicPr>
            <a:picLocks noChangeAspect="1"/>
          </p:cNvPicPr>
          <p:nvPr/>
        </p:nvPicPr>
        <p:blipFill rotWithShape="1">
          <a:blip r:embed="rId2">
            <a:extLst>
              <a:ext uri="{28A0092B-C50C-407E-A947-70E740481C1C}">
                <a14:useLocalDpi xmlns:a14="http://schemas.microsoft.com/office/drawing/2010/main" val="0"/>
              </a:ext>
            </a:extLst>
          </a:blip>
          <a:srcRect l="19230" t="1765" r="17001" b="3250"/>
          <a:stretch/>
        </p:blipFill>
        <p:spPr>
          <a:xfrm>
            <a:off x="3784631" y="537732"/>
            <a:ext cx="5549117" cy="6199130"/>
          </a:xfrm>
          <a:prstGeom prst="rect">
            <a:avLst/>
          </a:prstGeom>
        </p:spPr>
      </p:pic>
      <p:sp>
        <p:nvSpPr>
          <p:cNvPr id="89" name="TextBox 88"/>
          <p:cNvSpPr txBox="1"/>
          <p:nvPr/>
        </p:nvSpPr>
        <p:spPr>
          <a:xfrm>
            <a:off x="1677970" y="0"/>
            <a:ext cx="348537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 Heavy DEMO" panose="00000A00000000000000" pitchFamily="50" charset="0"/>
                <a:ea typeface="+mn-ea"/>
                <a:cs typeface="+mn-cs"/>
              </a:rPr>
              <a:t>OUR</a:t>
            </a:r>
            <a:r>
              <a:rPr kumimoji="0" lang="en-US" sz="4000" b="1" i="0" u="none" strike="noStrike" kern="1200" cap="none" spc="0" normalizeH="0" baseline="0" noProof="0" dirty="0">
                <a:ln>
                  <a:noFill/>
                </a:ln>
                <a:solidFill>
                  <a:srgbClr val="242424"/>
                </a:solidFill>
                <a:effectLst/>
                <a:uLnTx/>
                <a:uFillTx/>
                <a:latin typeface="Mont Heavy DEMO" panose="00000A00000000000000" pitchFamily="50" charset="0"/>
                <a:ea typeface="+mn-ea"/>
                <a:cs typeface="+mn-cs"/>
              </a:rPr>
              <a:t> </a:t>
            </a:r>
            <a:r>
              <a:rPr lang="en-US" sz="4000" b="1" dirty="0">
                <a:solidFill>
                  <a:srgbClr val="242424">
                    <a:lumMod val="90000"/>
                    <a:lumOff val="10000"/>
                  </a:srgbClr>
                </a:solidFill>
                <a:latin typeface="Mont Heavy DEMO" panose="00000A00000000000000" pitchFamily="50" charset="0"/>
              </a:rPr>
              <a:t>NETWORK</a:t>
            </a:r>
            <a:endParaRPr kumimoji="0" lang="en-US" sz="4000" b="1" i="0" u="none" strike="noStrike" kern="1200" cap="none" spc="0" normalizeH="0" baseline="0" noProof="0" dirty="0">
              <a:ln>
                <a:noFill/>
              </a:ln>
              <a:solidFill>
                <a:srgbClr val="242424">
                  <a:lumMod val="90000"/>
                  <a:lumOff val="10000"/>
                </a:srgbClr>
              </a:solidFill>
              <a:effectLst/>
              <a:uLnTx/>
              <a:uFillTx/>
              <a:latin typeface="Mont Heavy DEMO" panose="00000A00000000000000" pitchFamily="50" charset="0"/>
              <a:ea typeface="+mn-ea"/>
              <a:cs typeface="+mn-cs"/>
            </a:endParaRPr>
          </a:p>
        </p:txBody>
      </p:sp>
      <p:sp>
        <p:nvSpPr>
          <p:cNvPr id="145" name="Subtitle 2">
            <a:extLst>
              <a:ext uri="{FF2B5EF4-FFF2-40B4-BE49-F238E27FC236}">
                <a16:creationId xmlns:a16="http://schemas.microsoft.com/office/drawing/2014/main" id="{533B301D-53D3-47D6-AA8E-F2366742E497}"/>
              </a:ext>
            </a:extLst>
          </p:cNvPr>
          <p:cNvSpPr txBox="1">
            <a:spLocks/>
          </p:cNvSpPr>
          <p:nvPr/>
        </p:nvSpPr>
        <p:spPr>
          <a:xfrm>
            <a:off x="7542798" y="2112649"/>
            <a:ext cx="683367" cy="261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Nizwa</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pic>
        <p:nvPicPr>
          <p:cNvPr id="4" name="Picture 3">
            <a:extLst>
              <a:ext uri="{FF2B5EF4-FFF2-40B4-BE49-F238E27FC236}">
                <a16:creationId xmlns:a16="http://schemas.microsoft.com/office/drawing/2014/main" id="{530F7DD4-BBC0-45DE-9E07-43987402DFC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pic>
        <p:nvPicPr>
          <p:cNvPr id="8" name="Picture 7">
            <a:extLst>
              <a:ext uri="{FF2B5EF4-FFF2-40B4-BE49-F238E27FC236}">
                <a16:creationId xmlns:a16="http://schemas.microsoft.com/office/drawing/2014/main" id="{5914335A-A2E5-4106-8AD3-A6C72DB4D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764" y="2679167"/>
            <a:ext cx="146304" cy="146304"/>
          </a:xfrm>
          <a:prstGeom prst="rect">
            <a:avLst/>
          </a:prstGeom>
        </p:spPr>
      </p:pic>
      <p:cxnSp>
        <p:nvCxnSpPr>
          <p:cNvPr id="12" name="Connector: Elbow 11">
            <a:extLst>
              <a:ext uri="{FF2B5EF4-FFF2-40B4-BE49-F238E27FC236}">
                <a16:creationId xmlns:a16="http://schemas.microsoft.com/office/drawing/2014/main" id="{216AB6A1-AF71-412D-B2C5-43D3AD0918B9}"/>
              </a:ext>
            </a:extLst>
          </p:cNvPr>
          <p:cNvCxnSpPr>
            <a:cxnSpLocks/>
          </p:cNvCxnSpPr>
          <p:nvPr/>
        </p:nvCxnSpPr>
        <p:spPr>
          <a:xfrm rot="5400000">
            <a:off x="7248493" y="2280446"/>
            <a:ext cx="431519" cy="357534"/>
          </a:xfrm>
          <a:prstGeom prst="bentConnector3">
            <a:avLst>
              <a:gd name="adj1" fmla="val 335"/>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1A72C59-6C10-4314-8A92-791EDA2BE4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399" y="3008348"/>
            <a:ext cx="146304" cy="146304"/>
          </a:xfrm>
          <a:prstGeom prst="rect">
            <a:avLst/>
          </a:prstGeom>
        </p:spPr>
      </p:pic>
      <p:cxnSp>
        <p:nvCxnSpPr>
          <p:cNvPr id="55" name="Connector: Elbow 54">
            <a:extLst>
              <a:ext uri="{FF2B5EF4-FFF2-40B4-BE49-F238E27FC236}">
                <a16:creationId xmlns:a16="http://schemas.microsoft.com/office/drawing/2014/main" id="{247AF950-CCDF-4491-B582-D36BEBEB9121}"/>
              </a:ext>
            </a:extLst>
          </p:cNvPr>
          <p:cNvCxnSpPr>
            <a:cxnSpLocks/>
          </p:cNvCxnSpPr>
          <p:nvPr/>
        </p:nvCxnSpPr>
        <p:spPr>
          <a:xfrm rot="5400000">
            <a:off x="7865383" y="2613821"/>
            <a:ext cx="431519" cy="357534"/>
          </a:xfrm>
          <a:prstGeom prst="bentConnector3">
            <a:avLst>
              <a:gd name="adj1" fmla="val 335"/>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ubtitle 2">
            <a:extLst>
              <a:ext uri="{FF2B5EF4-FFF2-40B4-BE49-F238E27FC236}">
                <a16:creationId xmlns:a16="http://schemas.microsoft.com/office/drawing/2014/main" id="{289BBB0E-AE80-4645-9EAE-AD772B5E3FB7}"/>
              </a:ext>
            </a:extLst>
          </p:cNvPr>
          <p:cNvSpPr txBox="1">
            <a:spLocks/>
          </p:cNvSpPr>
          <p:nvPr/>
        </p:nvSpPr>
        <p:spPr>
          <a:xfrm>
            <a:off x="8233760" y="2446023"/>
            <a:ext cx="562457" cy="261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Ibra</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pic>
        <p:nvPicPr>
          <p:cNvPr id="57" name="Picture 56">
            <a:extLst>
              <a:ext uri="{FF2B5EF4-FFF2-40B4-BE49-F238E27FC236}">
                <a16:creationId xmlns:a16="http://schemas.microsoft.com/office/drawing/2014/main" id="{EA6DD0A8-4452-4FC5-A34F-1F65A95D68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174" y="2080499"/>
            <a:ext cx="146304" cy="146304"/>
          </a:xfrm>
          <a:prstGeom prst="rect">
            <a:avLst/>
          </a:prstGeom>
        </p:spPr>
      </p:pic>
      <p:cxnSp>
        <p:nvCxnSpPr>
          <p:cNvPr id="58" name="Connector: Elbow 57">
            <a:extLst>
              <a:ext uri="{FF2B5EF4-FFF2-40B4-BE49-F238E27FC236}">
                <a16:creationId xmlns:a16="http://schemas.microsoft.com/office/drawing/2014/main" id="{41851259-1D5C-45C4-97CC-78CEE10AFF53}"/>
              </a:ext>
            </a:extLst>
          </p:cNvPr>
          <p:cNvCxnSpPr>
            <a:cxnSpLocks/>
          </p:cNvCxnSpPr>
          <p:nvPr/>
        </p:nvCxnSpPr>
        <p:spPr>
          <a:xfrm rot="5400000">
            <a:off x="7020334" y="1584305"/>
            <a:ext cx="431519" cy="357534"/>
          </a:xfrm>
          <a:prstGeom prst="bentConnector3">
            <a:avLst>
              <a:gd name="adj1" fmla="val 335"/>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Subtitle 2">
            <a:extLst>
              <a:ext uri="{FF2B5EF4-FFF2-40B4-BE49-F238E27FC236}">
                <a16:creationId xmlns:a16="http://schemas.microsoft.com/office/drawing/2014/main" id="{EC59F05B-588D-4975-9B89-2F198430B193}"/>
              </a:ext>
            </a:extLst>
          </p:cNvPr>
          <p:cNvSpPr txBox="1">
            <a:spLocks/>
          </p:cNvSpPr>
          <p:nvPr/>
        </p:nvSpPr>
        <p:spPr>
          <a:xfrm>
            <a:off x="7388711" y="1416506"/>
            <a:ext cx="562457" cy="261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Sohar</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pic>
        <p:nvPicPr>
          <p:cNvPr id="60" name="Picture 59">
            <a:extLst>
              <a:ext uri="{FF2B5EF4-FFF2-40B4-BE49-F238E27FC236}">
                <a16:creationId xmlns:a16="http://schemas.microsoft.com/office/drawing/2014/main" id="{C9423147-1C4E-41A9-978D-99ECF8272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0699" y="6228415"/>
            <a:ext cx="146304" cy="146304"/>
          </a:xfrm>
          <a:prstGeom prst="rect">
            <a:avLst/>
          </a:prstGeom>
        </p:spPr>
      </p:pic>
      <p:cxnSp>
        <p:nvCxnSpPr>
          <p:cNvPr id="61" name="Connector: Elbow 60">
            <a:extLst>
              <a:ext uri="{FF2B5EF4-FFF2-40B4-BE49-F238E27FC236}">
                <a16:creationId xmlns:a16="http://schemas.microsoft.com/office/drawing/2014/main" id="{7D9615D1-20A2-4661-A9F9-4A9C754EDF32}"/>
              </a:ext>
            </a:extLst>
          </p:cNvPr>
          <p:cNvCxnSpPr>
            <a:cxnSpLocks/>
          </p:cNvCxnSpPr>
          <p:nvPr/>
        </p:nvCxnSpPr>
        <p:spPr>
          <a:xfrm rot="10800000">
            <a:off x="5403852" y="6435060"/>
            <a:ext cx="266981" cy="210219"/>
          </a:xfrm>
          <a:prstGeom prst="bentConnector3">
            <a:avLst>
              <a:gd name="adj1" fmla="val 9875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Subtitle 2">
            <a:extLst>
              <a:ext uri="{FF2B5EF4-FFF2-40B4-BE49-F238E27FC236}">
                <a16:creationId xmlns:a16="http://schemas.microsoft.com/office/drawing/2014/main" id="{84314A9F-1BC6-49A4-82A8-616910744DBB}"/>
              </a:ext>
            </a:extLst>
          </p:cNvPr>
          <p:cNvSpPr txBox="1">
            <a:spLocks/>
          </p:cNvSpPr>
          <p:nvPr/>
        </p:nvSpPr>
        <p:spPr>
          <a:xfrm>
            <a:off x="5579241" y="6493912"/>
            <a:ext cx="941927" cy="261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Salalah</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pic>
        <p:nvPicPr>
          <p:cNvPr id="67" name="Picture 66">
            <a:extLst>
              <a:ext uri="{FF2B5EF4-FFF2-40B4-BE49-F238E27FC236}">
                <a16:creationId xmlns:a16="http://schemas.microsoft.com/office/drawing/2014/main" id="{26C2F78C-9B37-4148-9408-DF36A1A15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629" y="2896081"/>
            <a:ext cx="146304" cy="146304"/>
          </a:xfrm>
          <a:prstGeom prst="rect">
            <a:avLst/>
          </a:prstGeom>
        </p:spPr>
      </p:pic>
      <p:cxnSp>
        <p:nvCxnSpPr>
          <p:cNvPr id="68" name="Connector: Elbow 67">
            <a:extLst>
              <a:ext uri="{FF2B5EF4-FFF2-40B4-BE49-F238E27FC236}">
                <a16:creationId xmlns:a16="http://schemas.microsoft.com/office/drawing/2014/main" id="{4F9F15A2-7E61-4EBA-8EF1-C795CBD4383C}"/>
              </a:ext>
            </a:extLst>
          </p:cNvPr>
          <p:cNvCxnSpPr>
            <a:cxnSpLocks/>
            <a:stCxn id="69" idx="3"/>
          </p:cNvCxnSpPr>
          <p:nvPr/>
        </p:nvCxnSpPr>
        <p:spPr>
          <a:xfrm>
            <a:off x="5936212" y="2339964"/>
            <a:ext cx="690569" cy="566818"/>
          </a:xfrm>
          <a:prstGeom prst="bentConnector3">
            <a:avLst>
              <a:gd name="adj1" fmla="val 10149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Subtitle 2">
            <a:extLst>
              <a:ext uri="{FF2B5EF4-FFF2-40B4-BE49-F238E27FC236}">
                <a16:creationId xmlns:a16="http://schemas.microsoft.com/office/drawing/2014/main" id="{35D3B77B-7535-4E54-8238-3BC4A6379441}"/>
              </a:ext>
            </a:extLst>
          </p:cNvPr>
          <p:cNvSpPr txBox="1">
            <a:spLocks/>
          </p:cNvSpPr>
          <p:nvPr/>
        </p:nvSpPr>
        <p:spPr>
          <a:xfrm>
            <a:off x="5373755" y="2209159"/>
            <a:ext cx="562457" cy="261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Ibri</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pic>
        <p:nvPicPr>
          <p:cNvPr id="72" name="Picture 71">
            <a:extLst>
              <a:ext uri="{FF2B5EF4-FFF2-40B4-BE49-F238E27FC236}">
                <a16:creationId xmlns:a16="http://schemas.microsoft.com/office/drawing/2014/main" id="{6FDF3D64-FC82-42C6-8A83-AEC959F4F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6597" y="2256087"/>
            <a:ext cx="146304" cy="146304"/>
          </a:xfrm>
          <a:prstGeom prst="rect">
            <a:avLst/>
          </a:prstGeom>
        </p:spPr>
      </p:pic>
      <p:cxnSp>
        <p:nvCxnSpPr>
          <p:cNvPr id="73" name="Connector: Elbow 72">
            <a:extLst>
              <a:ext uri="{FF2B5EF4-FFF2-40B4-BE49-F238E27FC236}">
                <a16:creationId xmlns:a16="http://schemas.microsoft.com/office/drawing/2014/main" id="{036D5120-FE6F-4B57-9500-0F57C555391E}"/>
              </a:ext>
            </a:extLst>
          </p:cNvPr>
          <p:cNvCxnSpPr>
            <a:cxnSpLocks/>
          </p:cNvCxnSpPr>
          <p:nvPr/>
        </p:nvCxnSpPr>
        <p:spPr>
          <a:xfrm rot="10800000" flipV="1">
            <a:off x="7444326" y="1810429"/>
            <a:ext cx="683368" cy="403378"/>
          </a:xfrm>
          <a:prstGeom prst="bentConnector3">
            <a:avLst>
              <a:gd name="adj1" fmla="val 98319"/>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Subtitle 2">
            <a:extLst>
              <a:ext uri="{FF2B5EF4-FFF2-40B4-BE49-F238E27FC236}">
                <a16:creationId xmlns:a16="http://schemas.microsoft.com/office/drawing/2014/main" id="{E77D58C4-40EF-430C-AE83-F7A8E00F4410}"/>
              </a:ext>
            </a:extLst>
          </p:cNvPr>
          <p:cNvSpPr txBox="1">
            <a:spLocks/>
          </p:cNvSpPr>
          <p:nvPr/>
        </p:nvSpPr>
        <p:spPr>
          <a:xfrm>
            <a:off x="8035863" y="1678116"/>
            <a:ext cx="562457" cy="261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Barka</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pic>
        <p:nvPicPr>
          <p:cNvPr id="81" name="Picture 80">
            <a:extLst>
              <a:ext uri="{FF2B5EF4-FFF2-40B4-BE49-F238E27FC236}">
                <a16:creationId xmlns:a16="http://schemas.microsoft.com/office/drawing/2014/main" id="{6E3288E6-F29F-4467-BA6C-E8EC2F973B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86" y="2345444"/>
            <a:ext cx="146304" cy="146304"/>
          </a:xfrm>
          <a:prstGeom prst="rect">
            <a:avLst/>
          </a:prstGeom>
        </p:spPr>
      </p:pic>
      <p:cxnSp>
        <p:nvCxnSpPr>
          <p:cNvPr id="82" name="Connector: Elbow 81">
            <a:extLst>
              <a:ext uri="{FF2B5EF4-FFF2-40B4-BE49-F238E27FC236}">
                <a16:creationId xmlns:a16="http://schemas.microsoft.com/office/drawing/2014/main" id="{3E0F18EE-6182-4D37-B2B7-777896DC42CB}"/>
              </a:ext>
            </a:extLst>
          </p:cNvPr>
          <p:cNvCxnSpPr>
            <a:cxnSpLocks/>
            <a:endCxn id="81" idx="3"/>
          </p:cNvCxnSpPr>
          <p:nvPr/>
        </p:nvCxnSpPr>
        <p:spPr>
          <a:xfrm rot="10800000" flipV="1">
            <a:off x="7805290" y="2374258"/>
            <a:ext cx="458732" cy="4433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Subtitle 2">
            <a:extLst>
              <a:ext uri="{FF2B5EF4-FFF2-40B4-BE49-F238E27FC236}">
                <a16:creationId xmlns:a16="http://schemas.microsoft.com/office/drawing/2014/main" id="{6B3B33FC-C108-415E-A916-BE8EE437F907}"/>
              </a:ext>
            </a:extLst>
          </p:cNvPr>
          <p:cNvSpPr txBox="1">
            <a:spLocks/>
          </p:cNvSpPr>
          <p:nvPr/>
        </p:nvSpPr>
        <p:spPr>
          <a:xfrm>
            <a:off x="8045813" y="2248345"/>
            <a:ext cx="1402675" cy="340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Al Mawaleh</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pic>
        <p:nvPicPr>
          <p:cNvPr id="100" name="Picture 99">
            <a:extLst>
              <a:ext uri="{FF2B5EF4-FFF2-40B4-BE49-F238E27FC236}">
                <a16:creationId xmlns:a16="http://schemas.microsoft.com/office/drawing/2014/main" id="{35665EB5-AFEA-440F-87D2-4923FCFF96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3844" y="2349816"/>
            <a:ext cx="177027" cy="177027"/>
          </a:xfrm>
          <a:prstGeom prst="rect">
            <a:avLst/>
          </a:prstGeom>
        </p:spPr>
      </p:pic>
      <p:cxnSp>
        <p:nvCxnSpPr>
          <p:cNvPr id="102" name="Connector: Elbow 101">
            <a:extLst>
              <a:ext uri="{FF2B5EF4-FFF2-40B4-BE49-F238E27FC236}">
                <a16:creationId xmlns:a16="http://schemas.microsoft.com/office/drawing/2014/main" id="{E13C1A6C-B8E0-4194-8155-BBE335DFFDCA}"/>
              </a:ext>
            </a:extLst>
          </p:cNvPr>
          <p:cNvCxnSpPr>
            <a:cxnSpLocks/>
            <a:endCxn id="100" idx="3"/>
          </p:cNvCxnSpPr>
          <p:nvPr/>
        </p:nvCxnSpPr>
        <p:spPr>
          <a:xfrm rot="10800000" flipV="1">
            <a:off x="7990871" y="2153652"/>
            <a:ext cx="346944" cy="28467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Subtitle 2">
            <a:extLst>
              <a:ext uri="{FF2B5EF4-FFF2-40B4-BE49-F238E27FC236}">
                <a16:creationId xmlns:a16="http://schemas.microsoft.com/office/drawing/2014/main" id="{72E9C1A8-CEEF-4CC4-B9CE-317891015EB5}"/>
              </a:ext>
            </a:extLst>
          </p:cNvPr>
          <p:cNvSpPr txBox="1">
            <a:spLocks/>
          </p:cNvSpPr>
          <p:nvPr/>
        </p:nvSpPr>
        <p:spPr>
          <a:xfrm>
            <a:off x="8226165" y="2012118"/>
            <a:ext cx="1094097" cy="261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200" dirty="0">
                <a:solidFill>
                  <a:srgbClr val="242424">
                    <a:lumMod val="75000"/>
                    <a:lumOff val="25000"/>
                  </a:srgbClr>
                </a:solidFill>
                <a:latin typeface="Raleway" panose="020B0503030101060003" pitchFamily="34" charset="0"/>
              </a:rPr>
              <a:t>Head Office</a:t>
            </a:r>
            <a:endParaRPr kumimoji="0" lang="en-US" sz="1200" b="0" i="0" u="none" strike="noStrike" kern="1200" cap="none" spc="0" normalizeH="0" baseline="0" noProof="0" dirty="0">
              <a:ln>
                <a:noFill/>
              </a:ln>
              <a:solidFill>
                <a:srgbClr val="242424">
                  <a:lumMod val="75000"/>
                  <a:lumOff val="25000"/>
                </a:srgbClr>
              </a:solidFill>
              <a:effectLst/>
              <a:uLnTx/>
              <a:uFillTx/>
              <a:latin typeface="Raleway" panose="020B0503030101060003" pitchFamily="34" charset="0"/>
              <a:ea typeface="+mn-ea"/>
              <a:cs typeface="+mn-cs"/>
            </a:endParaRPr>
          </a:p>
        </p:txBody>
      </p:sp>
      <p:sp>
        <p:nvSpPr>
          <p:cNvPr id="105" name="Subtitle 2">
            <a:extLst>
              <a:ext uri="{FF2B5EF4-FFF2-40B4-BE49-F238E27FC236}">
                <a16:creationId xmlns:a16="http://schemas.microsoft.com/office/drawing/2014/main" id="{77C9482D-EB76-4D2A-9BFE-DDB35A57551B}"/>
              </a:ext>
            </a:extLst>
          </p:cNvPr>
          <p:cNvSpPr txBox="1">
            <a:spLocks/>
          </p:cNvSpPr>
          <p:nvPr/>
        </p:nvSpPr>
        <p:spPr>
          <a:xfrm>
            <a:off x="13169" y="2013359"/>
            <a:ext cx="2697624" cy="3331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2000" dirty="0">
                <a:solidFill>
                  <a:schemeClr val="bg1"/>
                </a:solidFill>
                <a:latin typeface="Raleway" panose="020B0503030101060003" pitchFamily="34" charset="0"/>
              </a:rPr>
              <a:t>Formed in 1997</a:t>
            </a:r>
          </a:p>
          <a:p>
            <a:pPr marR="0" lvl="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2000" dirty="0">
                <a:solidFill>
                  <a:schemeClr val="bg1"/>
                </a:solidFill>
                <a:latin typeface="Raleway" panose="020B0503030101060003" pitchFamily="34" charset="0"/>
              </a:rPr>
              <a:t>9% FLCs Market Share (on netbook)</a:t>
            </a:r>
          </a:p>
          <a:p>
            <a:pPr marR="0" lvl="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chemeClr val="bg1"/>
                </a:solidFill>
                <a:effectLst/>
                <a:uLnTx/>
                <a:uFillTx/>
                <a:latin typeface="Raleway" panose="020B0503030101060003" pitchFamily="34" charset="0"/>
                <a:ea typeface="+mn-ea"/>
                <a:cs typeface="+mn-cs"/>
              </a:rPr>
              <a:t>8 Branches across Oman </a:t>
            </a:r>
          </a:p>
          <a:p>
            <a:pPr marR="0" lvl="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2000" dirty="0">
                <a:solidFill>
                  <a:schemeClr val="bg1"/>
                </a:solidFill>
                <a:latin typeface="Raleway" panose="020B0503030101060003" pitchFamily="34" charset="0"/>
              </a:rPr>
              <a:t>10,000+ Active customers</a:t>
            </a:r>
          </a:p>
          <a:p>
            <a:pPr marR="0" lvl="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chemeClr val="bg1"/>
                </a:solidFill>
                <a:effectLst/>
                <a:uLnTx/>
                <a:uFillTx/>
                <a:latin typeface="Raleway" panose="020B0503030101060003" pitchFamily="34" charset="0"/>
                <a:ea typeface="+mn-ea"/>
                <a:cs typeface="+mn-cs"/>
              </a:rPr>
              <a:t>130+ employees </a:t>
            </a:r>
          </a:p>
        </p:txBody>
      </p:sp>
    </p:spTree>
    <p:extLst>
      <p:ext uri="{BB962C8B-B14F-4D97-AF65-F5344CB8AC3E}">
        <p14:creationId xmlns:p14="http://schemas.microsoft.com/office/powerpoint/2010/main" val="353081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5952A2-4558-42BD-B756-73435C291B0E}"/>
              </a:ext>
            </a:extLst>
          </p:cNvPr>
          <p:cNvSpPr/>
          <p:nvPr/>
        </p:nvSpPr>
        <p:spPr>
          <a:xfrm>
            <a:off x="0" y="0"/>
            <a:ext cx="2743746" cy="6858000"/>
          </a:xfrm>
          <a:prstGeom prst="rect">
            <a:avLst/>
          </a:prstGeom>
          <a:gradFill flip="none" rotWithShape="1">
            <a:gsLst>
              <a:gs pos="0">
                <a:schemeClr val="tx1">
                  <a:lumMod val="90000"/>
                  <a:lumOff val="10000"/>
                  <a:shade val="30000"/>
                  <a:satMod val="115000"/>
                </a:schemeClr>
              </a:gs>
              <a:gs pos="50000">
                <a:schemeClr val="tx1">
                  <a:lumMod val="90000"/>
                  <a:lumOff val="10000"/>
                  <a:shade val="67500"/>
                  <a:satMod val="115000"/>
                </a:schemeClr>
              </a:gs>
              <a:gs pos="100000">
                <a:schemeClr val="tx1">
                  <a:lumMod val="90000"/>
                  <a:lumOff val="1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Placeholder 4">
            <a:extLst>
              <a:ext uri="{FF2B5EF4-FFF2-40B4-BE49-F238E27FC236}">
                <a16:creationId xmlns:a16="http://schemas.microsoft.com/office/drawing/2014/main" id="{E72D2A77-E505-48BE-ABA0-BF0C0C16DA9D}"/>
              </a:ext>
            </a:extLst>
          </p:cNvPr>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harpenSoften amount="36000"/>
                    </a14:imgEffect>
                    <a14:imgEffect>
                      <a14:saturation sat="0"/>
                    </a14:imgEffect>
                    <a14:imgEffect>
                      <a14:brightnessContrast bright="15000" contrast="12000"/>
                    </a14:imgEffect>
                  </a14:imgLayer>
                </a14:imgProps>
              </a:ext>
              <a:ext uri="{28A0092B-C50C-407E-A947-70E740481C1C}">
                <a14:useLocalDpi xmlns:a14="http://schemas.microsoft.com/office/drawing/2010/main" val="0"/>
              </a:ext>
            </a:extLst>
          </a:blip>
          <a:stretch>
            <a:fillRect/>
          </a:stretch>
        </p:blipFill>
        <p:spPr>
          <a:xfrm>
            <a:off x="367083" y="1398102"/>
            <a:ext cx="2020489" cy="2018564"/>
          </a:xfrm>
          <a:prstGeom prst="ellipse">
            <a:avLst/>
          </a:prstGeom>
        </p:spPr>
      </p:pic>
      <p:sp>
        <p:nvSpPr>
          <p:cNvPr id="89" name="TextBox 88"/>
          <p:cNvSpPr txBox="1"/>
          <p:nvPr/>
        </p:nvSpPr>
        <p:spPr>
          <a:xfrm>
            <a:off x="1670099" y="-11987"/>
            <a:ext cx="281942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 Heavy DEMO" panose="00000A00000000000000" pitchFamily="50" charset="0"/>
                <a:ea typeface="+mn-ea"/>
                <a:cs typeface="+mn-cs"/>
              </a:rPr>
              <a:t>OUR</a:t>
            </a:r>
            <a:r>
              <a:rPr kumimoji="0" lang="en-US" sz="4000" b="1" i="0" u="none" strike="noStrike" kern="1200" cap="none" spc="0" normalizeH="0" baseline="0" noProof="0" dirty="0">
                <a:ln>
                  <a:noFill/>
                </a:ln>
                <a:solidFill>
                  <a:srgbClr val="242424"/>
                </a:solidFill>
                <a:effectLst/>
                <a:uLnTx/>
                <a:uFillTx/>
                <a:latin typeface="Mont Heavy DEMO" panose="00000A00000000000000" pitchFamily="50" charset="0"/>
                <a:ea typeface="+mn-ea"/>
                <a:cs typeface="+mn-cs"/>
              </a:rPr>
              <a:t> </a:t>
            </a:r>
            <a:r>
              <a:rPr kumimoji="0" lang="en-US" sz="4000" b="1" i="0" u="none" strike="noStrike" kern="1200" cap="none" spc="0" normalizeH="0" baseline="0" noProof="0" dirty="0">
                <a:ln>
                  <a:noFill/>
                </a:ln>
                <a:solidFill>
                  <a:srgbClr val="242424">
                    <a:lumMod val="90000"/>
                    <a:lumOff val="10000"/>
                  </a:srgbClr>
                </a:solidFill>
                <a:effectLst/>
                <a:uLnTx/>
                <a:uFillTx/>
                <a:latin typeface="Mont Heavy DEMO" panose="00000A00000000000000" pitchFamily="50" charset="0"/>
                <a:ea typeface="+mn-ea"/>
                <a:cs typeface="+mn-cs"/>
              </a:rPr>
              <a:t>BOARD</a:t>
            </a:r>
          </a:p>
        </p:txBody>
      </p:sp>
      <p:sp>
        <p:nvSpPr>
          <p:cNvPr id="90" name="TextBox 89"/>
          <p:cNvSpPr txBox="1"/>
          <p:nvPr/>
        </p:nvSpPr>
        <p:spPr>
          <a:xfrm>
            <a:off x="85952" y="3471333"/>
            <a:ext cx="249459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Bebas Neue"/>
              </a:rPr>
              <a:t>MOHAMMED AL KHONJI</a:t>
            </a:r>
            <a:endParaRPr kumimoji="0" lang="en-US" sz="1800" b="0" i="0" u="none" strike="noStrike" kern="1200" cap="none" spc="0" normalizeH="0" baseline="0" noProof="0" dirty="0">
              <a:ln>
                <a:noFill/>
              </a:ln>
              <a:solidFill>
                <a:prstClr val="white"/>
              </a:solidFill>
              <a:effectLst/>
              <a:uLnTx/>
              <a:uFillTx/>
              <a:latin typeface="Bebas Neue"/>
            </a:endParaRPr>
          </a:p>
        </p:txBody>
      </p:sp>
      <p:sp>
        <p:nvSpPr>
          <p:cNvPr id="91" name="TextBox 90"/>
          <p:cNvSpPr txBox="1"/>
          <p:nvPr/>
        </p:nvSpPr>
        <p:spPr>
          <a:xfrm>
            <a:off x="905084" y="3751159"/>
            <a:ext cx="85632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Chairman</a:t>
            </a:r>
            <a:r>
              <a:rPr kumimoji="0" lang="en-US" sz="1100" b="1" i="0" u="none" strike="noStrike" kern="1200" cap="none" spc="0" normalizeH="0" noProof="0" dirty="0">
                <a:ln>
                  <a:noFill/>
                </a:ln>
                <a:solidFill>
                  <a:prstClr val="white"/>
                </a:solidFill>
                <a:effectLst/>
                <a:uLnTx/>
                <a:uFillTx/>
                <a:latin typeface="Raleway" panose="020B0503030101060003" pitchFamily="34" charset="0"/>
                <a:ea typeface="+mn-ea"/>
                <a:cs typeface="+mn-cs"/>
              </a:rPr>
              <a:t> </a:t>
            </a:r>
            <a:endParaRPr kumimoji="0" lang="en-US" sz="11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92" name="TextBox 91"/>
          <p:cNvSpPr txBox="1"/>
          <p:nvPr/>
        </p:nvSpPr>
        <p:spPr>
          <a:xfrm>
            <a:off x="3054500" y="2570186"/>
            <a:ext cx="2525308" cy="338554"/>
          </a:xfrm>
          <a:prstGeom prst="rect">
            <a:avLst/>
          </a:prstGeom>
          <a:noFill/>
        </p:spPr>
        <p:txBody>
          <a:bodyPr wrap="none" rtlCol="0">
            <a:spAutoFit/>
          </a:bodyPr>
          <a:lstStyle/>
          <a:p>
            <a:pPr lvl="0" algn="ctr"/>
            <a:r>
              <a:rPr lang="it-IT" sz="1600" dirty="0">
                <a:solidFill>
                  <a:srgbClr val="242424"/>
                </a:solidFill>
                <a:latin typeface="Mont ExtraLight DEMO" panose="00000400000000000000" pitchFamily="50" charset="0"/>
              </a:rPr>
              <a:t>HE HASSAN IHSAN AL NASIB</a:t>
            </a:r>
            <a:endPar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endParaRPr>
          </a:p>
        </p:txBody>
      </p:sp>
      <p:sp>
        <p:nvSpPr>
          <p:cNvPr id="93" name="TextBox 92"/>
          <p:cNvSpPr txBox="1"/>
          <p:nvPr/>
        </p:nvSpPr>
        <p:spPr>
          <a:xfrm>
            <a:off x="3591011" y="2850012"/>
            <a:ext cx="1326004"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Deputy</a:t>
            </a:r>
            <a:r>
              <a:rPr kumimoji="0" lang="en-US" sz="1100" b="1" i="0" u="none" strike="noStrike" kern="1200" cap="none" spc="0" normalizeH="0" noProof="0" dirty="0">
                <a:ln>
                  <a:noFill/>
                </a:ln>
                <a:solidFill>
                  <a:srgbClr val="002060"/>
                </a:solidFill>
                <a:effectLst/>
                <a:uLnTx/>
                <a:uFillTx/>
                <a:latin typeface="Raleway" panose="020B0503030101060003" pitchFamily="34" charset="0"/>
                <a:ea typeface="+mn-ea"/>
                <a:cs typeface="+mn-cs"/>
              </a:rPr>
              <a:t> Chairman</a:t>
            </a:r>
            <a:endPar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endParaRPr>
          </a:p>
        </p:txBody>
      </p:sp>
      <p:sp>
        <p:nvSpPr>
          <p:cNvPr id="94" name="TextBox 93"/>
          <p:cNvSpPr txBox="1"/>
          <p:nvPr/>
        </p:nvSpPr>
        <p:spPr>
          <a:xfrm>
            <a:off x="6211516" y="2570186"/>
            <a:ext cx="2454967" cy="338554"/>
          </a:xfrm>
          <a:prstGeom prst="rect">
            <a:avLst/>
          </a:prstGeom>
          <a:noFill/>
        </p:spPr>
        <p:txBody>
          <a:bodyPr wrap="none" rtlCol="0">
            <a:spAutoFit/>
          </a:bodyPr>
          <a:lstStyle/>
          <a:p>
            <a:pPr lvl="0" algn="ctr"/>
            <a:r>
              <a:rPr lang="en-US" sz="1600" dirty="0">
                <a:solidFill>
                  <a:srgbClr val="242424"/>
                </a:solidFill>
                <a:latin typeface="Mont ExtraLight DEMO" panose="00000400000000000000" pitchFamily="50" charset="0"/>
              </a:rPr>
              <a:t>WASEEM SALAH QARAEEN </a:t>
            </a:r>
            <a:endPar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endParaRPr>
          </a:p>
        </p:txBody>
      </p:sp>
      <p:sp>
        <p:nvSpPr>
          <p:cNvPr id="95" name="TextBox 94"/>
          <p:cNvSpPr txBox="1"/>
          <p:nvPr/>
        </p:nvSpPr>
        <p:spPr>
          <a:xfrm>
            <a:off x="6867373" y="2850012"/>
            <a:ext cx="114326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Board Member</a:t>
            </a:r>
          </a:p>
        </p:txBody>
      </p:sp>
      <p:sp>
        <p:nvSpPr>
          <p:cNvPr id="96" name="TextBox 95"/>
          <p:cNvSpPr txBox="1"/>
          <p:nvPr/>
        </p:nvSpPr>
        <p:spPr>
          <a:xfrm>
            <a:off x="9551290" y="2570186"/>
            <a:ext cx="2576667" cy="338554"/>
          </a:xfrm>
          <a:prstGeom prst="rect">
            <a:avLst/>
          </a:prstGeom>
          <a:noFill/>
        </p:spPr>
        <p:txBody>
          <a:bodyPr wrap="none" rtlCol="0">
            <a:spAutoFit/>
          </a:bodyPr>
          <a:lstStyle/>
          <a:p>
            <a:pPr lvl="0" algn="ctr"/>
            <a:r>
              <a:rPr lang="en-US" sz="1600" dirty="0">
                <a:solidFill>
                  <a:srgbClr val="242424"/>
                </a:solidFill>
                <a:latin typeface="Mont ExtraLight DEMO" panose="00000400000000000000" pitchFamily="50" charset="0"/>
              </a:rPr>
              <a:t>HUSSAM HISHAM BOSTAMI </a:t>
            </a:r>
            <a:endPar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endParaRPr>
          </a:p>
        </p:txBody>
      </p:sp>
      <p:sp>
        <p:nvSpPr>
          <p:cNvPr id="97" name="TextBox 96"/>
          <p:cNvSpPr txBox="1"/>
          <p:nvPr/>
        </p:nvSpPr>
        <p:spPr>
          <a:xfrm>
            <a:off x="10267995" y="2850012"/>
            <a:ext cx="1143262" cy="261610"/>
          </a:xfrm>
          <a:prstGeom prst="rect">
            <a:avLst/>
          </a:prstGeom>
          <a:noFill/>
        </p:spPr>
        <p:txBody>
          <a:bodyPr wrap="none" rtlCol="0">
            <a:spAutoFit/>
          </a:bodyPr>
          <a:lstStyle/>
          <a:p>
            <a:pPr lvl="0" algn="ctr">
              <a:defRPr/>
            </a:pPr>
            <a:r>
              <a:rPr lang="en-US" sz="1100" b="1" dirty="0">
                <a:solidFill>
                  <a:srgbClr val="002060"/>
                </a:solidFill>
                <a:latin typeface="Raleway" panose="020B0503030101060003" pitchFamily="34" charset="0"/>
              </a:rPr>
              <a:t>Board Member</a:t>
            </a:r>
          </a:p>
        </p:txBody>
      </p:sp>
      <p:sp>
        <p:nvSpPr>
          <p:cNvPr id="101" name="Subtitle 2"/>
          <p:cNvSpPr txBox="1">
            <a:spLocks/>
          </p:cNvSpPr>
          <p:nvPr/>
        </p:nvSpPr>
        <p:spPr>
          <a:xfrm>
            <a:off x="150512" y="4043417"/>
            <a:ext cx="2534235" cy="1333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ts val="1400"/>
              </a:lnSpc>
              <a:spcBef>
                <a:spcPts val="0"/>
              </a:spcBef>
              <a:buNone/>
            </a:pPr>
            <a:r>
              <a:rPr lang="en-US" sz="1100" dirty="0">
                <a:solidFill>
                  <a:prstClr val="white"/>
                </a:solidFill>
                <a:latin typeface="Bebas Neue"/>
              </a:rPr>
              <a:t>Mr. Al Khonji holds a bachelor’s degree in Economics where he graduated in 1994 from the University of Northern Colorado, USA. He is a major investor in several companies and real estate in Oman with chairmanship positions in some of the companies.  </a:t>
            </a:r>
            <a:endParaRPr kumimoji="0" lang="en-US" sz="1100" b="0" i="0" u="none" strike="noStrike" kern="1200" cap="none" spc="0" normalizeH="0" baseline="0" noProof="0" dirty="0">
              <a:ln>
                <a:noFill/>
              </a:ln>
              <a:solidFill>
                <a:prstClr val="white"/>
              </a:solidFill>
              <a:effectLst/>
              <a:uLnTx/>
              <a:uFillTx/>
              <a:latin typeface="Bebas Neue"/>
            </a:endParaRPr>
          </a:p>
        </p:txBody>
      </p:sp>
      <p:sp>
        <p:nvSpPr>
          <p:cNvPr id="103" name="Subtitle 2"/>
          <p:cNvSpPr txBox="1">
            <a:spLocks/>
          </p:cNvSpPr>
          <p:nvPr/>
        </p:nvSpPr>
        <p:spPr>
          <a:xfrm>
            <a:off x="2995097" y="3071633"/>
            <a:ext cx="2783729"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ts val="1400"/>
              </a:lnSpc>
              <a:spcBef>
                <a:spcPts val="0"/>
              </a:spcBef>
              <a:buNone/>
            </a:pPr>
            <a:r>
              <a:rPr lang="en-US" sz="1000" dirty="0">
                <a:solidFill>
                  <a:srgbClr val="242424">
                    <a:lumMod val="75000"/>
                    <a:lumOff val="25000"/>
                  </a:srgbClr>
                </a:solidFill>
                <a:latin typeface="Bebas Neue"/>
              </a:rPr>
              <a:t>HE holds a Masters in Military Science. He has over 37 years of experience at the Ministry of Defense. He has contributed to the establishment of many companies</a:t>
            </a:r>
            <a:endParaRPr kumimoji="0" lang="en-US" sz="1000" b="0" i="0" u="none" strike="noStrike" kern="1200" cap="none" spc="0" normalizeH="0" baseline="0" noProof="0" dirty="0">
              <a:ln>
                <a:noFill/>
              </a:ln>
              <a:solidFill>
                <a:srgbClr val="242424">
                  <a:lumMod val="75000"/>
                  <a:lumOff val="25000"/>
                </a:srgbClr>
              </a:solidFill>
              <a:effectLst/>
              <a:uLnTx/>
              <a:uFillTx/>
              <a:latin typeface="Bebas Neue"/>
            </a:endParaRPr>
          </a:p>
        </p:txBody>
      </p:sp>
      <p:pic>
        <p:nvPicPr>
          <p:cNvPr id="130" name="Picture Placeholder 4">
            <a:extLst>
              <a:ext uri="{FF2B5EF4-FFF2-40B4-BE49-F238E27FC236}">
                <a16:creationId xmlns:a16="http://schemas.microsoft.com/office/drawing/2014/main" id="{F679A1BA-86AA-496C-81A1-6F5EEB112EA4}"/>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7000"/>
                    </a14:imgEffect>
                    <a14:imgEffect>
                      <a14:saturation sat="0"/>
                    </a14:imgEffect>
                    <a14:imgEffect>
                      <a14:brightnessContrast bright="26000" contrast="18000"/>
                    </a14:imgEffect>
                  </a14:imgLayer>
                </a14:imgProps>
              </a:ext>
              <a:ext uri="{28A0092B-C50C-407E-A947-70E740481C1C}">
                <a14:useLocalDpi xmlns:a14="http://schemas.microsoft.com/office/drawing/2010/main" val="0"/>
              </a:ext>
            </a:extLst>
          </a:blip>
          <a:stretch>
            <a:fillRect/>
          </a:stretch>
        </p:blipFill>
        <p:spPr>
          <a:xfrm>
            <a:off x="3451565" y="783628"/>
            <a:ext cx="1669825" cy="1669825"/>
          </a:xfrm>
          <a:prstGeom prst="ellipse">
            <a:avLst/>
          </a:prstGeom>
        </p:spPr>
      </p:pic>
      <p:pic>
        <p:nvPicPr>
          <p:cNvPr id="131" name="Picture Placeholder 4">
            <a:extLst>
              <a:ext uri="{FF2B5EF4-FFF2-40B4-BE49-F238E27FC236}">
                <a16:creationId xmlns:a16="http://schemas.microsoft.com/office/drawing/2014/main" id="{E958DA3B-BC61-413B-A90F-C5566CCE78DD}"/>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30000"/>
                    </a14:imgEffect>
                    <a14:imgEffect>
                      <a14:saturation sat="0"/>
                    </a14:imgEffect>
                    <a14:imgEffect>
                      <a14:brightnessContrast bright="15000" contrast="16000"/>
                    </a14:imgEffect>
                  </a14:imgLayer>
                </a14:imgProps>
              </a:ext>
              <a:ext uri="{28A0092B-C50C-407E-A947-70E740481C1C}">
                <a14:useLocalDpi xmlns:a14="http://schemas.microsoft.com/office/drawing/2010/main" val="0"/>
              </a:ext>
            </a:extLst>
          </a:blip>
          <a:stretch>
            <a:fillRect/>
          </a:stretch>
        </p:blipFill>
        <p:spPr>
          <a:xfrm>
            <a:off x="6602161" y="783629"/>
            <a:ext cx="1669825" cy="1669825"/>
          </a:xfrm>
          <a:prstGeom prst="ellipse">
            <a:avLst/>
          </a:prstGeom>
        </p:spPr>
      </p:pic>
      <p:pic>
        <p:nvPicPr>
          <p:cNvPr id="132" name="Picture Placeholder 4">
            <a:extLst>
              <a:ext uri="{FF2B5EF4-FFF2-40B4-BE49-F238E27FC236}">
                <a16:creationId xmlns:a16="http://schemas.microsoft.com/office/drawing/2014/main" id="{DDAA60C4-9DB6-4D43-B1C8-03F23D068675}"/>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24000"/>
                    </a14:imgEffect>
                    <a14:imgEffect>
                      <a14:saturation sat="0"/>
                    </a14:imgEffect>
                    <a14:imgEffect>
                      <a14:brightnessContrast bright="18000" contrast="15000"/>
                    </a14:imgEffect>
                  </a14:imgLayer>
                </a14:imgProps>
              </a:ext>
              <a:ext uri="{28A0092B-C50C-407E-A947-70E740481C1C}">
                <a14:useLocalDpi xmlns:a14="http://schemas.microsoft.com/office/drawing/2010/main" val="0"/>
              </a:ext>
            </a:extLst>
          </a:blip>
          <a:stretch>
            <a:fillRect/>
          </a:stretch>
        </p:blipFill>
        <p:spPr>
          <a:xfrm>
            <a:off x="10001523" y="783629"/>
            <a:ext cx="1669825" cy="1669825"/>
          </a:xfrm>
          <a:prstGeom prst="ellipse">
            <a:avLst/>
          </a:prstGeom>
        </p:spPr>
      </p:pic>
      <p:sp>
        <p:nvSpPr>
          <p:cNvPr id="134" name="Subtitle 2">
            <a:extLst>
              <a:ext uri="{FF2B5EF4-FFF2-40B4-BE49-F238E27FC236}">
                <a16:creationId xmlns:a16="http://schemas.microsoft.com/office/drawing/2014/main" id="{F0BDFB0E-CBFB-4D0C-BB3F-1877082B2B14}"/>
              </a:ext>
            </a:extLst>
          </p:cNvPr>
          <p:cNvSpPr txBox="1">
            <a:spLocks/>
          </p:cNvSpPr>
          <p:nvPr/>
        </p:nvSpPr>
        <p:spPr>
          <a:xfrm>
            <a:off x="5899151" y="3044358"/>
            <a:ext cx="3297752"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ts val="1400"/>
              </a:lnSpc>
              <a:spcBef>
                <a:spcPts val="0"/>
              </a:spcBef>
              <a:buNone/>
            </a:pPr>
            <a:r>
              <a:rPr lang="en-US" sz="1000" dirty="0">
                <a:solidFill>
                  <a:srgbClr val="242424">
                    <a:lumMod val="75000"/>
                    <a:lumOff val="25000"/>
                  </a:srgbClr>
                </a:solidFill>
                <a:latin typeface="Bebas Neue"/>
              </a:rPr>
              <a:t>Mr. Qaraeen holds a master’s certificate (MBA) from Bedfordshire He has more than 20 years of experience in the field of Investments, Internal and External Audit. </a:t>
            </a:r>
            <a:endParaRPr kumimoji="0" lang="en-US" sz="1000" b="0" i="0" u="none" strike="noStrike" kern="1200" cap="none" spc="0" normalizeH="0" baseline="0" noProof="0" dirty="0">
              <a:ln>
                <a:noFill/>
              </a:ln>
              <a:solidFill>
                <a:srgbClr val="242424">
                  <a:lumMod val="75000"/>
                  <a:lumOff val="25000"/>
                </a:srgbClr>
              </a:solidFill>
              <a:effectLst/>
              <a:uLnTx/>
              <a:uFillTx/>
              <a:latin typeface="Bebas Neue"/>
            </a:endParaRPr>
          </a:p>
        </p:txBody>
      </p:sp>
      <p:sp>
        <p:nvSpPr>
          <p:cNvPr id="135" name="Subtitle 2">
            <a:extLst>
              <a:ext uri="{FF2B5EF4-FFF2-40B4-BE49-F238E27FC236}">
                <a16:creationId xmlns:a16="http://schemas.microsoft.com/office/drawing/2014/main" id="{24663022-7EEB-4EAF-B752-6A74A00FCAFA}"/>
              </a:ext>
            </a:extLst>
          </p:cNvPr>
          <p:cNvSpPr txBox="1">
            <a:spLocks/>
          </p:cNvSpPr>
          <p:nvPr/>
        </p:nvSpPr>
        <p:spPr>
          <a:xfrm>
            <a:off x="9822576" y="3066974"/>
            <a:ext cx="2313453"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ts val="1400"/>
              </a:lnSpc>
              <a:spcBef>
                <a:spcPts val="0"/>
              </a:spcBef>
              <a:buNone/>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Mr. Bostami is</a:t>
            </a:r>
            <a:r>
              <a:rPr kumimoji="0" lang="en-US" sz="1000" b="0" i="0" u="none" strike="noStrike" kern="1200" cap="none" spc="0" normalizeH="0" noProof="0" dirty="0">
                <a:ln>
                  <a:noFill/>
                </a:ln>
                <a:solidFill>
                  <a:srgbClr val="242424">
                    <a:lumMod val="75000"/>
                    <a:lumOff val="25000"/>
                  </a:srgbClr>
                </a:solidFill>
                <a:effectLst/>
                <a:uLnTx/>
                <a:uFillTx/>
                <a:latin typeface="Bebas Neue"/>
              </a:rPr>
              <a:t> th</a:t>
            </a:r>
            <a:r>
              <a:rPr lang="en-US" sz="1000" noProof="0" dirty="0">
                <a:solidFill>
                  <a:srgbClr val="242424">
                    <a:lumMod val="75000"/>
                    <a:lumOff val="25000"/>
                  </a:srgbClr>
                </a:solidFill>
                <a:latin typeface="Bebas Neue"/>
              </a:rPr>
              <a:t>e acting CEO </a:t>
            </a:r>
            <a:r>
              <a:rPr lang="en-US" sz="1000" dirty="0">
                <a:solidFill>
                  <a:srgbClr val="242424">
                    <a:lumMod val="75000"/>
                    <a:lumOff val="25000"/>
                  </a:srgbClr>
                </a:solidFill>
                <a:latin typeface="Bebas Neue"/>
              </a:rPr>
              <a:t>of Global Financial investments Holdings. He sits on multiple boards in various industries </a:t>
            </a:r>
            <a:endParaRPr kumimoji="0" lang="en-US" sz="1000" b="0" i="0" u="none" strike="noStrike" kern="1200" cap="none" spc="0" normalizeH="0" baseline="0" noProof="0" dirty="0">
              <a:ln>
                <a:noFill/>
              </a:ln>
              <a:solidFill>
                <a:srgbClr val="242424">
                  <a:lumMod val="75000"/>
                  <a:lumOff val="25000"/>
                </a:srgbClr>
              </a:solidFill>
              <a:effectLst/>
              <a:uLnTx/>
              <a:uFillTx/>
              <a:latin typeface="Bebas Neue"/>
            </a:endParaRPr>
          </a:p>
        </p:txBody>
      </p:sp>
      <p:sp>
        <p:nvSpPr>
          <p:cNvPr id="137" name="TextBox 136">
            <a:extLst>
              <a:ext uri="{FF2B5EF4-FFF2-40B4-BE49-F238E27FC236}">
                <a16:creationId xmlns:a16="http://schemas.microsoft.com/office/drawing/2014/main" id="{5EAC8FE3-1220-424D-BD4E-EDC444100768}"/>
              </a:ext>
            </a:extLst>
          </p:cNvPr>
          <p:cNvSpPr txBox="1"/>
          <p:nvPr/>
        </p:nvSpPr>
        <p:spPr>
          <a:xfrm>
            <a:off x="3374088" y="5627431"/>
            <a:ext cx="1759841" cy="338554"/>
          </a:xfrm>
          <a:prstGeom prst="rect">
            <a:avLst/>
          </a:prstGeom>
          <a:noFill/>
        </p:spPr>
        <p:txBody>
          <a:bodyPr wrap="none" rtlCol="0">
            <a:spAutoFit/>
          </a:bodyPr>
          <a:lstStyle/>
          <a:p>
            <a:pPr lvl="0" algn="ctr"/>
            <a:r>
              <a:rPr lang="en-US" sz="1600" dirty="0">
                <a:solidFill>
                  <a:srgbClr val="242424"/>
                </a:solidFill>
                <a:latin typeface="Mont ExtraLight DEMO" panose="00000400000000000000" pitchFamily="50" charset="0"/>
              </a:rPr>
              <a:t>FARIBORZ VESSALI </a:t>
            </a:r>
            <a:endPar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endParaRPr>
          </a:p>
        </p:txBody>
      </p:sp>
      <p:sp>
        <p:nvSpPr>
          <p:cNvPr id="138" name="TextBox 137">
            <a:extLst>
              <a:ext uri="{FF2B5EF4-FFF2-40B4-BE49-F238E27FC236}">
                <a16:creationId xmlns:a16="http://schemas.microsoft.com/office/drawing/2014/main" id="{29BEBA14-465A-4435-ABD4-C769BE2766A6}"/>
              </a:ext>
            </a:extLst>
          </p:cNvPr>
          <p:cNvSpPr txBox="1"/>
          <p:nvPr/>
        </p:nvSpPr>
        <p:spPr>
          <a:xfrm>
            <a:off x="3682375" y="5907257"/>
            <a:ext cx="1143262" cy="261610"/>
          </a:xfrm>
          <a:prstGeom prst="rect">
            <a:avLst/>
          </a:prstGeom>
          <a:noFill/>
        </p:spPr>
        <p:txBody>
          <a:bodyPr wrap="none" rtlCol="0">
            <a:spAutoFit/>
          </a:bodyPr>
          <a:lstStyle/>
          <a:p>
            <a:pPr lvl="0" algn="ctr">
              <a:defRPr/>
            </a:pPr>
            <a:r>
              <a:rPr lang="en-US" sz="1100" b="1" dirty="0">
                <a:solidFill>
                  <a:srgbClr val="002060"/>
                </a:solidFill>
                <a:latin typeface="Raleway" panose="020B0503030101060003" pitchFamily="34" charset="0"/>
              </a:rPr>
              <a:t>Board Member</a:t>
            </a:r>
          </a:p>
        </p:txBody>
      </p:sp>
      <p:sp>
        <p:nvSpPr>
          <p:cNvPr id="139" name="TextBox 138">
            <a:extLst>
              <a:ext uri="{FF2B5EF4-FFF2-40B4-BE49-F238E27FC236}">
                <a16:creationId xmlns:a16="http://schemas.microsoft.com/office/drawing/2014/main" id="{6BAAFBAF-CE6E-4263-AC9E-909B579F5AFE}"/>
              </a:ext>
            </a:extLst>
          </p:cNvPr>
          <p:cNvSpPr txBox="1"/>
          <p:nvPr/>
        </p:nvSpPr>
        <p:spPr>
          <a:xfrm>
            <a:off x="6093629" y="5627431"/>
            <a:ext cx="2690737" cy="338554"/>
          </a:xfrm>
          <a:prstGeom prst="rect">
            <a:avLst/>
          </a:prstGeom>
          <a:noFill/>
        </p:spPr>
        <p:txBody>
          <a:bodyPr wrap="none" rtlCol="0">
            <a:spAutoFit/>
          </a:bodyPr>
          <a:lstStyle/>
          <a:p>
            <a:pPr lvl="0" algn="ctr"/>
            <a:r>
              <a:rPr lang="en-US" sz="1600" dirty="0">
                <a:solidFill>
                  <a:srgbClr val="242424"/>
                </a:solidFill>
                <a:latin typeface="Mont ExtraLight DEMO" panose="00000400000000000000" pitchFamily="50" charset="0"/>
              </a:rPr>
              <a:t>SALMAN HUSSAIN AL-LAWATI </a:t>
            </a:r>
            <a:endPar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endParaRPr>
          </a:p>
        </p:txBody>
      </p:sp>
      <p:sp>
        <p:nvSpPr>
          <p:cNvPr id="140" name="TextBox 139">
            <a:extLst>
              <a:ext uri="{FF2B5EF4-FFF2-40B4-BE49-F238E27FC236}">
                <a16:creationId xmlns:a16="http://schemas.microsoft.com/office/drawing/2014/main" id="{4376566E-2960-4CAB-8B33-729724EE1128}"/>
              </a:ext>
            </a:extLst>
          </p:cNvPr>
          <p:cNvSpPr txBox="1"/>
          <p:nvPr/>
        </p:nvSpPr>
        <p:spPr>
          <a:xfrm>
            <a:off x="6871378" y="5907257"/>
            <a:ext cx="1135247" cy="261610"/>
          </a:xfrm>
          <a:prstGeom prst="rect">
            <a:avLst/>
          </a:prstGeom>
          <a:noFill/>
        </p:spPr>
        <p:txBody>
          <a:bodyPr wrap="none" rtlCol="0">
            <a:spAutoFit/>
          </a:bodyPr>
          <a:lstStyle/>
          <a:p>
            <a:pPr lvl="0" algn="ctr">
              <a:defRPr/>
            </a:pPr>
            <a:r>
              <a:rPr lang="en-US" sz="1100" b="1" dirty="0">
                <a:solidFill>
                  <a:srgbClr val="002060"/>
                </a:solidFill>
                <a:latin typeface="Raleway" panose="020B0503030101060003" pitchFamily="34" charset="0"/>
              </a:rPr>
              <a:t>Board Member</a:t>
            </a:r>
          </a:p>
        </p:txBody>
      </p:sp>
      <p:sp>
        <p:nvSpPr>
          <p:cNvPr id="141" name="TextBox 140">
            <a:extLst>
              <a:ext uri="{FF2B5EF4-FFF2-40B4-BE49-F238E27FC236}">
                <a16:creationId xmlns:a16="http://schemas.microsoft.com/office/drawing/2014/main" id="{313D9797-2AF1-4FE0-B512-3B8B6279DCD5}"/>
              </a:ext>
            </a:extLst>
          </p:cNvPr>
          <p:cNvSpPr txBox="1"/>
          <p:nvPr/>
        </p:nvSpPr>
        <p:spPr>
          <a:xfrm>
            <a:off x="9760641" y="5627431"/>
            <a:ext cx="2157962" cy="338554"/>
          </a:xfrm>
          <a:prstGeom prst="rect">
            <a:avLst/>
          </a:prstGeom>
          <a:noFill/>
        </p:spPr>
        <p:txBody>
          <a:bodyPr wrap="none" rtlCol="0">
            <a:spAutoFit/>
          </a:bodyPr>
          <a:lstStyle/>
          <a:p>
            <a:pPr lvl="0" algn="ctr"/>
            <a:r>
              <a:rPr lang="en-US" sz="1600" dirty="0">
                <a:solidFill>
                  <a:srgbClr val="242424"/>
                </a:solidFill>
                <a:latin typeface="Mont ExtraLight DEMO" panose="00000400000000000000" pitchFamily="50" charset="0"/>
              </a:rPr>
              <a:t>MOHAMMED AL-RAISE</a:t>
            </a:r>
            <a:endPar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endParaRPr>
          </a:p>
        </p:txBody>
      </p:sp>
      <p:sp>
        <p:nvSpPr>
          <p:cNvPr id="142" name="TextBox 141">
            <a:extLst>
              <a:ext uri="{FF2B5EF4-FFF2-40B4-BE49-F238E27FC236}">
                <a16:creationId xmlns:a16="http://schemas.microsoft.com/office/drawing/2014/main" id="{3D728054-D6DA-4C1E-8EB2-1B402D86BC3B}"/>
              </a:ext>
            </a:extLst>
          </p:cNvPr>
          <p:cNvSpPr txBox="1"/>
          <p:nvPr/>
        </p:nvSpPr>
        <p:spPr>
          <a:xfrm>
            <a:off x="10267991" y="5907257"/>
            <a:ext cx="1143262" cy="261610"/>
          </a:xfrm>
          <a:prstGeom prst="rect">
            <a:avLst/>
          </a:prstGeom>
          <a:noFill/>
        </p:spPr>
        <p:txBody>
          <a:bodyPr wrap="none" rtlCol="0">
            <a:spAutoFit/>
          </a:bodyPr>
          <a:lstStyle/>
          <a:p>
            <a:pPr lvl="0" algn="ctr">
              <a:defRPr/>
            </a:pPr>
            <a:r>
              <a:rPr lang="en-US" sz="1100" b="1" dirty="0">
                <a:solidFill>
                  <a:srgbClr val="002060"/>
                </a:solidFill>
                <a:latin typeface="Raleway" panose="020B0503030101060003" pitchFamily="34" charset="0"/>
              </a:rPr>
              <a:t>Board Member</a:t>
            </a:r>
          </a:p>
        </p:txBody>
      </p:sp>
      <p:sp>
        <p:nvSpPr>
          <p:cNvPr id="145" name="Subtitle 2">
            <a:extLst>
              <a:ext uri="{FF2B5EF4-FFF2-40B4-BE49-F238E27FC236}">
                <a16:creationId xmlns:a16="http://schemas.microsoft.com/office/drawing/2014/main" id="{533B301D-53D3-47D6-AA8E-F2366742E497}"/>
              </a:ext>
            </a:extLst>
          </p:cNvPr>
          <p:cNvSpPr txBox="1">
            <a:spLocks/>
          </p:cNvSpPr>
          <p:nvPr/>
        </p:nvSpPr>
        <p:spPr>
          <a:xfrm>
            <a:off x="2766665" y="6141547"/>
            <a:ext cx="3157017"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ts val="1400"/>
              </a:lnSpc>
              <a:spcBef>
                <a:spcPts val="0"/>
              </a:spcBef>
              <a:buNone/>
            </a:pPr>
            <a:r>
              <a:rPr lang="en-US" sz="1000" dirty="0">
                <a:solidFill>
                  <a:srgbClr val="242424">
                    <a:lumMod val="75000"/>
                    <a:lumOff val="25000"/>
                  </a:srgbClr>
                </a:solidFill>
                <a:latin typeface="Bebas Neue"/>
              </a:rPr>
              <a:t>Mr. Vessali holds a Master's degree in Engineering Science from the University of New South Wales, Sydney. with over 25 years of experience in strategic positions.</a:t>
            </a:r>
            <a:endParaRPr kumimoji="0" lang="en-US" sz="1000" b="0" i="0" u="none" strike="noStrike" kern="1200" cap="none" spc="0" normalizeH="0" baseline="0" noProof="0" dirty="0">
              <a:ln>
                <a:noFill/>
              </a:ln>
              <a:solidFill>
                <a:srgbClr val="242424">
                  <a:lumMod val="75000"/>
                  <a:lumOff val="25000"/>
                </a:srgbClr>
              </a:solidFill>
              <a:effectLst/>
              <a:uLnTx/>
              <a:uFillTx/>
              <a:latin typeface="Bebas Neue"/>
            </a:endParaRPr>
          </a:p>
        </p:txBody>
      </p:sp>
      <p:pic>
        <p:nvPicPr>
          <p:cNvPr id="146" name="Picture Placeholder 4">
            <a:extLst>
              <a:ext uri="{FF2B5EF4-FFF2-40B4-BE49-F238E27FC236}">
                <a16:creationId xmlns:a16="http://schemas.microsoft.com/office/drawing/2014/main" id="{7F3E485A-0280-4312-84E4-A4091575123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Effect>
                      <a14:saturation sat="0"/>
                    </a14:imgEffect>
                    <a14:imgEffect>
                      <a14:brightnessContrast bright="6000" contrast="21000"/>
                    </a14:imgEffect>
                  </a14:imgLayer>
                </a14:imgProps>
              </a:ext>
              <a:ext uri="{28A0092B-C50C-407E-A947-70E740481C1C}">
                <a14:useLocalDpi xmlns:a14="http://schemas.microsoft.com/office/drawing/2010/main" val="0"/>
              </a:ext>
            </a:extLst>
          </a:blip>
          <a:stretch>
            <a:fillRect/>
          </a:stretch>
        </p:blipFill>
        <p:spPr>
          <a:xfrm>
            <a:off x="3452165" y="3841474"/>
            <a:ext cx="1668624" cy="1668624"/>
          </a:xfrm>
          <a:prstGeom prst="ellipse">
            <a:avLst/>
          </a:prstGeom>
        </p:spPr>
      </p:pic>
      <p:sp>
        <p:nvSpPr>
          <p:cNvPr id="150" name="Subtitle 2">
            <a:extLst>
              <a:ext uri="{FF2B5EF4-FFF2-40B4-BE49-F238E27FC236}">
                <a16:creationId xmlns:a16="http://schemas.microsoft.com/office/drawing/2014/main" id="{D98DAA0F-A808-41EC-9627-434512610D80}"/>
              </a:ext>
            </a:extLst>
          </p:cNvPr>
          <p:cNvSpPr txBox="1">
            <a:spLocks/>
          </p:cNvSpPr>
          <p:nvPr/>
        </p:nvSpPr>
        <p:spPr>
          <a:xfrm>
            <a:off x="6153150" y="6163975"/>
            <a:ext cx="2882469" cy="6717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ts val="1400"/>
              </a:lnSpc>
              <a:spcBef>
                <a:spcPts val="0"/>
              </a:spcBef>
              <a:buNone/>
            </a:pPr>
            <a:r>
              <a:rPr lang="en-US" sz="1000" dirty="0">
                <a:solidFill>
                  <a:srgbClr val="242424">
                    <a:lumMod val="75000"/>
                    <a:lumOff val="25000"/>
                  </a:srgbClr>
                </a:solidFill>
                <a:latin typeface="Bebas Neue"/>
              </a:rPr>
              <a:t>Mr. Al Lawati has more than 11 years of professional Experience. He is Board member of Salam Air SAOC and Oman Fiber Optic Company. </a:t>
            </a:r>
            <a:endParaRPr kumimoji="0" lang="en-US" sz="1000" b="0" i="0" u="none" strike="noStrike" kern="1200" cap="none" spc="0" normalizeH="0" baseline="0" noProof="0" dirty="0">
              <a:ln>
                <a:noFill/>
              </a:ln>
              <a:solidFill>
                <a:srgbClr val="242424">
                  <a:lumMod val="75000"/>
                  <a:lumOff val="25000"/>
                </a:srgbClr>
              </a:solidFill>
              <a:effectLst/>
              <a:highlight>
                <a:srgbClr val="FFFF00"/>
              </a:highlight>
              <a:uLnTx/>
              <a:uFillTx/>
              <a:latin typeface="Bebas Neue"/>
            </a:endParaRPr>
          </a:p>
        </p:txBody>
      </p:sp>
      <p:sp>
        <p:nvSpPr>
          <p:cNvPr id="151" name="Subtitle 2">
            <a:extLst>
              <a:ext uri="{FF2B5EF4-FFF2-40B4-BE49-F238E27FC236}">
                <a16:creationId xmlns:a16="http://schemas.microsoft.com/office/drawing/2014/main" id="{22C6452F-0FAF-41ED-9D15-009AF8B16796}"/>
              </a:ext>
            </a:extLst>
          </p:cNvPr>
          <p:cNvSpPr txBox="1">
            <a:spLocks/>
          </p:cNvSpPr>
          <p:nvPr/>
        </p:nvSpPr>
        <p:spPr>
          <a:xfrm>
            <a:off x="9601200" y="6163975"/>
            <a:ext cx="2376488"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ts val="1400"/>
              </a:lnSpc>
              <a:spcBef>
                <a:spcPts val="0"/>
              </a:spcBef>
              <a:buNone/>
            </a:pPr>
            <a:r>
              <a:rPr lang="en-US" sz="1000" dirty="0">
                <a:solidFill>
                  <a:srgbClr val="242424">
                    <a:lumMod val="75000"/>
                    <a:lumOff val="25000"/>
                  </a:srgbClr>
                </a:solidFill>
                <a:latin typeface="Bebas Neue"/>
              </a:rPr>
              <a:t>Mr. Raise holds a master of Science in Finance and Banking with more than 23 years of experience in the Banking sector.</a:t>
            </a:r>
            <a:endParaRPr kumimoji="0" lang="en-US" sz="1000" b="0" i="0" u="none" strike="noStrike" kern="1200" cap="none" spc="0" normalizeH="0" baseline="0" noProof="0" dirty="0">
              <a:ln>
                <a:noFill/>
              </a:ln>
              <a:solidFill>
                <a:srgbClr val="242424">
                  <a:lumMod val="75000"/>
                  <a:lumOff val="25000"/>
                </a:srgbClr>
              </a:solidFill>
              <a:effectLst/>
              <a:highlight>
                <a:srgbClr val="FFFF00"/>
              </a:highlight>
              <a:uLnTx/>
              <a:uFillTx/>
              <a:latin typeface="Bebas Neue"/>
            </a:endParaRPr>
          </a:p>
        </p:txBody>
      </p:sp>
      <p:pic>
        <p:nvPicPr>
          <p:cNvPr id="40" name="Picture Placeholder 4">
            <a:extLst>
              <a:ext uri="{FF2B5EF4-FFF2-40B4-BE49-F238E27FC236}">
                <a16:creationId xmlns:a16="http://schemas.microsoft.com/office/drawing/2014/main" id="{54775577-1E23-454D-B045-D06474A4FE0C}"/>
              </a:ext>
            </a:extLst>
          </p:cNvPr>
          <p:cNvPicPr>
            <a:picLocks noChangeAspect="1"/>
          </p:cNvPicPr>
          <p:nvPr/>
        </p:nvPicPr>
        <p:blipFill>
          <a:blip r:embed="rId12" cstate="print">
            <a:extLst>
              <a:ext uri="{BEBA8EAE-BF5A-486C-A8C5-ECC9F3942E4B}">
                <a14:imgProps xmlns:a14="http://schemas.microsoft.com/office/drawing/2010/main">
                  <a14:imgLayer r:embed="rId13">
                    <a14:imgEffect>
                      <a14:sharpenSoften amount="30000"/>
                    </a14:imgEffect>
                    <a14:imgEffect>
                      <a14:saturation sat="0"/>
                    </a14:imgEffect>
                    <a14:imgEffect>
                      <a14:brightnessContrast bright="24000" contrast="33000"/>
                    </a14:imgEffect>
                  </a14:imgLayer>
                </a14:imgProps>
              </a:ext>
              <a:ext uri="{28A0092B-C50C-407E-A947-70E740481C1C}">
                <a14:useLocalDpi xmlns:a14="http://schemas.microsoft.com/office/drawing/2010/main" val="0"/>
              </a:ext>
            </a:extLst>
          </a:blip>
          <a:stretch>
            <a:fillRect/>
          </a:stretch>
        </p:blipFill>
        <p:spPr>
          <a:xfrm>
            <a:off x="6665661" y="3878974"/>
            <a:ext cx="1669825" cy="1669825"/>
          </a:xfrm>
          <a:prstGeom prst="ellipse">
            <a:avLst/>
          </a:prstGeom>
        </p:spPr>
      </p:pic>
      <p:pic>
        <p:nvPicPr>
          <p:cNvPr id="41" name="Picture Placeholder 4">
            <a:extLst>
              <a:ext uri="{FF2B5EF4-FFF2-40B4-BE49-F238E27FC236}">
                <a16:creationId xmlns:a16="http://schemas.microsoft.com/office/drawing/2014/main" id="{AB37262A-9703-480A-8B7E-BACE5248605F}"/>
              </a:ext>
            </a:extLst>
          </p:cNvPr>
          <p:cNvPicPr>
            <a:picLocks noChangeAspect="1"/>
          </p:cNvPicPr>
          <p:nvPr/>
        </p:nvPicPr>
        <p:blipFill>
          <a:blip r:embed="rId14" cstate="print">
            <a:extLst>
              <a:ext uri="{BEBA8EAE-BF5A-486C-A8C5-ECC9F3942E4B}">
                <a14:imgProps xmlns:a14="http://schemas.microsoft.com/office/drawing/2010/main">
                  <a14:imgLayer r:embed="rId15">
                    <a14:imgEffect>
                      <a14:sharpenSoften amount="24000"/>
                    </a14:imgEffect>
                    <a14:imgEffect>
                      <a14:saturation sat="0"/>
                    </a14:imgEffect>
                    <a14:imgEffect>
                      <a14:brightnessContrast bright="18000" contrast="27000"/>
                    </a14:imgEffect>
                  </a14:imgLayer>
                </a14:imgProps>
              </a:ext>
              <a:ext uri="{28A0092B-C50C-407E-A947-70E740481C1C}">
                <a14:useLocalDpi xmlns:a14="http://schemas.microsoft.com/office/drawing/2010/main" val="0"/>
              </a:ext>
            </a:extLst>
          </a:blip>
          <a:stretch>
            <a:fillRect/>
          </a:stretch>
        </p:blipFill>
        <p:spPr>
          <a:xfrm>
            <a:off x="10066023" y="3879974"/>
            <a:ext cx="1667825" cy="1667825"/>
          </a:xfrm>
          <a:prstGeom prst="ellipse">
            <a:avLst/>
          </a:prstGeom>
        </p:spPr>
      </p:pic>
      <p:pic>
        <p:nvPicPr>
          <p:cNvPr id="43" name="Picture 42">
            <a:extLst>
              <a:ext uri="{FF2B5EF4-FFF2-40B4-BE49-F238E27FC236}">
                <a16:creationId xmlns:a16="http://schemas.microsoft.com/office/drawing/2014/main" id="{FFE7C8E3-604C-44EA-ABAF-85D649C557AD}"/>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286680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5952A2-4558-42BD-B756-73435C291B0E}"/>
              </a:ext>
            </a:extLst>
          </p:cNvPr>
          <p:cNvSpPr/>
          <p:nvPr/>
        </p:nvSpPr>
        <p:spPr>
          <a:xfrm>
            <a:off x="0" y="0"/>
            <a:ext cx="2743746" cy="6858000"/>
          </a:xfrm>
          <a:prstGeom prst="rect">
            <a:avLst/>
          </a:prstGeom>
          <a:gradFill flip="none" rotWithShape="1">
            <a:gsLst>
              <a:gs pos="0">
                <a:schemeClr val="tx1">
                  <a:lumMod val="90000"/>
                  <a:lumOff val="10000"/>
                  <a:shade val="30000"/>
                  <a:satMod val="115000"/>
                </a:schemeClr>
              </a:gs>
              <a:gs pos="50000">
                <a:schemeClr val="tx1">
                  <a:lumMod val="90000"/>
                  <a:lumOff val="10000"/>
                  <a:shade val="67500"/>
                  <a:satMod val="115000"/>
                </a:schemeClr>
              </a:gs>
              <a:gs pos="100000">
                <a:schemeClr val="tx1">
                  <a:lumMod val="90000"/>
                  <a:lumOff val="1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Placeholder 4">
            <a:extLst>
              <a:ext uri="{FF2B5EF4-FFF2-40B4-BE49-F238E27FC236}">
                <a16:creationId xmlns:a16="http://schemas.microsoft.com/office/drawing/2014/main" id="{E72D2A77-E505-48BE-ABA0-BF0C0C16DA9D}"/>
              </a:ext>
            </a:extLst>
          </p:cNvPr>
          <p:cNvPicPr>
            <a:picLocks noGrp="1" noChangeAspect="1"/>
          </p:cNvPicPr>
          <p:nvPr>
            <p:ph type="pic" sz="quarter" idx="10"/>
          </p:nvPr>
        </p:nvPicPr>
        <p:blipFill rotWithShape="1">
          <a:blip r:embed="rId3" cstate="print">
            <a:grayscl/>
            <a:extLst>
              <a:ext uri="{BEBA8EAE-BF5A-486C-A8C5-ECC9F3942E4B}">
                <a14:imgProps xmlns:a14="http://schemas.microsoft.com/office/drawing/2010/main">
                  <a14:imgLayer r:embed="rId4">
                    <a14:imgEffect>
                      <a14:sharpenSoften amount="25000"/>
                    </a14:imgEffect>
                    <a14:imgEffect>
                      <a14:saturation sat="0"/>
                    </a14:imgEffect>
                    <a14:imgEffect>
                      <a14:brightnessContrast contrast="18000"/>
                    </a14:imgEffect>
                  </a14:imgLayer>
                </a14:imgProps>
              </a:ext>
              <a:ext uri="{28A0092B-C50C-407E-A947-70E740481C1C}">
                <a14:useLocalDpi xmlns:a14="http://schemas.microsoft.com/office/drawing/2010/main" val="0"/>
              </a:ext>
            </a:extLst>
          </a:blip>
          <a:srcRect l="31822" t="1735" r="29799" b="21474"/>
          <a:stretch/>
        </p:blipFill>
        <p:spPr>
          <a:xfrm>
            <a:off x="367083" y="1381110"/>
            <a:ext cx="2020489" cy="2052548"/>
          </a:xfrm>
          <a:prstGeom prst="ellipse">
            <a:avLst/>
          </a:prstGeom>
        </p:spPr>
      </p:pic>
      <p:sp>
        <p:nvSpPr>
          <p:cNvPr id="89" name="TextBox 88"/>
          <p:cNvSpPr txBox="1"/>
          <p:nvPr/>
        </p:nvSpPr>
        <p:spPr>
          <a:xfrm>
            <a:off x="1670099" y="-11987"/>
            <a:ext cx="343889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 Heavy DEMO" panose="00000A00000000000000" pitchFamily="50" charset="0"/>
                <a:ea typeface="+mn-ea"/>
                <a:cs typeface="+mn-cs"/>
              </a:rPr>
              <a:t>OUR</a:t>
            </a:r>
            <a:r>
              <a:rPr kumimoji="0" lang="en-US" sz="4000" b="1" i="0" u="none" strike="noStrike" kern="1200" cap="none" spc="0" normalizeH="0" baseline="0" noProof="0" dirty="0">
                <a:ln>
                  <a:noFill/>
                </a:ln>
                <a:solidFill>
                  <a:srgbClr val="242424"/>
                </a:solidFill>
                <a:effectLst/>
                <a:uLnTx/>
                <a:uFillTx/>
                <a:latin typeface="Mont Heavy DEMO" panose="00000A00000000000000" pitchFamily="50" charset="0"/>
                <a:ea typeface="+mn-ea"/>
                <a:cs typeface="+mn-cs"/>
              </a:rPr>
              <a:t> </a:t>
            </a:r>
            <a:r>
              <a:rPr lang="en-US" sz="4000" b="1" dirty="0">
                <a:solidFill>
                  <a:srgbClr val="242424"/>
                </a:solidFill>
                <a:latin typeface="Mont Heavy DEMO" panose="00000A00000000000000" pitchFamily="50" charset="0"/>
              </a:rPr>
              <a:t>KEY </a:t>
            </a:r>
            <a:r>
              <a:rPr kumimoji="0" lang="en-US" sz="4000" b="1" i="0" u="none" strike="noStrike" kern="1200" cap="none" spc="0" normalizeH="0" baseline="0" noProof="0" dirty="0">
                <a:ln>
                  <a:noFill/>
                </a:ln>
                <a:solidFill>
                  <a:srgbClr val="242424">
                    <a:lumMod val="90000"/>
                    <a:lumOff val="10000"/>
                  </a:srgbClr>
                </a:solidFill>
                <a:effectLst/>
                <a:uLnTx/>
                <a:uFillTx/>
                <a:latin typeface="Mont Heavy DEMO" panose="00000A00000000000000" pitchFamily="50" charset="0"/>
                <a:ea typeface="+mn-ea"/>
                <a:cs typeface="+mn-cs"/>
              </a:rPr>
              <a:t>TEAM</a:t>
            </a:r>
          </a:p>
        </p:txBody>
      </p:sp>
      <p:sp>
        <p:nvSpPr>
          <p:cNvPr id="90" name="TextBox 89"/>
          <p:cNvSpPr txBox="1"/>
          <p:nvPr/>
        </p:nvSpPr>
        <p:spPr>
          <a:xfrm>
            <a:off x="352849" y="3471333"/>
            <a:ext cx="196079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 ExtraLight DEMO" panose="00000400000000000000" pitchFamily="50" charset="0"/>
                <a:ea typeface="+mn-ea"/>
                <a:cs typeface="+mn-cs"/>
              </a:rPr>
              <a:t>NASSER AL RASDHI</a:t>
            </a:r>
          </a:p>
        </p:txBody>
      </p:sp>
      <p:sp>
        <p:nvSpPr>
          <p:cNvPr id="91" name="TextBox 90"/>
          <p:cNvSpPr txBox="1"/>
          <p:nvPr/>
        </p:nvSpPr>
        <p:spPr>
          <a:xfrm>
            <a:off x="469066" y="3751159"/>
            <a:ext cx="1728358"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Chief Executive Officer</a:t>
            </a:r>
          </a:p>
        </p:txBody>
      </p:sp>
      <p:sp>
        <p:nvSpPr>
          <p:cNvPr id="92" name="TextBox 91"/>
          <p:cNvSpPr txBox="1"/>
          <p:nvPr/>
        </p:nvSpPr>
        <p:spPr>
          <a:xfrm>
            <a:off x="2805846" y="2570186"/>
            <a:ext cx="219964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ABDUL AZIZ AL MAHRIZI</a:t>
            </a:r>
          </a:p>
        </p:txBody>
      </p:sp>
      <p:sp>
        <p:nvSpPr>
          <p:cNvPr id="93" name="TextBox 92"/>
          <p:cNvSpPr txBox="1"/>
          <p:nvPr/>
        </p:nvSpPr>
        <p:spPr>
          <a:xfrm>
            <a:off x="3040686" y="2850012"/>
            <a:ext cx="1729961"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Chief Operating Officer</a:t>
            </a:r>
          </a:p>
        </p:txBody>
      </p:sp>
      <p:sp>
        <p:nvSpPr>
          <p:cNvPr id="94" name="TextBox 93"/>
          <p:cNvSpPr txBox="1"/>
          <p:nvPr/>
        </p:nvSpPr>
        <p:spPr>
          <a:xfrm>
            <a:off x="5330513" y="2570186"/>
            <a:ext cx="169148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FAWAZ AL RIYAMI	</a:t>
            </a:r>
          </a:p>
        </p:txBody>
      </p:sp>
      <p:sp>
        <p:nvSpPr>
          <p:cNvPr id="95" name="TextBox 94"/>
          <p:cNvSpPr txBox="1"/>
          <p:nvPr/>
        </p:nvSpPr>
        <p:spPr>
          <a:xfrm>
            <a:off x="5358568" y="2850012"/>
            <a:ext cx="1635384"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Chief Business Officer</a:t>
            </a:r>
          </a:p>
        </p:txBody>
      </p:sp>
      <p:sp>
        <p:nvSpPr>
          <p:cNvPr id="96" name="TextBox 95"/>
          <p:cNvSpPr txBox="1"/>
          <p:nvPr/>
        </p:nvSpPr>
        <p:spPr>
          <a:xfrm>
            <a:off x="7068366" y="2570186"/>
            <a:ext cx="275280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ABDUL AZIZ AAL ABDULSALAM</a:t>
            </a:r>
          </a:p>
        </p:txBody>
      </p:sp>
      <p:sp>
        <p:nvSpPr>
          <p:cNvPr id="97" name="TextBox 96"/>
          <p:cNvSpPr txBox="1"/>
          <p:nvPr/>
        </p:nvSpPr>
        <p:spPr>
          <a:xfrm>
            <a:off x="7395444" y="2850012"/>
            <a:ext cx="209865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Chief Transformation Officer</a:t>
            </a:r>
          </a:p>
        </p:txBody>
      </p:sp>
      <p:sp>
        <p:nvSpPr>
          <p:cNvPr id="98" name="TextBox 97"/>
          <p:cNvSpPr txBox="1"/>
          <p:nvPr/>
        </p:nvSpPr>
        <p:spPr>
          <a:xfrm>
            <a:off x="9830073" y="2570186"/>
            <a:ext cx="194957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MAHMOOD AL HADI </a:t>
            </a:r>
          </a:p>
        </p:txBody>
      </p:sp>
      <p:sp>
        <p:nvSpPr>
          <p:cNvPr id="99" name="TextBox 98"/>
          <p:cNvSpPr txBox="1"/>
          <p:nvPr/>
        </p:nvSpPr>
        <p:spPr>
          <a:xfrm>
            <a:off x="10104990" y="2850012"/>
            <a:ext cx="1399743"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AGM – HR &amp; Admin</a:t>
            </a:r>
          </a:p>
        </p:txBody>
      </p:sp>
      <p:sp>
        <p:nvSpPr>
          <p:cNvPr id="101" name="Subtitle 2"/>
          <p:cNvSpPr txBox="1">
            <a:spLocks/>
          </p:cNvSpPr>
          <p:nvPr/>
        </p:nvSpPr>
        <p:spPr>
          <a:xfrm>
            <a:off x="150512" y="4043417"/>
            <a:ext cx="2534235" cy="1333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Bebas Neue"/>
              </a:rPr>
              <a:t>Mr. Al Rashdi has over 29 years of experience managing local and international portfolios across multiple businesses in the financial industry. He holds a Master of Science in Business Engineering from Faculte Universitaire Catholique de Mons (Belgium) and is an Alumnus of London Business School. </a:t>
            </a:r>
          </a:p>
        </p:txBody>
      </p:sp>
      <p:sp>
        <p:nvSpPr>
          <p:cNvPr id="103" name="Subtitle 2"/>
          <p:cNvSpPr txBox="1">
            <a:spLocks/>
          </p:cNvSpPr>
          <p:nvPr/>
        </p:nvSpPr>
        <p:spPr>
          <a:xfrm>
            <a:off x="2856638" y="3066974"/>
            <a:ext cx="2303836"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Al Mahrizi has over 21 years of local and international banking experience and is an alumnus of London Business School. </a:t>
            </a:r>
          </a:p>
        </p:txBody>
      </p:sp>
      <p:pic>
        <p:nvPicPr>
          <p:cNvPr id="130" name="Picture Placeholder 4">
            <a:extLst>
              <a:ext uri="{FF2B5EF4-FFF2-40B4-BE49-F238E27FC236}">
                <a16:creationId xmlns:a16="http://schemas.microsoft.com/office/drawing/2014/main" id="{F679A1BA-86AA-496C-81A1-6F5EEB112EA4}"/>
              </a:ext>
            </a:extLst>
          </p:cNvPr>
          <p:cNvPicPr>
            <a:picLocks noChangeAspect="1"/>
          </p:cNvPicPr>
          <p:nvPr/>
        </p:nvPicPr>
        <p:blipFill>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sharpenSoften amount="60000"/>
                    </a14:imgEffect>
                    <a14:imgEffect>
                      <a14:saturation sat="0"/>
                    </a14:imgEffect>
                    <a14:imgEffect>
                      <a14:brightnessContrast bright="12000" contrast="2000"/>
                    </a14:imgEffect>
                  </a14:imgLayer>
                </a14:imgProps>
              </a:ext>
              <a:ext uri="{28A0092B-C50C-407E-A947-70E740481C1C}">
                <a14:useLocalDpi xmlns:a14="http://schemas.microsoft.com/office/drawing/2010/main" val="0"/>
              </a:ext>
            </a:extLst>
          </a:blip>
          <a:stretch>
            <a:fillRect/>
          </a:stretch>
        </p:blipFill>
        <p:spPr>
          <a:xfrm>
            <a:off x="3103223" y="783061"/>
            <a:ext cx="1669825" cy="1670960"/>
          </a:xfrm>
          <a:prstGeom prst="ellipse">
            <a:avLst/>
          </a:prstGeom>
        </p:spPr>
      </p:pic>
      <p:pic>
        <p:nvPicPr>
          <p:cNvPr id="131" name="Picture Placeholder 4">
            <a:extLst>
              <a:ext uri="{FF2B5EF4-FFF2-40B4-BE49-F238E27FC236}">
                <a16:creationId xmlns:a16="http://schemas.microsoft.com/office/drawing/2014/main" id="{E958DA3B-BC61-413B-A90F-C5566CCE78DD}"/>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27000"/>
                    </a14:imgEffect>
                    <a14:imgEffect>
                      <a14:saturation sat="0"/>
                    </a14:imgEffect>
                    <a14:imgEffect>
                      <a14:brightnessContrast bright="24000" contrast="12000"/>
                    </a14:imgEffect>
                  </a14:imgLayer>
                </a14:imgProps>
              </a:ext>
              <a:ext uri="{28A0092B-C50C-407E-A947-70E740481C1C}">
                <a14:useLocalDpi xmlns:a14="http://schemas.microsoft.com/office/drawing/2010/main" val="0"/>
              </a:ext>
            </a:extLst>
          </a:blip>
          <a:stretch>
            <a:fillRect/>
          </a:stretch>
        </p:blipFill>
        <p:spPr>
          <a:xfrm>
            <a:off x="5339419" y="783629"/>
            <a:ext cx="1669825" cy="1669825"/>
          </a:xfrm>
          <a:prstGeom prst="ellipse">
            <a:avLst/>
          </a:prstGeom>
        </p:spPr>
      </p:pic>
      <p:pic>
        <p:nvPicPr>
          <p:cNvPr id="132" name="Picture Placeholder 4">
            <a:extLst>
              <a:ext uri="{FF2B5EF4-FFF2-40B4-BE49-F238E27FC236}">
                <a16:creationId xmlns:a16="http://schemas.microsoft.com/office/drawing/2014/main" id="{DDAA60C4-9DB6-4D43-B1C8-03F23D068675}"/>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33000"/>
                    </a14:imgEffect>
                    <a14:imgEffect>
                      <a14:saturation sat="0"/>
                    </a14:imgEffect>
                    <a14:imgEffect>
                      <a14:brightnessContrast contrast="7000"/>
                    </a14:imgEffect>
                  </a14:imgLayer>
                </a14:imgProps>
              </a:ext>
              <a:ext uri="{28A0092B-C50C-407E-A947-70E740481C1C}">
                <a14:useLocalDpi xmlns:a14="http://schemas.microsoft.com/office/drawing/2010/main" val="0"/>
              </a:ext>
            </a:extLst>
          </a:blip>
          <a:stretch>
            <a:fillRect/>
          </a:stretch>
        </p:blipFill>
        <p:spPr>
          <a:xfrm>
            <a:off x="7606667" y="783629"/>
            <a:ext cx="1669825" cy="1669825"/>
          </a:xfrm>
          <a:prstGeom prst="ellipse">
            <a:avLst/>
          </a:prstGeom>
        </p:spPr>
      </p:pic>
      <p:pic>
        <p:nvPicPr>
          <p:cNvPr id="133" name="Picture Placeholder 4">
            <a:extLst>
              <a:ext uri="{FF2B5EF4-FFF2-40B4-BE49-F238E27FC236}">
                <a16:creationId xmlns:a16="http://schemas.microsoft.com/office/drawing/2014/main" id="{83D0C4D9-D7EA-4BA6-88A9-9ABC24787AF7}"/>
              </a:ext>
            </a:extLst>
          </p:cNvPr>
          <p:cNvPicPr>
            <a:picLocks noChangeAspect="1"/>
          </p:cNvPicPr>
          <p:nvPr/>
        </p:nvPicPr>
        <p:blipFill>
          <a:blip r:embed="rId11" cstate="print">
            <a:extLst>
              <a:ext uri="{BEBA8EAE-BF5A-486C-A8C5-ECC9F3942E4B}">
                <a14:imgProps xmlns:a14="http://schemas.microsoft.com/office/drawing/2010/main">
                  <a14:imgLayer r:embed="rId12">
                    <a14:imgEffect>
                      <a14:sharpenSoften amount="37000"/>
                    </a14:imgEffect>
                    <a14:imgEffect>
                      <a14:saturation sat="0"/>
                    </a14:imgEffect>
                    <a14:imgEffect>
                      <a14:brightnessContrast bright="6000" contrast="21000"/>
                    </a14:imgEffect>
                  </a14:imgLayer>
                </a14:imgProps>
              </a:ext>
              <a:ext uri="{28A0092B-C50C-407E-A947-70E740481C1C}">
                <a14:useLocalDpi xmlns:a14="http://schemas.microsoft.com/office/drawing/2010/main" val="0"/>
              </a:ext>
            </a:extLst>
          </a:blip>
          <a:stretch>
            <a:fillRect/>
          </a:stretch>
        </p:blipFill>
        <p:spPr>
          <a:xfrm>
            <a:off x="9979151" y="783629"/>
            <a:ext cx="1669825" cy="1669825"/>
          </a:xfrm>
          <a:prstGeom prst="ellipse">
            <a:avLst/>
          </a:prstGeom>
        </p:spPr>
      </p:pic>
      <p:sp>
        <p:nvSpPr>
          <p:cNvPr id="134" name="Subtitle 2">
            <a:extLst>
              <a:ext uri="{FF2B5EF4-FFF2-40B4-BE49-F238E27FC236}">
                <a16:creationId xmlns:a16="http://schemas.microsoft.com/office/drawing/2014/main" id="{F0BDFB0E-CBFB-4D0C-BB3F-1877082B2B14}"/>
              </a:ext>
            </a:extLst>
          </p:cNvPr>
          <p:cNvSpPr txBox="1">
            <a:spLocks/>
          </p:cNvSpPr>
          <p:nvPr/>
        </p:nvSpPr>
        <p:spPr>
          <a:xfrm>
            <a:off x="5082141" y="3066974"/>
            <a:ext cx="2345579"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Al Riyami has over 15 years of experience from multiple banks in Oman and is an alumnus of London Business School</a:t>
            </a:r>
          </a:p>
        </p:txBody>
      </p:sp>
      <p:sp>
        <p:nvSpPr>
          <p:cNvPr id="135" name="Subtitle 2">
            <a:extLst>
              <a:ext uri="{FF2B5EF4-FFF2-40B4-BE49-F238E27FC236}">
                <a16:creationId xmlns:a16="http://schemas.microsoft.com/office/drawing/2014/main" id="{24663022-7EEB-4EAF-B752-6A74A00FCAFA}"/>
              </a:ext>
            </a:extLst>
          </p:cNvPr>
          <p:cNvSpPr txBox="1">
            <a:spLocks/>
          </p:cNvSpPr>
          <p:nvPr/>
        </p:nvSpPr>
        <p:spPr>
          <a:xfrm>
            <a:off x="7427720" y="3066974"/>
            <a:ext cx="2313453"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Aal AbdulSalam has over 18 years of local and international experience and is an alumnus of London Business School</a:t>
            </a:r>
          </a:p>
        </p:txBody>
      </p:sp>
      <p:sp>
        <p:nvSpPr>
          <p:cNvPr id="136" name="Subtitle 2">
            <a:extLst>
              <a:ext uri="{FF2B5EF4-FFF2-40B4-BE49-F238E27FC236}">
                <a16:creationId xmlns:a16="http://schemas.microsoft.com/office/drawing/2014/main" id="{3A820DDA-EED8-470E-8D46-7E2861E32D16}"/>
              </a:ext>
            </a:extLst>
          </p:cNvPr>
          <p:cNvSpPr txBox="1">
            <a:spLocks/>
          </p:cNvSpPr>
          <p:nvPr/>
        </p:nvSpPr>
        <p:spPr>
          <a:xfrm>
            <a:off x="9698604" y="3066974"/>
            <a:ext cx="2313453"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Al Hadi has over 25 years of experience in various roles in the financial services industry </a:t>
            </a:r>
          </a:p>
        </p:txBody>
      </p:sp>
      <p:sp>
        <p:nvSpPr>
          <p:cNvPr id="137" name="TextBox 136">
            <a:extLst>
              <a:ext uri="{FF2B5EF4-FFF2-40B4-BE49-F238E27FC236}">
                <a16:creationId xmlns:a16="http://schemas.microsoft.com/office/drawing/2014/main" id="{5EAC8FE3-1220-424D-BD4E-EDC444100768}"/>
              </a:ext>
            </a:extLst>
          </p:cNvPr>
          <p:cNvSpPr txBox="1"/>
          <p:nvPr/>
        </p:nvSpPr>
        <p:spPr>
          <a:xfrm>
            <a:off x="3099740" y="5627431"/>
            <a:ext cx="161185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NANDAKUMAR R</a:t>
            </a:r>
          </a:p>
        </p:txBody>
      </p:sp>
      <p:sp>
        <p:nvSpPr>
          <p:cNvPr id="138" name="TextBox 137">
            <a:extLst>
              <a:ext uri="{FF2B5EF4-FFF2-40B4-BE49-F238E27FC236}">
                <a16:creationId xmlns:a16="http://schemas.microsoft.com/office/drawing/2014/main" id="{29BEBA14-465A-4435-ABD4-C769BE2766A6}"/>
              </a:ext>
            </a:extLst>
          </p:cNvPr>
          <p:cNvSpPr txBox="1"/>
          <p:nvPr/>
        </p:nvSpPr>
        <p:spPr>
          <a:xfrm>
            <a:off x="3027058" y="5907257"/>
            <a:ext cx="175721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AGM - Risk Management</a:t>
            </a:r>
          </a:p>
        </p:txBody>
      </p:sp>
      <p:sp>
        <p:nvSpPr>
          <p:cNvPr id="139" name="TextBox 138">
            <a:extLst>
              <a:ext uri="{FF2B5EF4-FFF2-40B4-BE49-F238E27FC236}">
                <a16:creationId xmlns:a16="http://schemas.microsoft.com/office/drawing/2014/main" id="{6BAAFBAF-CE6E-4263-AC9E-909B579F5AFE}"/>
              </a:ext>
            </a:extLst>
          </p:cNvPr>
          <p:cNvSpPr txBox="1"/>
          <p:nvPr/>
        </p:nvSpPr>
        <p:spPr>
          <a:xfrm>
            <a:off x="7271147" y="5611872"/>
            <a:ext cx="226324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ONKAR GOPAL BHUTADA</a:t>
            </a:r>
          </a:p>
        </p:txBody>
      </p:sp>
      <p:sp>
        <p:nvSpPr>
          <p:cNvPr id="140" name="TextBox 139">
            <a:extLst>
              <a:ext uri="{FF2B5EF4-FFF2-40B4-BE49-F238E27FC236}">
                <a16:creationId xmlns:a16="http://schemas.microsoft.com/office/drawing/2014/main" id="{4376566E-2960-4CAB-8B33-729724EE1128}"/>
              </a:ext>
            </a:extLst>
          </p:cNvPr>
          <p:cNvSpPr txBox="1"/>
          <p:nvPr/>
        </p:nvSpPr>
        <p:spPr>
          <a:xfrm>
            <a:off x="7773328" y="5890994"/>
            <a:ext cx="1135247"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Head of Audit </a:t>
            </a:r>
          </a:p>
        </p:txBody>
      </p:sp>
      <p:sp>
        <p:nvSpPr>
          <p:cNvPr id="141" name="TextBox 140">
            <a:extLst>
              <a:ext uri="{FF2B5EF4-FFF2-40B4-BE49-F238E27FC236}">
                <a16:creationId xmlns:a16="http://schemas.microsoft.com/office/drawing/2014/main" id="{313D9797-2AF1-4FE0-B512-3B8B6279DCD5}"/>
              </a:ext>
            </a:extLst>
          </p:cNvPr>
          <p:cNvSpPr txBox="1"/>
          <p:nvPr/>
        </p:nvSpPr>
        <p:spPr>
          <a:xfrm>
            <a:off x="5502244" y="5589015"/>
            <a:ext cx="128734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DEVRAJ MAJI</a:t>
            </a:r>
          </a:p>
        </p:txBody>
      </p:sp>
      <p:sp>
        <p:nvSpPr>
          <p:cNvPr id="142" name="TextBox 141">
            <a:extLst>
              <a:ext uri="{FF2B5EF4-FFF2-40B4-BE49-F238E27FC236}">
                <a16:creationId xmlns:a16="http://schemas.microsoft.com/office/drawing/2014/main" id="{3D728054-D6DA-4C1E-8EB2-1B402D86BC3B}"/>
              </a:ext>
            </a:extLst>
          </p:cNvPr>
          <p:cNvSpPr txBox="1"/>
          <p:nvPr/>
        </p:nvSpPr>
        <p:spPr>
          <a:xfrm>
            <a:off x="5512151" y="5878113"/>
            <a:ext cx="1258678"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2060"/>
                </a:solidFill>
                <a:latin typeface="Raleway" panose="020B0503030101060003" pitchFamily="34" charset="0"/>
              </a:rPr>
              <a:t>Head of Finance</a:t>
            </a:r>
            <a:endPar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endParaRPr>
          </a:p>
        </p:txBody>
      </p:sp>
      <p:sp>
        <p:nvSpPr>
          <p:cNvPr id="143" name="TextBox 142">
            <a:extLst>
              <a:ext uri="{FF2B5EF4-FFF2-40B4-BE49-F238E27FC236}">
                <a16:creationId xmlns:a16="http://schemas.microsoft.com/office/drawing/2014/main" id="{B5F51547-EE46-4274-8AE9-A7D1B5D76403}"/>
              </a:ext>
            </a:extLst>
          </p:cNvPr>
          <p:cNvSpPr txBox="1"/>
          <p:nvPr/>
        </p:nvSpPr>
        <p:spPr>
          <a:xfrm>
            <a:off x="10015958" y="5627431"/>
            <a:ext cx="157780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Mont ExtraLight DEMO" panose="00000400000000000000" pitchFamily="50" charset="0"/>
                <a:ea typeface="+mn-ea"/>
                <a:cs typeface="+mn-cs"/>
              </a:rPr>
              <a:t>MAISA AL LAMKI</a:t>
            </a:r>
          </a:p>
        </p:txBody>
      </p:sp>
      <p:sp>
        <p:nvSpPr>
          <p:cNvPr id="144" name="TextBox 143">
            <a:extLst>
              <a:ext uri="{FF2B5EF4-FFF2-40B4-BE49-F238E27FC236}">
                <a16:creationId xmlns:a16="http://schemas.microsoft.com/office/drawing/2014/main" id="{66661E48-67BF-494D-9BAC-7F333426173A}"/>
              </a:ext>
            </a:extLst>
          </p:cNvPr>
          <p:cNvSpPr txBox="1"/>
          <p:nvPr/>
        </p:nvSpPr>
        <p:spPr>
          <a:xfrm>
            <a:off x="10052089" y="5907257"/>
            <a:ext cx="1505541"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Head of Compliance</a:t>
            </a:r>
          </a:p>
        </p:txBody>
      </p:sp>
      <p:sp>
        <p:nvSpPr>
          <p:cNvPr id="145" name="Subtitle 2">
            <a:extLst>
              <a:ext uri="{FF2B5EF4-FFF2-40B4-BE49-F238E27FC236}">
                <a16:creationId xmlns:a16="http://schemas.microsoft.com/office/drawing/2014/main" id="{533B301D-53D3-47D6-AA8E-F2366742E497}"/>
              </a:ext>
            </a:extLst>
          </p:cNvPr>
          <p:cNvSpPr txBox="1">
            <a:spLocks/>
          </p:cNvSpPr>
          <p:nvPr/>
        </p:nvSpPr>
        <p:spPr>
          <a:xfrm>
            <a:off x="2915344" y="6163975"/>
            <a:ext cx="2027717"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Nanda K has over 27 years of experience in multiple roles in the financial services industry </a:t>
            </a:r>
          </a:p>
        </p:txBody>
      </p:sp>
      <p:pic>
        <p:nvPicPr>
          <p:cNvPr id="146" name="Picture Placeholder 4">
            <a:extLst>
              <a:ext uri="{FF2B5EF4-FFF2-40B4-BE49-F238E27FC236}">
                <a16:creationId xmlns:a16="http://schemas.microsoft.com/office/drawing/2014/main" id="{7F3E485A-0280-4312-84E4-A40915751238}"/>
              </a:ext>
            </a:extLst>
          </p:cNvPr>
          <p:cNvPicPr>
            <a:picLocks noChangeAspect="1"/>
          </p:cNvPicPr>
          <p:nvPr/>
        </p:nvPicPr>
        <p:blipFill>
          <a:blip r:embed="rId13" cstate="print">
            <a:extLst>
              <a:ext uri="{BEBA8EAE-BF5A-486C-A8C5-ECC9F3942E4B}">
                <a14:imgProps xmlns:a14="http://schemas.microsoft.com/office/drawing/2010/main">
                  <a14:imgLayer r:embed="rId14">
                    <a14:imgEffect>
                      <a14:sharpenSoften amount="54000"/>
                    </a14:imgEffect>
                    <a14:imgEffect>
                      <a14:saturation sat="0"/>
                    </a14:imgEffect>
                    <a14:imgEffect>
                      <a14:brightnessContrast bright="9000" contrast="27000"/>
                    </a14:imgEffect>
                  </a14:imgLayer>
                </a14:imgProps>
              </a:ext>
              <a:ext uri="{28A0092B-C50C-407E-A947-70E740481C1C}">
                <a14:useLocalDpi xmlns:a14="http://schemas.microsoft.com/office/drawing/2010/main" val="0"/>
              </a:ext>
            </a:extLst>
          </a:blip>
          <a:stretch>
            <a:fillRect/>
          </a:stretch>
        </p:blipFill>
        <p:spPr>
          <a:xfrm>
            <a:off x="3103223" y="3841474"/>
            <a:ext cx="1669825" cy="1668624"/>
          </a:xfrm>
          <a:prstGeom prst="ellipse">
            <a:avLst/>
          </a:prstGeom>
        </p:spPr>
      </p:pic>
      <p:sp>
        <p:nvSpPr>
          <p:cNvPr id="150" name="Subtitle 2">
            <a:extLst>
              <a:ext uri="{FF2B5EF4-FFF2-40B4-BE49-F238E27FC236}">
                <a16:creationId xmlns:a16="http://schemas.microsoft.com/office/drawing/2014/main" id="{D98DAA0F-A808-41EC-9627-434512610D80}"/>
              </a:ext>
            </a:extLst>
          </p:cNvPr>
          <p:cNvSpPr txBox="1">
            <a:spLocks/>
          </p:cNvSpPr>
          <p:nvPr/>
        </p:nvSpPr>
        <p:spPr>
          <a:xfrm>
            <a:off x="7385152" y="6163820"/>
            <a:ext cx="2378919"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CA Onkar has over 17 years of experience in various roles in the financial services industry </a:t>
            </a:r>
          </a:p>
        </p:txBody>
      </p:sp>
      <p:sp>
        <p:nvSpPr>
          <p:cNvPr id="151" name="Subtitle 2">
            <a:extLst>
              <a:ext uri="{FF2B5EF4-FFF2-40B4-BE49-F238E27FC236}">
                <a16:creationId xmlns:a16="http://schemas.microsoft.com/office/drawing/2014/main" id="{22C6452F-0FAF-41ED-9D15-009AF8B16796}"/>
              </a:ext>
            </a:extLst>
          </p:cNvPr>
          <p:cNvSpPr txBox="1">
            <a:spLocks/>
          </p:cNvSpPr>
          <p:nvPr/>
        </p:nvSpPr>
        <p:spPr>
          <a:xfrm>
            <a:off x="5143357" y="6105341"/>
            <a:ext cx="2270884"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en-US" sz="1000" dirty="0">
                <a:solidFill>
                  <a:srgbClr val="242424">
                    <a:lumMod val="75000"/>
                    <a:lumOff val="25000"/>
                  </a:srgbClr>
                </a:solidFill>
                <a:latin typeface="Bebas Neue"/>
              </a:rPr>
              <a:t>Maji</a:t>
            </a: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 has over 17 years of experience in various industries and holds CPA, CIMA and CMA qualifications</a:t>
            </a:r>
          </a:p>
        </p:txBody>
      </p:sp>
      <p:sp>
        <p:nvSpPr>
          <p:cNvPr id="152" name="Subtitle 2">
            <a:extLst>
              <a:ext uri="{FF2B5EF4-FFF2-40B4-BE49-F238E27FC236}">
                <a16:creationId xmlns:a16="http://schemas.microsoft.com/office/drawing/2014/main" id="{FC618889-1501-41A4-96EA-DA4B411F1D81}"/>
              </a:ext>
            </a:extLst>
          </p:cNvPr>
          <p:cNvSpPr txBox="1">
            <a:spLocks/>
          </p:cNvSpPr>
          <p:nvPr/>
        </p:nvSpPr>
        <p:spPr>
          <a:xfrm>
            <a:off x="9800204" y="6163975"/>
            <a:ext cx="2211853" cy="69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42424">
                    <a:lumMod val="75000"/>
                    <a:lumOff val="25000"/>
                  </a:srgbClr>
                </a:solidFill>
                <a:effectLst/>
                <a:uLnTx/>
                <a:uFillTx/>
                <a:latin typeface="Bebas Neue"/>
              </a:rPr>
              <a:t>Al Lamki has over 13 years of local and international experience in multiple fields </a:t>
            </a:r>
          </a:p>
        </p:txBody>
      </p:sp>
      <p:pic>
        <p:nvPicPr>
          <p:cNvPr id="40" name="Picture Placeholder 4">
            <a:extLst>
              <a:ext uri="{FF2B5EF4-FFF2-40B4-BE49-F238E27FC236}">
                <a16:creationId xmlns:a16="http://schemas.microsoft.com/office/drawing/2014/main" id="{54775577-1E23-454D-B045-D06474A4FE0C}"/>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1000"/>
                    </a14:imgEffect>
                  </a14:imgLayer>
                </a14:imgProps>
              </a:ext>
              <a:ext uri="{28A0092B-C50C-407E-A947-70E740481C1C}">
                <a14:useLocalDpi xmlns:a14="http://schemas.microsoft.com/office/drawing/2010/main" val="0"/>
              </a:ext>
            </a:extLst>
          </a:blip>
          <a:stretch>
            <a:fillRect/>
          </a:stretch>
        </p:blipFill>
        <p:spPr>
          <a:xfrm>
            <a:off x="7557803" y="3835350"/>
            <a:ext cx="1669825" cy="1669825"/>
          </a:xfrm>
          <a:prstGeom prst="ellipse">
            <a:avLst/>
          </a:prstGeom>
        </p:spPr>
      </p:pic>
      <p:pic>
        <p:nvPicPr>
          <p:cNvPr id="41" name="Picture Placeholder 4">
            <a:extLst>
              <a:ext uri="{FF2B5EF4-FFF2-40B4-BE49-F238E27FC236}">
                <a16:creationId xmlns:a16="http://schemas.microsoft.com/office/drawing/2014/main" id="{AB37262A-9703-480A-8B7E-BACE5248605F}"/>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1000"/>
                    </a14:imgEffect>
                  </a14:imgLayer>
                </a14:imgProps>
              </a:ext>
              <a:ext uri="{28A0092B-C50C-407E-A947-70E740481C1C}">
                <a14:useLocalDpi xmlns:a14="http://schemas.microsoft.com/office/drawing/2010/main" val="0"/>
              </a:ext>
            </a:extLst>
          </a:blip>
          <a:stretch>
            <a:fillRect/>
          </a:stretch>
        </p:blipFill>
        <p:spPr>
          <a:xfrm>
            <a:off x="5330513" y="3844682"/>
            <a:ext cx="1669825" cy="1667825"/>
          </a:xfrm>
          <a:prstGeom prst="ellipse">
            <a:avLst/>
          </a:prstGeom>
        </p:spPr>
      </p:pic>
      <p:pic>
        <p:nvPicPr>
          <p:cNvPr id="42" name="Picture Placeholder 4">
            <a:extLst>
              <a:ext uri="{FF2B5EF4-FFF2-40B4-BE49-F238E27FC236}">
                <a16:creationId xmlns:a16="http://schemas.microsoft.com/office/drawing/2014/main" id="{74617EB2-A141-4FEB-BDCD-FE21F5819AAB}"/>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27000" contrast="3000"/>
                    </a14:imgEffect>
                  </a14:imgLayer>
                </a14:imgProps>
              </a:ext>
              <a:ext uri="{28A0092B-C50C-407E-A947-70E740481C1C}">
                <a14:useLocalDpi xmlns:a14="http://schemas.microsoft.com/office/drawing/2010/main" val="0"/>
              </a:ext>
            </a:extLst>
          </a:blip>
          <a:stretch>
            <a:fillRect/>
          </a:stretch>
        </p:blipFill>
        <p:spPr>
          <a:xfrm>
            <a:off x="10123697" y="3839285"/>
            <a:ext cx="1669825" cy="1669825"/>
          </a:xfrm>
          <a:prstGeom prst="ellipse">
            <a:avLst/>
          </a:prstGeom>
        </p:spPr>
      </p:pic>
      <p:pic>
        <p:nvPicPr>
          <p:cNvPr id="4" name="Picture 3">
            <a:extLst>
              <a:ext uri="{FF2B5EF4-FFF2-40B4-BE49-F238E27FC236}">
                <a16:creationId xmlns:a16="http://schemas.microsoft.com/office/drawing/2014/main" id="{530F7DD4-BBC0-45DE-9E07-43987402DFC0}"/>
              </a:ext>
            </a:extLst>
          </p:cNvPr>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69809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416BAC0C-28EF-EC4F-A8E3-14B0D1A291E4}"/>
              </a:ext>
            </a:extLst>
          </p:cNvPr>
          <p:cNvSpPr/>
          <p:nvPr/>
        </p:nvSpPr>
        <p:spPr>
          <a:xfrm>
            <a:off x="3886200" y="3046031"/>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Hexagon 25">
            <a:extLst>
              <a:ext uri="{FF2B5EF4-FFF2-40B4-BE49-F238E27FC236}">
                <a16:creationId xmlns:a16="http://schemas.microsoft.com/office/drawing/2014/main" id="{1EEBB9B1-08DF-8641-AFCF-C6A05DBC97B4}"/>
              </a:ext>
            </a:extLst>
          </p:cNvPr>
          <p:cNvSpPr/>
          <p:nvPr/>
        </p:nvSpPr>
        <p:spPr>
          <a:xfrm>
            <a:off x="5358384" y="3846130"/>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9" name="Hexagon 28">
            <a:extLst>
              <a:ext uri="{FF2B5EF4-FFF2-40B4-BE49-F238E27FC236}">
                <a16:creationId xmlns:a16="http://schemas.microsoft.com/office/drawing/2014/main" id="{5C153C0D-771E-1049-BF84-88FD4151CECB}"/>
              </a:ext>
            </a:extLst>
          </p:cNvPr>
          <p:cNvSpPr/>
          <p:nvPr/>
        </p:nvSpPr>
        <p:spPr>
          <a:xfrm>
            <a:off x="5358384" y="2232933"/>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 name="Group 1">
            <a:extLst>
              <a:ext uri="{FF2B5EF4-FFF2-40B4-BE49-F238E27FC236}">
                <a16:creationId xmlns:a16="http://schemas.microsoft.com/office/drawing/2014/main" id="{9ADD53B1-FF4B-9E40-9EA6-F91948718092}"/>
              </a:ext>
            </a:extLst>
          </p:cNvPr>
          <p:cNvGrpSpPr/>
          <p:nvPr/>
        </p:nvGrpSpPr>
        <p:grpSpPr>
          <a:xfrm>
            <a:off x="6705836" y="2359901"/>
            <a:ext cx="4571763" cy="904794"/>
            <a:chOff x="6705837" y="2359901"/>
            <a:chExt cx="3752551" cy="904794"/>
          </a:xfrm>
        </p:grpSpPr>
        <p:cxnSp>
          <p:nvCxnSpPr>
            <p:cNvPr id="38" name="Elbow Connector 37">
              <a:extLst>
                <a:ext uri="{FF2B5EF4-FFF2-40B4-BE49-F238E27FC236}">
                  <a16:creationId xmlns:a16="http://schemas.microsoft.com/office/drawing/2014/main" id="{ECED3A25-C066-8645-AA49-7B088A318543}"/>
                </a:ext>
              </a:extLst>
            </p:cNvPr>
            <p:cNvCxnSpPr>
              <a:cxnSpLocks/>
            </p:cNvCxnSpPr>
            <p:nvPr/>
          </p:nvCxnSpPr>
          <p:spPr>
            <a:xfrm flipV="1">
              <a:off x="6705837" y="2580667"/>
              <a:ext cx="1523763" cy="684028"/>
            </a:xfrm>
            <a:prstGeom prst="bentConnector3">
              <a:avLst/>
            </a:prstGeom>
            <a:ln w="19050" cap="rnd">
              <a:solidFill>
                <a:srgbClr val="1D4E8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2" name="insert your awesome title here.">
              <a:extLst>
                <a:ext uri="{FF2B5EF4-FFF2-40B4-BE49-F238E27FC236}">
                  <a16:creationId xmlns:a16="http://schemas.microsoft.com/office/drawing/2014/main" id="{A70C9F7C-FC38-A64D-949A-DBF92C2F6AAA}"/>
                </a:ext>
              </a:extLst>
            </p:cNvPr>
            <p:cNvSpPr txBox="1"/>
            <p:nvPr/>
          </p:nvSpPr>
          <p:spPr>
            <a:xfrm>
              <a:off x="8226508" y="2359901"/>
              <a:ext cx="2231880" cy="256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Key strategic initiatives 2022 </a:t>
              </a:r>
              <a:endParaRPr lang="en-US" sz="1400" b="1" cap="none" spc="0" dirty="0">
                <a:solidFill>
                  <a:schemeClr val="tx1">
                    <a:lumMod val="95000"/>
                    <a:lumOff val="5000"/>
                  </a:schemeClr>
                </a:solidFill>
                <a:latin typeface="Century Gothic"/>
                <a:cs typeface="Century Gothic"/>
              </a:endParaRPr>
            </a:p>
          </p:txBody>
        </p:sp>
      </p:grpSp>
      <p:grpSp>
        <p:nvGrpSpPr>
          <p:cNvPr id="3" name="Group 2">
            <a:extLst>
              <a:ext uri="{FF2B5EF4-FFF2-40B4-BE49-F238E27FC236}">
                <a16:creationId xmlns:a16="http://schemas.microsoft.com/office/drawing/2014/main" id="{BF1E998D-7870-D546-AEC7-A4785010F742}"/>
              </a:ext>
            </a:extLst>
          </p:cNvPr>
          <p:cNvGrpSpPr/>
          <p:nvPr/>
        </p:nvGrpSpPr>
        <p:grpSpPr>
          <a:xfrm>
            <a:off x="6846155" y="3703644"/>
            <a:ext cx="4500717" cy="745817"/>
            <a:chOff x="6846157" y="3703644"/>
            <a:chExt cx="3060788" cy="745817"/>
          </a:xfrm>
        </p:grpSpPr>
        <p:cxnSp>
          <p:nvCxnSpPr>
            <p:cNvPr id="47" name="Elbow Connector 46">
              <a:extLst>
                <a:ext uri="{FF2B5EF4-FFF2-40B4-BE49-F238E27FC236}">
                  <a16:creationId xmlns:a16="http://schemas.microsoft.com/office/drawing/2014/main" id="{DD5C5F8A-1339-7F49-91A0-06ADF174C4BE}"/>
                </a:ext>
              </a:extLst>
            </p:cNvPr>
            <p:cNvCxnSpPr>
              <a:cxnSpLocks/>
            </p:cNvCxnSpPr>
            <p:nvPr/>
          </p:nvCxnSpPr>
          <p:spPr>
            <a:xfrm flipV="1">
              <a:off x="6846157" y="3846131"/>
              <a:ext cx="1078643" cy="603330"/>
            </a:xfrm>
            <a:prstGeom prst="bentConnector3">
              <a:avLst/>
            </a:prstGeom>
            <a:ln w="19050" cap="rnd">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insert your awesome title here.">
              <a:extLst>
                <a:ext uri="{FF2B5EF4-FFF2-40B4-BE49-F238E27FC236}">
                  <a16:creationId xmlns:a16="http://schemas.microsoft.com/office/drawing/2014/main" id="{A4740A12-E89C-CD4B-83AB-39A97BB19AC8}"/>
                </a:ext>
              </a:extLst>
            </p:cNvPr>
            <p:cNvSpPr txBox="1"/>
            <p:nvPr/>
          </p:nvSpPr>
          <p:spPr>
            <a:xfrm>
              <a:off x="7924800" y="3703644"/>
              <a:ext cx="1982145" cy="256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Comparative Analysis with FLCs</a:t>
              </a:r>
              <a:endParaRPr lang="en-US" sz="1400" b="1" cap="none" spc="0" dirty="0">
                <a:solidFill>
                  <a:schemeClr val="tx1">
                    <a:lumMod val="95000"/>
                    <a:lumOff val="5000"/>
                  </a:schemeClr>
                </a:solidFill>
                <a:latin typeface="Century Gothic"/>
                <a:cs typeface="Century Gothic"/>
              </a:endParaRPr>
            </a:p>
          </p:txBody>
        </p:sp>
      </p:grpSp>
      <p:grpSp>
        <p:nvGrpSpPr>
          <p:cNvPr id="6" name="Group 5">
            <a:extLst>
              <a:ext uri="{FF2B5EF4-FFF2-40B4-BE49-F238E27FC236}">
                <a16:creationId xmlns:a16="http://schemas.microsoft.com/office/drawing/2014/main" id="{AA2FB24E-2001-7040-A582-B0D44617EE33}"/>
              </a:ext>
            </a:extLst>
          </p:cNvPr>
          <p:cNvGrpSpPr/>
          <p:nvPr/>
        </p:nvGrpSpPr>
        <p:grpSpPr>
          <a:xfrm>
            <a:off x="-148818" y="3639396"/>
            <a:ext cx="4384117" cy="660805"/>
            <a:chOff x="726005" y="3639396"/>
            <a:chExt cx="3509294" cy="660805"/>
          </a:xfrm>
        </p:grpSpPr>
        <p:cxnSp>
          <p:nvCxnSpPr>
            <p:cNvPr id="51" name="Elbow Connector 50">
              <a:extLst>
                <a:ext uri="{FF2B5EF4-FFF2-40B4-BE49-F238E27FC236}">
                  <a16:creationId xmlns:a16="http://schemas.microsoft.com/office/drawing/2014/main" id="{96F9434F-F29C-CD4C-AEA8-BA172D2D6F66}"/>
                </a:ext>
              </a:extLst>
            </p:cNvPr>
            <p:cNvCxnSpPr>
              <a:cxnSpLocks/>
            </p:cNvCxnSpPr>
            <p:nvPr/>
          </p:nvCxnSpPr>
          <p:spPr>
            <a:xfrm>
              <a:off x="3072378" y="3793083"/>
              <a:ext cx="1162921" cy="507118"/>
            </a:xfrm>
            <a:prstGeom prst="bentConnector3">
              <a:avLst/>
            </a:prstGeom>
            <a:ln w="19050" cap="rnd">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insert your awesome title here.">
              <a:extLst>
                <a:ext uri="{FF2B5EF4-FFF2-40B4-BE49-F238E27FC236}">
                  <a16:creationId xmlns:a16="http://schemas.microsoft.com/office/drawing/2014/main" id="{785AAD7D-6E5F-9540-92E0-9ACAC2438396}"/>
                </a:ext>
              </a:extLst>
            </p:cNvPr>
            <p:cNvSpPr txBox="1"/>
            <p:nvPr/>
          </p:nvSpPr>
          <p:spPr>
            <a:xfrm>
              <a:off x="726005" y="3639396"/>
              <a:ext cx="2330166" cy="256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Financial Performances H12022</a:t>
              </a:r>
              <a:endParaRPr lang="en-US" sz="1400" b="1" cap="none" spc="0" dirty="0">
                <a:solidFill>
                  <a:schemeClr val="tx1">
                    <a:lumMod val="95000"/>
                    <a:lumOff val="5000"/>
                  </a:schemeClr>
                </a:solidFill>
                <a:latin typeface="Century Gothic"/>
                <a:cs typeface="Century Gothic"/>
              </a:endParaRPr>
            </a:p>
          </p:txBody>
        </p:sp>
      </p:grpSp>
      <p:sp>
        <p:nvSpPr>
          <p:cNvPr id="78" name="Hexagon 77">
            <a:extLst>
              <a:ext uri="{FF2B5EF4-FFF2-40B4-BE49-F238E27FC236}">
                <a16:creationId xmlns:a16="http://schemas.microsoft.com/office/drawing/2014/main" id="{77AEEFB0-4A11-C848-B41D-4A9CF809B5D1}"/>
              </a:ext>
            </a:extLst>
          </p:cNvPr>
          <p:cNvSpPr/>
          <p:nvPr/>
        </p:nvSpPr>
        <p:spPr>
          <a:xfrm>
            <a:off x="5361970" y="2232933"/>
            <a:ext cx="1856232" cy="1600200"/>
          </a:xfrm>
          <a:prstGeom prst="hexagon">
            <a:avLst/>
          </a:prstGeom>
          <a:noFill/>
          <a:ln w="88900">
            <a:solidFill>
              <a:schemeClr val="tx1"/>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0" name="insert your awesome title here.">
            <a:extLst>
              <a:ext uri="{FF2B5EF4-FFF2-40B4-BE49-F238E27FC236}">
                <a16:creationId xmlns:a16="http://schemas.microsoft.com/office/drawing/2014/main" id="{49F6F6EE-F7B3-AA4B-86BE-C3976C66BB49}"/>
              </a:ext>
            </a:extLst>
          </p:cNvPr>
          <p:cNvSpPr txBox="1"/>
          <p:nvPr/>
        </p:nvSpPr>
        <p:spPr>
          <a:xfrm>
            <a:off x="5443299" y="2954851"/>
            <a:ext cx="169600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600" b="1" cap="none" spc="0" dirty="0">
                <a:solidFill>
                  <a:srgbClr val="1D4E89"/>
                </a:solidFill>
                <a:latin typeface="Century Gothic"/>
                <a:cs typeface="Century Gothic"/>
              </a:rPr>
              <a:t>KEY INITIATIVES</a:t>
            </a:r>
          </a:p>
        </p:txBody>
      </p:sp>
      <p:sp>
        <p:nvSpPr>
          <p:cNvPr id="81" name="insert your awesome title here.">
            <a:extLst>
              <a:ext uri="{FF2B5EF4-FFF2-40B4-BE49-F238E27FC236}">
                <a16:creationId xmlns:a16="http://schemas.microsoft.com/office/drawing/2014/main" id="{E2F9F02C-F6A0-5943-9255-8942F9333FB0}"/>
              </a:ext>
            </a:extLst>
          </p:cNvPr>
          <p:cNvSpPr txBox="1"/>
          <p:nvPr/>
        </p:nvSpPr>
        <p:spPr>
          <a:xfrm>
            <a:off x="3987109" y="3793083"/>
            <a:ext cx="169600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chemeClr val="bg1">
                    <a:lumMod val="50000"/>
                  </a:schemeClr>
                </a:solidFill>
                <a:latin typeface="Century Gothic"/>
                <a:cs typeface="Century Gothic"/>
              </a:rPr>
              <a:t>FINANCIAL</a:t>
            </a:r>
          </a:p>
        </p:txBody>
      </p:sp>
      <p:sp>
        <p:nvSpPr>
          <p:cNvPr id="82" name="insert your awesome title here.">
            <a:extLst>
              <a:ext uri="{FF2B5EF4-FFF2-40B4-BE49-F238E27FC236}">
                <a16:creationId xmlns:a16="http://schemas.microsoft.com/office/drawing/2014/main" id="{392E7C24-45F9-5A45-B283-59D66A9E24C5}"/>
              </a:ext>
            </a:extLst>
          </p:cNvPr>
          <p:cNvSpPr txBox="1"/>
          <p:nvPr/>
        </p:nvSpPr>
        <p:spPr>
          <a:xfrm>
            <a:off x="5443299" y="4577141"/>
            <a:ext cx="169600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chemeClr val="bg1">
                    <a:lumMod val="50000"/>
                  </a:schemeClr>
                </a:solidFill>
                <a:latin typeface="Century Gothic"/>
                <a:cs typeface="Century Gothic"/>
              </a:rPr>
              <a:t>COMPARATIVES</a:t>
            </a:r>
          </a:p>
        </p:txBody>
      </p:sp>
      <p:sp>
        <p:nvSpPr>
          <p:cNvPr id="20" name="Rectangle 19">
            <a:extLst>
              <a:ext uri="{FF2B5EF4-FFF2-40B4-BE49-F238E27FC236}">
                <a16:creationId xmlns:a16="http://schemas.microsoft.com/office/drawing/2014/main" id="{CC515350-97F4-4AE9-947E-CD16A4CABEAA}"/>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moving straight is what we do">
            <a:extLst>
              <a:ext uri="{FF2B5EF4-FFF2-40B4-BE49-F238E27FC236}">
                <a16:creationId xmlns:a16="http://schemas.microsoft.com/office/drawing/2014/main" id="{6D85AA9B-11E1-4B33-AD44-ACC5269EAB42}"/>
              </a:ext>
            </a:extLst>
          </p:cNvPr>
          <p:cNvSpPr txBox="1"/>
          <p:nvPr/>
        </p:nvSpPr>
        <p:spPr>
          <a:xfrm>
            <a:off x="284218" y="307989"/>
            <a:ext cx="4956022" cy="43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r">
              <a:lnSpc>
                <a:spcPct val="90000"/>
              </a:lnSpc>
              <a:defRPr sz="7000" cap="all" spc="0">
                <a:latin typeface="+mn-lt"/>
                <a:ea typeface="+mn-ea"/>
                <a:cs typeface="+mn-cs"/>
                <a:sym typeface="Montserrat ExtraBold"/>
              </a:defRPr>
            </a:lvl1pPr>
          </a:lstStyle>
          <a:p>
            <a:pPr algn="l">
              <a:lnSpc>
                <a:spcPts val="3280"/>
              </a:lnSpc>
            </a:pPr>
            <a:r>
              <a:rPr lang="en-US" sz="2400" b="1" cap="none" dirty="0">
                <a:solidFill>
                  <a:schemeClr val="bg1"/>
                </a:solidFill>
                <a:latin typeface="Century Gothic" panose="020B0502020202020204" pitchFamily="34" charset="0"/>
              </a:rPr>
              <a:t>KEY INITIATIVES </a:t>
            </a:r>
          </a:p>
        </p:txBody>
      </p:sp>
    </p:spTree>
    <p:extLst>
      <p:ext uri="{BB962C8B-B14F-4D97-AF65-F5344CB8AC3E}">
        <p14:creationId xmlns:p14="http://schemas.microsoft.com/office/powerpoint/2010/main" val="7789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ppt_x"/>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0-#ppt_w/2"/>
                                          </p:val>
                                        </p:tav>
                                        <p:tav tm="100000">
                                          <p:val>
                                            <p:strVal val="#ppt_x"/>
                                          </p:val>
                                        </p:tav>
                                      </p:tavLst>
                                    </p:anim>
                                    <p:anim calcmode="lin" valueType="num">
                                      <p:cBhvr additive="base">
                                        <p:cTn id="12" dur="2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3" decel="5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2000" fill="hold"/>
                                        <p:tgtEl>
                                          <p:spTgt spid="26"/>
                                        </p:tgtEl>
                                        <p:attrNameLst>
                                          <p:attrName>ppt_x</p:attrName>
                                        </p:attrNameLst>
                                      </p:cBhvr>
                                      <p:tavLst>
                                        <p:tav tm="0">
                                          <p:val>
                                            <p:strVal val="1+#ppt_w/2"/>
                                          </p:val>
                                        </p:tav>
                                        <p:tav tm="100000">
                                          <p:val>
                                            <p:strVal val="#ppt_x"/>
                                          </p:val>
                                        </p:tav>
                                      </p:tavLst>
                                    </p:anim>
                                    <p:anim calcmode="lin" valueType="num">
                                      <p:cBhvr additive="base">
                                        <p:cTn id="16" dur="2000" fill="hold"/>
                                        <p:tgtEl>
                                          <p:spTgt spid="26"/>
                                        </p:tgtEl>
                                        <p:attrNameLst>
                                          <p:attrName>ppt_y</p:attrName>
                                        </p:attrNameLst>
                                      </p:cBhvr>
                                      <p:tavLst>
                                        <p:tav tm="0">
                                          <p:val>
                                            <p:strVal val="0-#ppt_h/2"/>
                                          </p:val>
                                        </p:tav>
                                        <p:tav tm="100000">
                                          <p:val>
                                            <p:strVal val="#ppt_y"/>
                                          </p:val>
                                        </p:tav>
                                      </p:tavLst>
                                    </p:anim>
                                  </p:childTnLst>
                                </p:cTn>
                              </p:par>
                              <p:par>
                                <p:cTn id="17" presetID="23" presetClass="entr" presetSubtype="16" fill="hold" grpId="0" nodeType="withEffect">
                                  <p:stCondLst>
                                    <p:cond delay="1500"/>
                                  </p:stCondLst>
                                  <p:childTnLst>
                                    <p:set>
                                      <p:cBhvr>
                                        <p:cTn id="18" dur="1" fill="hold">
                                          <p:stCondLst>
                                            <p:cond delay="0"/>
                                          </p:stCondLst>
                                        </p:cTn>
                                        <p:tgtEl>
                                          <p:spTgt spid="81"/>
                                        </p:tgtEl>
                                        <p:attrNameLst>
                                          <p:attrName>style.visibility</p:attrName>
                                        </p:attrNameLst>
                                      </p:cBhvr>
                                      <p:to>
                                        <p:strVal val="visible"/>
                                      </p:to>
                                    </p:set>
                                    <p:anim calcmode="lin" valueType="num">
                                      <p:cBhvr>
                                        <p:cTn id="19" dur="1000" fill="hold"/>
                                        <p:tgtEl>
                                          <p:spTgt spid="81"/>
                                        </p:tgtEl>
                                        <p:attrNameLst>
                                          <p:attrName>ppt_w</p:attrName>
                                        </p:attrNameLst>
                                      </p:cBhvr>
                                      <p:tavLst>
                                        <p:tav tm="0">
                                          <p:val>
                                            <p:fltVal val="0"/>
                                          </p:val>
                                        </p:tav>
                                        <p:tav tm="100000">
                                          <p:val>
                                            <p:strVal val="#ppt_w"/>
                                          </p:val>
                                        </p:tav>
                                      </p:tavLst>
                                    </p:anim>
                                    <p:anim calcmode="lin" valueType="num">
                                      <p:cBhvr>
                                        <p:cTn id="20" dur="1000" fill="hold"/>
                                        <p:tgtEl>
                                          <p:spTgt spid="8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500"/>
                                  </p:stCondLst>
                                  <p:childTnLst>
                                    <p:set>
                                      <p:cBhvr>
                                        <p:cTn id="22" dur="1" fill="hold">
                                          <p:stCondLst>
                                            <p:cond delay="0"/>
                                          </p:stCondLst>
                                        </p:cTn>
                                        <p:tgtEl>
                                          <p:spTgt spid="80"/>
                                        </p:tgtEl>
                                        <p:attrNameLst>
                                          <p:attrName>style.visibility</p:attrName>
                                        </p:attrNameLst>
                                      </p:cBhvr>
                                      <p:to>
                                        <p:strVal val="visible"/>
                                      </p:to>
                                    </p:set>
                                    <p:anim calcmode="lin" valueType="num">
                                      <p:cBhvr>
                                        <p:cTn id="23" dur="1000" fill="hold"/>
                                        <p:tgtEl>
                                          <p:spTgt spid="80"/>
                                        </p:tgtEl>
                                        <p:attrNameLst>
                                          <p:attrName>ppt_w</p:attrName>
                                        </p:attrNameLst>
                                      </p:cBhvr>
                                      <p:tavLst>
                                        <p:tav tm="0">
                                          <p:val>
                                            <p:fltVal val="0"/>
                                          </p:val>
                                        </p:tav>
                                        <p:tav tm="100000">
                                          <p:val>
                                            <p:strVal val="#ppt_w"/>
                                          </p:val>
                                        </p:tav>
                                      </p:tavLst>
                                    </p:anim>
                                    <p:anim calcmode="lin" valueType="num">
                                      <p:cBhvr>
                                        <p:cTn id="24" dur="1000" fill="hold"/>
                                        <p:tgtEl>
                                          <p:spTgt spid="8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500"/>
                                  </p:stCondLst>
                                  <p:childTnLst>
                                    <p:set>
                                      <p:cBhvr>
                                        <p:cTn id="26" dur="1" fill="hold">
                                          <p:stCondLst>
                                            <p:cond delay="0"/>
                                          </p:stCondLst>
                                        </p:cTn>
                                        <p:tgtEl>
                                          <p:spTgt spid="82"/>
                                        </p:tgtEl>
                                        <p:attrNameLst>
                                          <p:attrName>style.visibility</p:attrName>
                                        </p:attrNameLst>
                                      </p:cBhvr>
                                      <p:to>
                                        <p:strVal val="visible"/>
                                      </p:to>
                                    </p:set>
                                    <p:anim calcmode="lin" valueType="num">
                                      <p:cBhvr>
                                        <p:cTn id="27" dur="1000" fill="hold"/>
                                        <p:tgtEl>
                                          <p:spTgt spid="82"/>
                                        </p:tgtEl>
                                        <p:attrNameLst>
                                          <p:attrName>ppt_w</p:attrName>
                                        </p:attrNameLst>
                                      </p:cBhvr>
                                      <p:tavLst>
                                        <p:tav tm="0">
                                          <p:val>
                                            <p:fltVal val="0"/>
                                          </p:val>
                                        </p:tav>
                                        <p:tav tm="100000">
                                          <p:val>
                                            <p:strVal val="#ppt_w"/>
                                          </p:val>
                                        </p:tav>
                                      </p:tavLst>
                                    </p:anim>
                                    <p:anim calcmode="lin" valueType="num">
                                      <p:cBhvr>
                                        <p:cTn id="28" dur="1000" fill="hold"/>
                                        <p:tgtEl>
                                          <p:spTgt spid="82"/>
                                        </p:tgtEl>
                                        <p:attrNameLst>
                                          <p:attrName>ppt_h</p:attrName>
                                        </p:attrNameLst>
                                      </p:cBhvr>
                                      <p:tavLst>
                                        <p:tav tm="0">
                                          <p:val>
                                            <p:fltVal val="0"/>
                                          </p:val>
                                        </p:tav>
                                        <p:tav tm="100000">
                                          <p:val>
                                            <p:strVal val="#ppt_h"/>
                                          </p:val>
                                        </p:tav>
                                      </p:tavLst>
                                    </p:anim>
                                  </p:childTnLst>
                                </p:cTn>
                              </p:par>
                              <p:par>
                                <p:cTn id="29" presetID="20" presetClass="entr" presetSubtype="0" fill="hold" grpId="0" nodeType="withEffect">
                                  <p:stCondLst>
                                    <p:cond delay="1500"/>
                                  </p:stCondLst>
                                  <p:childTnLst>
                                    <p:set>
                                      <p:cBhvr>
                                        <p:cTn id="30" dur="1" fill="hold">
                                          <p:stCondLst>
                                            <p:cond delay="0"/>
                                          </p:stCondLst>
                                        </p:cTn>
                                        <p:tgtEl>
                                          <p:spTgt spid="78"/>
                                        </p:tgtEl>
                                        <p:attrNameLst>
                                          <p:attrName>style.visibility</p:attrName>
                                        </p:attrNameLst>
                                      </p:cBhvr>
                                      <p:to>
                                        <p:strVal val="visible"/>
                                      </p:to>
                                    </p:set>
                                    <p:animEffect transition="in" filter="wedge">
                                      <p:cBhvr>
                                        <p:cTn id="31" dur="1000"/>
                                        <p:tgtEl>
                                          <p:spTgt spid="7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p:tgtEl>
                                          <p:spTgt spid="2"/>
                                        </p:tgtEl>
                                        <p:attrNameLst>
                                          <p:attrName>ppt_x</p:attrName>
                                        </p:attrNameLst>
                                      </p:cBhvr>
                                      <p:tavLst>
                                        <p:tav tm="0">
                                          <p:val>
                                            <p:strVal val="#ppt_x-#ppt_w*1.125000"/>
                                          </p:val>
                                        </p:tav>
                                        <p:tav tm="100000">
                                          <p:val>
                                            <p:strVal val="#ppt_x"/>
                                          </p:val>
                                        </p:tav>
                                      </p:tavLst>
                                    </p:anim>
                                    <p:animEffect transition="in" filter="wipe(right)">
                                      <p:cBhvr>
                                        <p:cTn id="36" dur="1500"/>
                                        <p:tgtEl>
                                          <p:spTgt spid="2"/>
                                        </p:tgtEl>
                                      </p:cBhvr>
                                    </p:animEffect>
                                  </p:childTnLst>
                                </p:cTn>
                              </p:par>
                              <p:par>
                                <p:cTn id="37" presetID="12" presetClass="entr" presetSubtype="8" fill="hold" nodeType="withEffect">
                                  <p:stCondLst>
                                    <p:cond delay="25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500"/>
                                        <p:tgtEl>
                                          <p:spTgt spid="3"/>
                                        </p:tgtEl>
                                        <p:attrNameLst>
                                          <p:attrName>ppt_x</p:attrName>
                                        </p:attrNameLst>
                                      </p:cBhvr>
                                      <p:tavLst>
                                        <p:tav tm="0">
                                          <p:val>
                                            <p:strVal val="#ppt_x-#ppt_w*1.125000"/>
                                          </p:val>
                                        </p:tav>
                                        <p:tav tm="100000">
                                          <p:val>
                                            <p:strVal val="#ppt_x"/>
                                          </p:val>
                                        </p:tav>
                                      </p:tavLst>
                                    </p:anim>
                                    <p:animEffect transition="in" filter="wipe(right)">
                                      <p:cBhvr>
                                        <p:cTn id="40" dur="1500"/>
                                        <p:tgtEl>
                                          <p:spTgt spid="3"/>
                                        </p:tgtEl>
                                      </p:cBhvr>
                                    </p:animEffect>
                                  </p:childTnLst>
                                </p:cTn>
                              </p:par>
                              <p:par>
                                <p:cTn id="41" presetID="12" presetClass="entr" presetSubtype="2" fill="hold" nodeType="withEffect">
                                  <p:stCondLst>
                                    <p:cond delay="10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500"/>
                                        <p:tgtEl>
                                          <p:spTgt spid="6"/>
                                        </p:tgtEl>
                                        <p:attrNameLst>
                                          <p:attrName>ppt_x</p:attrName>
                                        </p:attrNameLst>
                                      </p:cBhvr>
                                      <p:tavLst>
                                        <p:tav tm="0">
                                          <p:val>
                                            <p:strVal val="#ppt_x+#ppt_w*1.125000"/>
                                          </p:val>
                                        </p:tav>
                                        <p:tav tm="100000">
                                          <p:val>
                                            <p:strVal val="#ppt_x"/>
                                          </p:val>
                                        </p:tav>
                                      </p:tavLst>
                                    </p:anim>
                                    <p:animEffect transition="in" filter="wipe(left)">
                                      <p:cBhvr>
                                        <p:cTn id="4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78" grpId="0" animBg="1"/>
      <p:bldP spid="80" grpId="0" animBg="1"/>
      <p:bldP spid="81" grpId="0" animBg="1"/>
      <p:bldP spid="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96417E-7DF6-4CC4-B0E7-30BFAA20A7F2}"/>
              </a:ext>
            </a:extLst>
          </p:cNvPr>
          <p:cNvSpPr>
            <a:spLocks noGrp="1"/>
          </p:cNvSpPr>
          <p:nvPr>
            <p:ph type="sldNum" sz="quarter" idx="12"/>
          </p:nvPr>
        </p:nvSpPr>
        <p:spPr/>
        <p:txBody>
          <a:bodyPr/>
          <a:lstStyle/>
          <a:p>
            <a:fld id="{1EDA8087-DB25-454D-876B-A893A0DCC72C}" type="slidenum">
              <a:rPr lang="en-GB" smtClean="0"/>
              <a:t>17</a:t>
            </a:fld>
            <a:endParaRPr lang="en-GB"/>
          </a:p>
        </p:txBody>
      </p:sp>
      <p:sp>
        <p:nvSpPr>
          <p:cNvPr id="292" name="Triangle">
            <a:extLst>
              <a:ext uri="{FF2B5EF4-FFF2-40B4-BE49-F238E27FC236}">
                <a16:creationId xmlns:a16="http://schemas.microsoft.com/office/drawing/2014/main" id="{534F6F15-4876-4C6C-B055-1F16711098D9}"/>
              </a:ext>
            </a:extLst>
          </p:cNvPr>
          <p:cNvSpPr/>
          <p:nvPr/>
        </p:nvSpPr>
        <p:spPr>
          <a:xfrm>
            <a:off x="5779294" y="487534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F0A86B"/>
          </a:solidFill>
          <a:ln w="12700">
            <a:miter lim="400000"/>
          </a:ln>
        </p:spPr>
        <p:txBody>
          <a:bodyPr tIns="45720" bIns="45720"/>
          <a:lstStyle/>
          <a:p>
            <a:endParaRPr sz="900"/>
          </a:p>
        </p:txBody>
      </p:sp>
      <p:sp>
        <p:nvSpPr>
          <p:cNvPr id="302" name="Circle">
            <a:extLst>
              <a:ext uri="{FF2B5EF4-FFF2-40B4-BE49-F238E27FC236}">
                <a16:creationId xmlns:a16="http://schemas.microsoft.com/office/drawing/2014/main" id="{BE809F7C-0388-43B0-B79F-694EF99AAEBB}"/>
              </a:ext>
            </a:extLst>
          </p:cNvPr>
          <p:cNvSpPr/>
          <p:nvPr/>
        </p:nvSpPr>
        <p:spPr>
          <a:xfrm>
            <a:off x="5845175" y="3883950"/>
            <a:ext cx="30165" cy="28576"/>
          </a:xfrm>
          <a:prstGeom prst="ellipse">
            <a:avLst/>
          </a:prstGeom>
          <a:solidFill>
            <a:srgbClr val="FFF6ED"/>
          </a:solidFill>
          <a:ln w="12700">
            <a:miter lim="400000"/>
          </a:ln>
        </p:spPr>
        <p:txBody>
          <a:bodyPr tIns="45720" bIns="45720"/>
          <a:lstStyle/>
          <a:p>
            <a:endParaRPr sz="900"/>
          </a:p>
        </p:txBody>
      </p:sp>
      <p:sp>
        <p:nvSpPr>
          <p:cNvPr id="303" name="Circle">
            <a:extLst>
              <a:ext uri="{FF2B5EF4-FFF2-40B4-BE49-F238E27FC236}">
                <a16:creationId xmlns:a16="http://schemas.microsoft.com/office/drawing/2014/main" id="{36491652-28C6-4D06-B60B-69A282D6918B}"/>
              </a:ext>
            </a:extLst>
          </p:cNvPr>
          <p:cNvSpPr/>
          <p:nvPr/>
        </p:nvSpPr>
        <p:spPr>
          <a:xfrm>
            <a:off x="5878513" y="3923638"/>
            <a:ext cx="20639" cy="20639"/>
          </a:xfrm>
          <a:prstGeom prst="ellipse">
            <a:avLst/>
          </a:prstGeom>
          <a:solidFill>
            <a:srgbClr val="FFF6ED"/>
          </a:solidFill>
          <a:ln w="12700">
            <a:miter lim="400000"/>
          </a:ln>
        </p:spPr>
        <p:txBody>
          <a:bodyPr tIns="45720" bIns="45720"/>
          <a:lstStyle/>
          <a:p>
            <a:endParaRPr sz="900"/>
          </a:p>
        </p:txBody>
      </p:sp>
      <p:sp>
        <p:nvSpPr>
          <p:cNvPr id="320" name="Shape">
            <a:extLst>
              <a:ext uri="{FF2B5EF4-FFF2-40B4-BE49-F238E27FC236}">
                <a16:creationId xmlns:a16="http://schemas.microsoft.com/office/drawing/2014/main" id="{0B13FE72-4EE6-4DF7-9AFB-B56E33C60ED0}"/>
              </a:ext>
            </a:extLst>
          </p:cNvPr>
          <p:cNvSpPr/>
          <p:nvPr/>
        </p:nvSpPr>
        <p:spPr>
          <a:xfrm>
            <a:off x="6330950" y="4037938"/>
            <a:ext cx="36513" cy="555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3600" y="7200"/>
                  <a:pt x="0" y="21600"/>
                </a:cubicBezTo>
                <a:cubicBezTo>
                  <a:pt x="0" y="21600"/>
                  <a:pt x="11520" y="13920"/>
                  <a:pt x="13680" y="9600"/>
                </a:cubicBezTo>
                <a:cubicBezTo>
                  <a:pt x="15840" y="5280"/>
                  <a:pt x="21600" y="0"/>
                  <a:pt x="21600" y="0"/>
                </a:cubicBezTo>
                <a:close/>
              </a:path>
            </a:pathLst>
          </a:custGeom>
          <a:solidFill>
            <a:srgbClr val="DE9B62"/>
          </a:solidFill>
          <a:ln w="12700">
            <a:miter lim="400000"/>
          </a:ln>
        </p:spPr>
        <p:txBody>
          <a:bodyPr tIns="45720" bIns="45720"/>
          <a:lstStyle/>
          <a:p>
            <a:endParaRPr sz="900"/>
          </a:p>
        </p:txBody>
      </p:sp>
      <p:sp>
        <p:nvSpPr>
          <p:cNvPr id="330" name="Square">
            <a:extLst>
              <a:ext uri="{FF2B5EF4-FFF2-40B4-BE49-F238E27FC236}">
                <a16:creationId xmlns:a16="http://schemas.microsoft.com/office/drawing/2014/main" id="{48BDCC3D-B831-4674-BB30-F37085EF9514}"/>
              </a:ext>
            </a:extLst>
          </p:cNvPr>
          <p:cNvSpPr/>
          <p:nvPr/>
        </p:nvSpPr>
        <p:spPr>
          <a:xfrm>
            <a:off x="6038057" y="4497519"/>
            <a:ext cx="12701" cy="12701"/>
          </a:xfrm>
          <a:prstGeom prst="rect">
            <a:avLst/>
          </a:prstGeom>
          <a:solidFill>
            <a:srgbClr val="DBCBB7"/>
          </a:solidFill>
          <a:ln w="12700">
            <a:miter lim="400000"/>
          </a:ln>
        </p:spPr>
        <p:txBody>
          <a:bodyPr tIns="45720" bIns="45720"/>
          <a:lstStyle/>
          <a:p>
            <a:endParaRPr sz="900"/>
          </a:p>
        </p:txBody>
      </p:sp>
      <p:sp>
        <p:nvSpPr>
          <p:cNvPr id="331" name="Square">
            <a:extLst>
              <a:ext uri="{FF2B5EF4-FFF2-40B4-BE49-F238E27FC236}">
                <a16:creationId xmlns:a16="http://schemas.microsoft.com/office/drawing/2014/main" id="{309F6DFE-BCFB-4696-B3E8-734DD9702F91}"/>
              </a:ext>
            </a:extLst>
          </p:cNvPr>
          <p:cNvSpPr/>
          <p:nvPr/>
        </p:nvSpPr>
        <p:spPr>
          <a:xfrm>
            <a:off x="6038057" y="4497519"/>
            <a:ext cx="12701" cy="12701"/>
          </a:xfrm>
          <a:prstGeom prst="rect">
            <a:avLst/>
          </a:prstGeom>
          <a:solidFill>
            <a:srgbClr val="DBCBB7"/>
          </a:solidFill>
          <a:ln w="12700">
            <a:miter lim="400000"/>
          </a:ln>
        </p:spPr>
        <p:txBody>
          <a:bodyPr tIns="45720" bIns="45720"/>
          <a:lstStyle/>
          <a:p>
            <a:endParaRPr sz="900"/>
          </a:p>
        </p:txBody>
      </p:sp>
      <p:sp>
        <p:nvSpPr>
          <p:cNvPr id="359" name="Shape">
            <a:extLst>
              <a:ext uri="{FF2B5EF4-FFF2-40B4-BE49-F238E27FC236}">
                <a16:creationId xmlns:a16="http://schemas.microsoft.com/office/drawing/2014/main" id="{73381A7A-391E-4509-B555-F14F59714ED9}"/>
              </a:ext>
            </a:extLst>
          </p:cNvPr>
          <p:cNvSpPr/>
          <p:nvPr/>
        </p:nvSpPr>
        <p:spPr>
          <a:xfrm>
            <a:off x="5774532" y="390538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429" y="0"/>
                  <a:pt x="15429" y="0"/>
                  <a:pt x="15429" y="0"/>
                </a:cubicBezTo>
                <a:cubicBezTo>
                  <a:pt x="15429" y="0"/>
                  <a:pt x="15429" y="0"/>
                  <a:pt x="15429" y="0"/>
                </a:cubicBezTo>
                <a:cubicBezTo>
                  <a:pt x="15429" y="0"/>
                  <a:pt x="12343" y="3086"/>
                  <a:pt x="12343" y="3086"/>
                </a:cubicBezTo>
                <a:cubicBezTo>
                  <a:pt x="3086" y="15429"/>
                  <a:pt x="0" y="21600"/>
                  <a:pt x="0" y="21600"/>
                </a:cubicBezTo>
                <a:cubicBezTo>
                  <a:pt x="0" y="21600"/>
                  <a:pt x="0" y="21600"/>
                  <a:pt x="0" y="21600"/>
                </a:cubicBezTo>
                <a:cubicBezTo>
                  <a:pt x="0" y="21600"/>
                  <a:pt x="6171" y="15429"/>
                  <a:pt x="18514" y="6171"/>
                </a:cubicBezTo>
                <a:cubicBezTo>
                  <a:pt x="18514" y="3086"/>
                  <a:pt x="21600" y="3086"/>
                  <a:pt x="21600" y="0"/>
                </a:cubicBezTo>
              </a:path>
            </a:pathLst>
          </a:custGeom>
          <a:solidFill>
            <a:srgbClr val="837F76"/>
          </a:solidFill>
          <a:ln w="12700">
            <a:miter lim="400000"/>
          </a:ln>
        </p:spPr>
        <p:txBody>
          <a:bodyPr tIns="45720" bIns="45720"/>
          <a:lstStyle/>
          <a:p>
            <a:endParaRPr sz="900"/>
          </a:p>
        </p:txBody>
      </p:sp>
      <p:sp>
        <p:nvSpPr>
          <p:cNvPr id="370" name="Shape">
            <a:extLst>
              <a:ext uri="{FF2B5EF4-FFF2-40B4-BE49-F238E27FC236}">
                <a16:creationId xmlns:a16="http://schemas.microsoft.com/office/drawing/2014/main" id="{3224761D-1817-47AF-BFEC-D0334E628375}"/>
              </a:ext>
            </a:extLst>
          </p:cNvPr>
          <p:cNvSpPr/>
          <p:nvPr/>
        </p:nvSpPr>
        <p:spPr>
          <a:xfrm>
            <a:off x="6132513" y="3914113"/>
            <a:ext cx="165101" cy="33339"/>
          </a:xfrm>
          <a:custGeom>
            <a:avLst/>
            <a:gdLst/>
            <a:ahLst/>
            <a:cxnLst>
              <a:cxn ang="0">
                <a:pos x="wd2" y="hd2"/>
              </a:cxn>
              <a:cxn ang="5400000">
                <a:pos x="wd2" y="hd2"/>
              </a:cxn>
              <a:cxn ang="10800000">
                <a:pos x="wd2" y="hd2"/>
              </a:cxn>
              <a:cxn ang="16200000">
                <a:pos x="wd2" y="hd2"/>
              </a:cxn>
            </a:cxnLst>
            <a:rect l="0" t="0" r="r" b="b"/>
            <a:pathLst>
              <a:path w="21600" h="21600" extrusionOk="0">
                <a:moveTo>
                  <a:pt x="946" y="2400"/>
                </a:moveTo>
                <a:cubicBezTo>
                  <a:pt x="631" y="3200"/>
                  <a:pt x="473" y="4000"/>
                  <a:pt x="158" y="4800"/>
                </a:cubicBezTo>
                <a:cubicBezTo>
                  <a:pt x="0" y="9600"/>
                  <a:pt x="0" y="12800"/>
                  <a:pt x="0" y="15200"/>
                </a:cubicBezTo>
                <a:cubicBezTo>
                  <a:pt x="0" y="17600"/>
                  <a:pt x="0" y="19200"/>
                  <a:pt x="0" y="20000"/>
                </a:cubicBezTo>
                <a:cubicBezTo>
                  <a:pt x="0" y="20800"/>
                  <a:pt x="0" y="21600"/>
                  <a:pt x="0" y="21600"/>
                </a:cubicBezTo>
                <a:cubicBezTo>
                  <a:pt x="0" y="21600"/>
                  <a:pt x="0" y="21600"/>
                  <a:pt x="0" y="21600"/>
                </a:cubicBezTo>
                <a:cubicBezTo>
                  <a:pt x="0" y="21600"/>
                  <a:pt x="158" y="19200"/>
                  <a:pt x="315" y="16000"/>
                </a:cubicBezTo>
                <a:cubicBezTo>
                  <a:pt x="315" y="12000"/>
                  <a:pt x="631" y="7200"/>
                  <a:pt x="946" y="2400"/>
                </a:cubicBezTo>
                <a:moveTo>
                  <a:pt x="21442" y="0"/>
                </a:moveTo>
                <a:cubicBezTo>
                  <a:pt x="21600" y="800"/>
                  <a:pt x="21600" y="800"/>
                  <a:pt x="21600" y="800"/>
                </a:cubicBezTo>
                <a:cubicBezTo>
                  <a:pt x="21600" y="800"/>
                  <a:pt x="21600" y="800"/>
                  <a:pt x="21600" y="800"/>
                </a:cubicBezTo>
                <a:cubicBezTo>
                  <a:pt x="21600" y="800"/>
                  <a:pt x="21600" y="800"/>
                  <a:pt x="21600" y="0"/>
                </a:cubicBezTo>
                <a:cubicBezTo>
                  <a:pt x="21442" y="0"/>
                  <a:pt x="21442" y="0"/>
                  <a:pt x="21442" y="0"/>
                </a:cubicBezTo>
              </a:path>
            </a:pathLst>
          </a:custGeom>
          <a:solidFill>
            <a:srgbClr val="837F76"/>
          </a:solidFill>
          <a:ln w="12700">
            <a:miter lim="400000"/>
          </a:ln>
        </p:spPr>
        <p:txBody>
          <a:bodyPr tIns="45720" bIns="45720"/>
          <a:lstStyle/>
          <a:p>
            <a:endParaRPr sz="900"/>
          </a:p>
        </p:txBody>
      </p:sp>
      <p:sp>
        <p:nvSpPr>
          <p:cNvPr id="380" name="Shape">
            <a:extLst>
              <a:ext uri="{FF2B5EF4-FFF2-40B4-BE49-F238E27FC236}">
                <a16:creationId xmlns:a16="http://schemas.microsoft.com/office/drawing/2014/main" id="{DBC8C704-B5B4-4FC6-9D9B-D201E1219C04}"/>
              </a:ext>
            </a:extLst>
          </p:cNvPr>
          <p:cNvSpPr/>
          <p:nvPr/>
        </p:nvSpPr>
        <p:spPr>
          <a:xfrm>
            <a:off x="3544384" y="2384864"/>
            <a:ext cx="1660271" cy="1605450"/>
          </a:xfrm>
          <a:custGeom>
            <a:avLst/>
            <a:gdLst/>
            <a:ahLst/>
            <a:cxnLst>
              <a:cxn ang="0">
                <a:pos x="wd2" y="hd2"/>
              </a:cxn>
              <a:cxn ang="5400000">
                <a:pos x="wd2" y="hd2"/>
              </a:cxn>
              <a:cxn ang="10800000">
                <a:pos x="wd2" y="hd2"/>
              </a:cxn>
              <a:cxn ang="16200000">
                <a:pos x="wd2" y="hd2"/>
              </a:cxn>
            </a:cxnLst>
            <a:rect l="0" t="0" r="r" b="b"/>
            <a:pathLst>
              <a:path w="21494" h="21585" extrusionOk="0">
                <a:moveTo>
                  <a:pt x="17574" y="21585"/>
                </a:moveTo>
                <a:cubicBezTo>
                  <a:pt x="993" y="21585"/>
                  <a:pt x="993" y="21585"/>
                  <a:pt x="993" y="21585"/>
                </a:cubicBezTo>
                <a:cubicBezTo>
                  <a:pt x="725" y="21585"/>
                  <a:pt x="458" y="21454"/>
                  <a:pt x="269" y="21258"/>
                </a:cubicBezTo>
                <a:cubicBezTo>
                  <a:pt x="80" y="21046"/>
                  <a:pt x="-14" y="20752"/>
                  <a:pt x="2" y="20474"/>
                </a:cubicBezTo>
                <a:cubicBezTo>
                  <a:pt x="253" y="16716"/>
                  <a:pt x="1087" y="13056"/>
                  <a:pt x="2487" y="9592"/>
                </a:cubicBezTo>
                <a:cubicBezTo>
                  <a:pt x="3856" y="6226"/>
                  <a:pt x="5712" y="3122"/>
                  <a:pt x="8025" y="361"/>
                </a:cubicBezTo>
                <a:cubicBezTo>
                  <a:pt x="8198" y="148"/>
                  <a:pt x="8466" y="18"/>
                  <a:pt x="8749" y="1"/>
                </a:cubicBezTo>
                <a:cubicBezTo>
                  <a:pt x="9016" y="-15"/>
                  <a:pt x="9284" y="99"/>
                  <a:pt x="9488" y="312"/>
                </a:cubicBezTo>
                <a:cubicBezTo>
                  <a:pt x="21208" y="12468"/>
                  <a:pt x="21208" y="12468"/>
                  <a:pt x="21208" y="12468"/>
                </a:cubicBezTo>
                <a:cubicBezTo>
                  <a:pt x="21555" y="12844"/>
                  <a:pt x="21586" y="13416"/>
                  <a:pt x="21303" y="13824"/>
                </a:cubicBezTo>
                <a:cubicBezTo>
                  <a:pt x="19855" y="15850"/>
                  <a:pt x="18912" y="18219"/>
                  <a:pt x="18565" y="20686"/>
                </a:cubicBezTo>
                <a:cubicBezTo>
                  <a:pt x="18487" y="21193"/>
                  <a:pt x="18062" y="21585"/>
                  <a:pt x="17574" y="21585"/>
                </a:cubicBezTo>
                <a:close/>
                <a:moveTo>
                  <a:pt x="8308" y="622"/>
                </a:moveTo>
                <a:cubicBezTo>
                  <a:pt x="3620" y="6226"/>
                  <a:pt x="883" y="13105"/>
                  <a:pt x="379" y="20507"/>
                </a:cubicBezTo>
                <a:cubicBezTo>
                  <a:pt x="364" y="20686"/>
                  <a:pt x="426" y="20850"/>
                  <a:pt x="537" y="20980"/>
                </a:cubicBezTo>
                <a:cubicBezTo>
                  <a:pt x="662" y="21111"/>
                  <a:pt x="820" y="21193"/>
                  <a:pt x="993" y="21193"/>
                </a:cubicBezTo>
                <a:cubicBezTo>
                  <a:pt x="17574" y="21193"/>
                  <a:pt x="17574" y="21193"/>
                  <a:pt x="17574" y="21193"/>
                </a:cubicBezTo>
                <a:cubicBezTo>
                  <a:pt x="17873" y="21193"/>
                  <a:pt x="18141" y="20948"/>
                  <a:pt x="18188" y="20637"/>
                </a:cubicBezTo>
                <a:cubicBezTo>
                  <a:pt x="18550" y="18088"/>
                  <a:pt x="19509" y="15654"/>
                  <a:pt x="20988" y="13595"/>
                </a:cubicBezTo>
                <a:cubicBezTo>
                  <a:pt x="21177" y="13334"/>
                  <a:pt x="21146" y="12974"/>
                  <a:pt x="20941" y="12746"/>
                </a:cubicBezTo>
                <a:cubicBezTo>
                  <a:pt x="9221" y="590"/>
                  <a:pt x="9221" y="590"/>
                  <a:pt x="9221" y="590"/>
                </a:cubicBezTo>
                <a:cubicBezTo>
                  <a:pt x="9095" y="459"/>
                  <a:pt x="8922" y="393"/>
                  <a:pt x="8749" y="393"/>
                </a:cubicBezTo>
                <a:cubicBezTo>
                  <a:pt x="8576" y="410"/>
                  <a:pt x="8418" y="475"/>
                  <a:pt x="8308" y="622"/>
                </a:cubicBezTo>
                <a:close/>
              </a:path>
            </a:pathLst>
          </a:custGeom>
          <a:solidFill>
            <a:schemeClr val="accent6">
              <a:lumOff val="44000"/>
            </a:schemeClr>
          </a:solidFill>
          <a:ln w="12700">
            <a:miter lim="400000"/>
          </a:ln>
        </p:spPr>
        <p:txBody>
          <a:bodyPr tIns="45720" bIns="45720"/>
          <a:lstStyle/>
          <a:p>
            <a:endParaRPr sz="900"/>
          </a:p>
        </p:txBody>
      </p:sp>
      <p:sp>
        <p:nvSpPr>
          <p:cNvPr id="382" name="Shape">
            <a:extLst>
              <a:ext uri="{FF2B5EF4-FFF2-40B4-BE49-F238E27FC236}">
                <a16:creationId xmlns:a16="http://schemas.microsoft.com/office/drawing/2014/main" id="{E9601B1B-72C6-4AA9-AAA9-DC236F34159E}"/>
              </a:ext>
            </a:extLst>
          </p:cNvPr>
          <p:cNvSpPr/>
          <p:nvPr/>
        </p:nvSpPr>
        <p:spPr>
          <a:xfrm>
            <a:off x="6987660" y="4187163"/>
            <a:ext cx="1659958" cy="1606551"/>
          </a:xfrm>
          <a:custGeom>
            <a:avLst/>
            <a:gdLst/>
            <a:ahLst/>
            <a:cxnLst>
              <a:cxn ang="0">
                <a:pos x="wd2" y="hd2"/>
              </a:cxn>
              <a:cxn ang="5400000">
                <a:pos x="wd2" y="hd2"/>
              </a:cxn>
              <a:cxn ang="10800000">
                <a:pos x="wd2" y="hd2"/>
              </a:cxn>
              <a:cxn ang="16200000">
                <a:pos x="wd2" y="hd2"/>
              </a:cxn>
            </a:cxnLst>
            <a:rect l="0" t="0" r="r" b="b"/>
            <a:pathLst>
              <a:path w="21490" h="21600" extrusionOk="0">
                <a:moveTo>
                  <a:pt x="12710" y="21600"/>
                </a:moveTo>
                <a:cubicBezTo>
                  <a:pt x="12458" y="21600"/>
                  <a:pt x="12191" y="21486"/>
                  <a:pt x="12002" y="21289"/>
                </a:cubicBezTo>
                <a:cubicBezTo>
                  <a:pt x="297" y="9108"/>
                  <a:pt x="297" y="9108"/>
                  <a:pt x="297" y="9108"/>
                </a:cubicBezTo>
                <a:cubicBezTo>
                  <a:pt x="-65" y="8748"/>
                  <a:pt x="-96" y="8159"/>
                  <a:pt x="203" y="7750"/>
                </a:cubicBezTo>
                <a:cubicBezTo>
                  <a:pt x="1635" y="5739"/>
                  <a:pt x="2578" y="3368"/>
                  <a:pt x="2940" y="899"/>
                </a:cubicBezTo>
                <a:cubicBezTo>
                  <a:pt x="3003" y="376"/>
                  <a:pt x="3428" y="0"/>
                  <a:pt x="3931" y="0"/>
                </a:cubicBezTo>
                <a:cubicBezTo>
                  <a:pt x="20497" y="0"/>
                  <a:pt x="20497" y="0"/>
                  <a:pt x="20497" y="0"/>
                </a:cubicBezTo>
                <a:cubicBezTo>
                  <a:pt x="20765" y="0"/>
                  <a:pt x="21032" y="114"/>
                  <a:pt x="21221" y="327"/>
                </a:cubicBezTo>
                <a:cubicBezTo>
                  <a:pt x="21410" y="540"/>
                  <a:pt x="21504" y="818"/>
                  <a:pt x="21488" y="1112"/>
                </a:cubicBezTo>
                <a:cubicBezTo>
                  <a:pt x="21237" y="4873"/>
                  <a:pt x="20403" y="8535"/>
                  <a:pt x="19003" y="12002"/>
                </a:cubicBezTo>
                <a:cubicBezTo>
                  <a:pt x="17650" y="15370"/>
                  <a:pt x="15778" y="18477"/>
                  <a:pt x="13465" y="21240"/>
                </a:cubicBezTo>
                <a:cubicBezTo>
                  <a:pt x="13292" y="21453"/>
                  <a:pt x="13024" y="21584"/>
                  <a:pt x="12757" y="21600"/>
                </a:cubicBezTo>
                <a:cubicBezTo>
                  <a:pt x="12741" y="21600"/>
                  <a:pt x="12726" y="21600"/>
                  <a:pt x="12710" y="21600"/>
                </a:cubicBezTo>
                <a:close/>
                <a:moveTo>
                  <a:pt x="3302" y="948"/>
                </a:moveTo>
                <a:cubicBezTo>
                  <a:pt x="2956" y="3483"/>
                  <a:pt x="1981" y="5919"/>
                  <a:pt x="502" y="7996"/>
                </a:cubicBezTo>
                <a:cubicBezTo>
                  <a:pt x="313" y="8241"/>
                  <a:pt x="344" y="8617"/>
                  <a:pt x="565" y="8830"/>
                </a:cubicBezTo>
                <a:cubicBezTo>
                  <a:pt x="12269" y="21011"/>
                  <a:pt x="12269" y="21011"/>
                  <a:pt x="12269" y="21011"/>
                </a:cubicBezTo>
                <a:cubicBezTo>
                  <a:pt x="12395" y="21142"/>
                  <a:pt x="12568" y="21208"/>
                  <a:pt x="12741" y="21208"/>
                </a:cubicBezTo>
                <a:cubicBezTo>
                  <a:pt x="12914" y="21191"/>
                  <a:pt x="13072" y="21109"/>
                  <a:pt x="13182" y="20979"/>
                </a:cubicBezTo>
                <a:cubicBezTo>
                  <a:pt x="17870" y="15370"/>
                  <a:pt x="20623" y="8486"/>
                  <a:pt x="21111" y="1079"/>
                </a:cubicBezTo>
                <a:cubicBezTo>
                  <a:pt x="21126" y="899"/>
                  <a:pt x="21064" y="736"/>
                  <a:pt x="20953" y="605"/>
                </a:cubicBezTo>
                <a:cubicBezTo>
                  <a:pt x="20828" y="458"/>
                  <a:pt x="20670" y="392"/>
                  <a:pt x="20497" y="392"/>
                </a:cubicBezTo>
                <a:cubicBezTo>
                  <a:pt x="3931" y="392"/>
                  <a:pt x="3931" y="392"/>
                  <a:pt x="3931" y="392"/>
                </a:cubicBezTo>
                <a:cubicBezTo>
                  <a:pt x="3617" y="392"/>
                  <a:pt x="3349" y="638"/>
                  <a:pt x="3302" y="948"/>
                </a:cubicBezTo>
                <a:close/>
              </a:path>
            </a:pathLst>
          </a:custGeom>
          <a:solidFill>
            <a:schemeClr val="accent6">
              <a:lumOff val="44000"/>
            </a:schemeClr>
          </a:solidFill>
          <a:ln w="12700">
            <a:miter lim="400000"/>
          </a:ln>
        </p:spPr>
        <p:txBody>
          <a:bodyPr tIns="45720" bIns="45720"/>
          <a:lstStyle/>
          <a:p>
            <a:endParaRPr sz="900"/>
          </a:p>
        </p:txBody>
      </p:sp>
      <p:sp>
        <p:nvSpPr>
          <p:cNvPr id="384" name="Shape">
            <a:extLst>
              <a:ext uri="{FF2B5EF4-FFF2-40B4-BE49-F238E27FC236}">
                <a16:creationId xmlns:a16="http://schemas.microsoft.com/office/drawing/2014/main" id="{2DB1E4D5-8FAB-47CC-87DF-BF3507F8D119}"/>
              </a:ext>
            </a:extLst>
          </p:cNvPr>
          <p:cNvSpPr/>
          <p:nvPr/>
        </p:nvSpPr>
        <p:spPr>
          <a:xfrm>
            <a:off x="6987660" y="2384864"/>
            <a:ext cx="1659958" cy="1605450"/>
          </a:xfrm>
          <a:custGeom>
            <a:avLst/>
            <a:gdLst/>
            <a:ahLst/>
            <a:cxnLst>
              <a:cxn ang="0">
                <a:pos x="wd2" y="hd2"/>
              </a:cxn>
              <a:cxn ang="5400000">
                <a:pos x="wd2" y="hd2"/>
              </a:cxn>
              <a:cxn ang="10800000">
                <a:pos x="wd2" y="hd2"/>
              </a:cxn>
              <a:cxn ang="16200000">
                <a:pos x="wd2" y="hd2"/>
              </a:cxn>
            </a:cxnLst>
            <a:rect l="0" t="0" r="r" b="b"/>
            <a:pathLst>
              <a:path w="21490" h="21585" extrusionOk="0">
                <a:moveTo>
                  <a:pt x="20497" y="21585"/>
                </a:moveTo>
                <a:cubicBezTo>
                  <a:pt x="3931" y="21585"/>
                  <a:pt x="3931" y="21585"/>
                  <a:pt x="3931" y="21585"/>
                </a:cubicBezTo>
                <a:cubicBezTo>
                  <a:pt x="3428" y="21585"/>
                  <a:pt x="3003" y="21193"/>
                  <a:pt x="2940" y="20686"/>
                </a:cubicBezTo>
                <a:cubicBezTo>
                  <a:pt x="2578" y="18219"/>
                  <a:pt x="1635" y="15850"/>
                  <a:pt x="203" y="13824"/>
                </a:cubicBezTo>
                <a:cubicBezTo>
                  <a:pt x="-96" y="13416"/>
                  <a:pt x="-65" y="12844"/>
                  <a:pt x="297" y="12468"/>
                </a:cubicBezTo>
                <a:cubicBezTo>
                  <a:pt x="12002" y="312"/>
                  <a:pt x="12002" y="312"/>
                  <a:pt x="12002" y="312"/>
                </a:cubicBezTo>
                <a:cubicBezTo>
                  <a:pt x="12206" y="99"/>
                  <a:pt x="12474" y="-15"/>
                  <a:pt x="12757" y="1"/>
                </a:cubicBezTo>
                <a:cubicBezTo>
                  <a:pt x="13024" y="18"/>
                  <a:pt x="13292" y="148"/>
                  <a:pt x="13465" y="361"/>
                </a:cubicBezTo>
                <a:cubicBezTo>
                  <a:pt x="15778" y="3122"/>
                  <a:pt x="17650" y="6226"/>
                  <a:pt x="19003" y="9592"/>
                </a:cubicBezTo>
                <a:cubicBezTo>
                  <a:pt x="20403" y="13056"/>
                  <a:pt x="21237" y="16716"/>
                  <a:pt x="21488" y="20474"/>
                </a:cubicBezTo>
                <a:cubicBezTo>
                  <a:pt x="21504" y="20752"/>
                  <a:pt x="21410" y="21046"/>
                  <a:pt x="21221" y="21258"/>
                </a:cubicBezTo>
                <a:cubicBezTo>
                  <a:pt x="21032" y="21454"/>
                  <a:pt x="20765" y="21585"/>
                  <a:pt x="20497" y="21585"/>
                </a:cubicBezTo>
                <a:close/>
                <a:moveTo>
                  <a:pt x="12710" y="393"/>
                </a:moveTo>
                <a:cubicBezTo>
                  <a:pt x="12553" y="393"/>
                  <a:pt x="12395" y="459"/>
                  <a:pt x="12269" y="590"/>
                </a:cubicBezTo>
                <a:cubicBezTo>
                  <a:pt x="565" y="12746"/>
                  <a:pt x="565" y="12746"/>
                  <a:pt x="565" y="12746"/>
                </a:cubicBezTo>
                <a:cubicBezTo>
                  <a:pt x="344" y="12974"/>
                  <a:pt x="313" y="13334"/>
                  <a:pt x="502" y="13595"/>
                </a:cubicBezTo>
                <a:cubicBezTo>
                  <a:pt x="1981" y="15654"/>
                  <a:pt x="2956" y="18088"/>
                  <a:pt x="3302" y="20637"/>
                </a:cubicBezTo>
                <a:cubicBezTo>
                  <a:pt x="3349" y="20948"/>
                  <a:pt x="3617" y="21193"/>
                  <a:pt x="3931" y="21193"/>
                </a:cubicBezTo>
                <a:cubicBezTo>
                  <a:pt x="20497" y="21193"/>
                  <a:pt x="20497" y="21193"/>
                  <a:pt x="20497" y="21193"/>
                </a:cubicBezTo>
                <a:cubicBezTo>
                  <a:pt x="20670" y="21193"/>
                  <a:pt x="20828" y="21111"/>
                  <a:pt x="20953" y="20980"/>
                </a:cubicBezTo>
                <a:cubicBezTo>
                  <a:pt x="21064" y="20850"/>
                  <a:pt x="21126" y="20686"/>
                  <a:pt x="21111" y="20507"/>
                </a:cubicBezTo>
                <a:cubicBezTo>
                  <a:pt x="20623" y="13105"/>
                  <a:pt x="17870" y="6226"/>
                  <a:pt x="13182" y="622"/>
                </a:cubicBezTo>
                <a:cubicBezTo>
                  <a:pt x="13072" y="475"/>
                  <a:pt x="12914" y="410"/>
                  <a:pt x="12741" y="393"/>
                </a:cubicBezTo>
                <a:cubicBezTo>
                  <a:pt x="12726" y="393"/>
                  <a:pt x="12726" y="393"/>
                  <a:pt x="12710" y="393"/>
                </a:cubicBezTo>
                <a:close/>
              </a:path>
            </a:pathLst>
          </a:custGeom>
          <a:solidFill>
            <a:schemeClr val="accent6">
              <a:lumOff val="44000"/>
            </a:schemeClr>
          </a:solidFill>
          <a:ln w="12700">
            <a:miter lim="400000"/>
          </a:ln>
        </p:spPr>
        <p:txBody>
          <a:bodyPr tIns="45720" bIns="45720"/>
          <a:lstStyle/>
          <a:p>
            <a:endParaRPr sz="900"/>
          </a:p>
        </p:txBody>
      </p:sp>
      <p:sp>
        <p:nvSpPr>
          <p:cNvPr id="386" name="Shape">
            <a:extLst>
              <a:ext uri="{FF2B5EF4-FFF2-40B4-BE49-F238E27FC236}">
                <a16:creationId xmlns:a16="http://schemas.microsoft.com/office/drawing/2014/main" id="{53E80285-2169-4059-9DB6-96BE18DAA5B5}"/>
              </a:ext>
            </a:extLst>
          </p:cNvPr>
          <p:cNvSpPr/>
          <p:nvPr/>
        </p:nvSpPr>
        <p:spPr>
          <a:xfrm>
            <a:off x="6194425" y="1535535"/>
            <a:ext cx="1603863" cy="1661029"/>
          </a:xfrm>
          <a:custGeom>
            <a:avLst/>
            <a:gdLst/>
            <a:ahLst/>
            <a:cxnLst>
              <a:cxn ang="0">
                <a:pos x="wd2" y="hd2"/>
              </a:cxn>
              <a:cxn ang="5400000">
                <a:pos x="wd2" y="hd2"/>
              </a:cxn>
              <a:cxn ang="10800000">
                <a:pos x="wd2" y="hd2"/>
              </a:cxn>
              <a:cxn ang="16200000">
                <a:pos x="wd2" y="hd2"/>
              </a:cxn>
            </a:cxnLst>
            <a:rect l="0" t="0" r="r" b="b"/>
            <a:pathLst>
              <a:path w="21585" h="21586" extrusionOk="0">
                <a:moveTo>
                  <a:pt x="8372" y="21586"/>
                </a:moveTo>
                <a:cubicBezTo>
                  <a:pt x="8159" y="21586"/>
                  <a:pt x="7930" y="21523"/>
                  <a:pt x="7750" y="21396"/>
                </a:cubicBezTo>
                <a:cubicBezTo>
                  <a:pt x="5739" y="19943"/>
                  <a:pt x="3368" y="18995"/>
                  <a:pt x="883" y="18647"/>
                </a:cubicBezTo>
                <a:cubicBezTo>
                  <a:pt x="376" y="18568"/>
                  <a:pt x="0" y="18141"/>
                  <a:pt x="0" y="17652"/>
                </a:cubicBezTo>
                <a:cubicBezTo>
                  <a:pt x="0" y="1013"/>
                  <a:pt x="0" y="1013"/>
                  <a:pt x="0" y="1013"/>
                </a:cubicBezTo>
                <a:cubicBezTo>
                  <a:pt x="0" y="729"/>
                  <a:pt x="114" y="460"/>
                  <a:pt x="327" y="270"/>
                </a:cubicBezTo>
                <a:cubicBezTo>
                  <a:pt x="540" y="81"/>
                  <a:pt x="818" y="-14"/>
                  <a:pt x="1112" y="2"/>
                </a:cubicBezTo>
                <a:cubicBezTo>
                  <a:pt x="4873" y="255"/>
                  <a:pt x="8535" y="1108"/>
                  <a:pt x="12002" y="2514"/>
                </a:cubicBezTo>
                <a:cubicBezTo>
                  <a:pt x="15354" y="3873"/>
                  <a:pt x="18461" y="5738"/>
                  <a:pt x="21240" y="8060"/>
                </a:cubicBezTo>
                <a:cubicBezTo>
                  <a:pt x="21453" y="8250"/>
                  <a:pt x="21584" y="8503"/>
                  <a:pt x="21584" y="8787"/>
                </a:cubicBezTo>
                <a:cubicBezTo>
                  <a:pt x="21600" y="9056"/>
                  <a:pt x="21486" y="9340"/>
                  <a:pt x="21289" y="9530"/>
                </a:cubicBezTo>
                <a:cubicBezTo>
                  <a:pt x="9108" y="21302"/>
                  <a:pt x="9108" y="21302"/>
                  <a:pt x="9108" y="21302"/>
                </a:cubicBezTo>
                <a:cubicBezTo>
                  <a:pt x="8911" y="21491"/>
                  <a:pt x="8633" y="21586"/>
                  <a:pt x="8372" y="21586"/>
                </a:cubicBezTo>
                <a:close/>
                <a:moveTo>
                  <a:pt x="1030" y="381"/>
                </a:moveTo>
                <a:cubicBezTo>
                  <a:pt x="867" y="381"/>
                  <a:pt x="719" y="444"/>
                  <a:pt x="589" y="555"/>
                </a:cubicBezTo>
                <a:cubicBezTo>
                  <a:pt x="458" y="665"/>
                  <a:pt x="392" y="839"/>
                  <a:pt x="392" y="1013"/>
                </a:cubicBezTo>
                <a:cubicBezTo>
                  <a:pt x="392" y="17652"/>
                  <a:pt x="392" y="17652"/>
                  <a:pt x="392" y="17652"/>
                </a:cubicBezTo>
                <a:cubicBezTo>
                  <a:pt x="392" y="17952"/>
                  <a:pt x="621" y="18220"/>
                  <a:pt x="948" y="18268"/>
                </a:cubicBezTo>
                <a:cubicBezTo>
                  <a:pt x="3483" y="18631"/>
                  <a:pt x="5919" y="19611"/>
                  <a:pt x="7979" y="21096"/>
                </a:cubicBezTo>
                <a:cubicBezTo>
                  <a:pt x="8241" y="21270"/>
                  <a:pt x="8601" y="21254"/>
                  <a:pt x="8830" y="21033"/>
                </a:cubicBezTo>
                <a:cubicBezTo>
                  <a:pt x="21011" y="9261"/>
                  <a:pt x="21011" y="9261"/>
                  <a:pt x="21011" y="9261"/>
                </a:cubicBezTo>
                <a:cubicBezTo>
                  <a:pt x="21142" y="9135"/>
                  <a:pt x="21208" y="8977"/>
                  <a:pt x="21191" y="8803"/>
                </a:cubicBezTo>
                <a:cubicBezTo>
                  <a:pt x="21191" y="8629"/>
                  <a:pt x="21109" y="8455"/>
                  <a:pt x="20979" y="8345"/>
                </a:cubicBezTo>
                <a:cubicBezTo>
                  <a:pt x="15354" y="3636"/>
                  <a:pt x="8486" y="887"/>
                  <a:pt x="1079" y="381"/>
                </a:cubicBezTo>
                <a:cubicBezTo>
                  <a:pt x="1063" y="381"/>
                  <a:pt x="1046" y="381"/>
                  <a:pt x="1030" y="381"/>
                </a:cubicBezTo>
                <a:close/>
              </a:path>
            </a:pathLst>
          </a:custGeom>
          <a:solidFill>
            <a:schemeClr val="accent6">
              <a:lumOff val="44000"/>
            </a:schemeClr>
          </a:solidFill>
          <a:ln w="12700">
            <a:miter lim="400000"/>
          </a:ln>
        </p:spPr>
        <p:txBody>
          <a:bodyPr tIns="45720" bIns="45720"/>
          <a:lstStyle/>
          <a:p>
            <a:endParaRPr sz="900"/>
          </a:p>
        </p:txBody>
      </p:sp>
      <p:sp>
        <p:nvSpPr>
          <p:cNvPr id="388" name="Shape">
            <a:extLst>
              <a:ext uri="{FF2B5EF4-FFF2-40B4-BE49-F238E27FC236}">
                <a16:creationId xmlns:a16="http://schemas.microsoft.com/office/drawing/2014/main" id="{224A7DCF-3D6A-4273-B818-234FE12E423A}"/>
              </a:ext>
            </a:extLst>
          </p:cNvPr>
          <p:cNvSpPr/>
          <p:nvPr/>
        </p:nvSpPr>
        <p:spPr>
          <a:xfrm>
            <a:off x="3544384" y="4187163"/>
            <a:ext cx="1660271" cy="1606551"/>
          </a:xfrm>
          <a:custGeom>
            <a:avLst/>
            <a:gdLst/>
            <a:ahLst/>
            <a:cxnLst>
              <a:cxn ang="0">
                <a:pos x="wd2" y="hd2"/>
              </a:cxn>
              <a:cxn ang="5400000">
                <a:pos x="wd2" y="hd2"/>
              </a:cxn>
              <a:cxn ang="10800000">
                <a:pos x="wd2" y="hd2"/>
              </a:cxn>
              <a:cxn ang="16200000">
                <a:pos x="wd2" y="hd2"/>
              </a:cxn>
            </a:cxnLst>
            <a:rect l="0" t="0" r="r" b="b"/>
            <a:pathLst>
              <a:path w="21494" h="21600" extrusionOk="0">
                <a:moveTo>
                  <a:pt x="8780" y="21600"/>
                </a:moveTo>
                <a:cubicBezTo>
                  <a:pt x="8764" y="21600"/>
                  <a:pt x="8749" y="21600"/>
                  <a:pt x="8749" y="21600"/>
                </a:cubicBezTo>
                <a:cubicBezTo>
                  <a:pt x="8466" y="21584"/>
                  <a:pt x="8198" y="21453"/>
                  <a:pt x="8025" y="21240"/>
                </a:cubicBezTo>
                <a:cubicBezTo>
                  <a:pt x="5712" y="18477"/>
                  <a:pt x="3856" y="15370"/>
                  <a:pt x="2487" y="12002"/>
                </a:cubicBezTo>
                <a:cubicBezTo>
                  <a:pt x="1087" y="8535"/>
                  <a:pt x="253" y="4873"/>
                  <a:pt x="2" y="1112"/>
                </a:cubicBezTo>
                <a:cubicBezTo>
                  <a:pt x="-14" y="818"/>
                  <a:pt x="80" y="540"/>
                  <a:pt x="269" y="327"/>
                </a:cubicBezTo>
                <a:cubicBezTo>
                  <a:pt x="458" y="114"/>
                  <a:pt x="725" y="0"/>
                  <a:pt x="993" y="0"/>
                </a:cubicBezTo>
                <a:cubicBezTo>
                  <a:pt x="17574" y="0"/>
                  <a:pt x="17574" y="0"/>
                  <a:pt x="17574" y="0"/>
                </a:cubicBezTo>
                <a:cubicBezTo>
                  <a:pt x="18062" y="0"/>
                  <a:pt x="18487" y="376"/>
                  <a:pt x="18565" y="899"/>
                </a:cubicBezTo>
                <a:cubicBezTo>
                  <a:pt x="18912" y="3368"/>
                  <a:pt x="19855" y="5739"/>
                  <a:pt x="21303" y="7750"/>
                </a:cubicBezTo>
                <a:cubicBezTo>
                  <a:pt x="21586" y="8159"/>
                  <a:pt x="21555" y="8748"/>
                  <a:pt x="21208" y="9108"/>
                </a:cubicBezTo>
                <a:cubicBezTo>
                  <a:pt x="9488" y="21289"/>
                  <a:pt x="9488" y="21289"/>
                  <a:pt x="9488" y="21289"/>
                </a:cubicBezTo>
                <a:cubicBezTo>
                  <a:pt x="9299" y="21486"/>
                  <a:pt x="9048" y="21600"/>
                  <a:pt x="8780" y="21600"/>
                </a:cubicBezTo>
                <a:close/>
                <a:moveTo>
                  <a:pt x="993" y="392"/>
                </a:moveTo>
                <a:cubicBezTo>
                  <a:pt x="820" y="392"/>
                  <a:pt x="662" y="458"/>
                  <a:pt x="537" y="605"/>
                </a:cubicBezTo>
                <a:cubicBezTo>
                  <a:pt x="426" y="736"/>
                  <a:pt x="364" y="899"/>
                  <a:pt x="379" y="1079"/>
                </a:cubicBezTo>
                <a:cubicBezTo>
                  <a:pt x="883" y="8486"/>
                  <a:pt x="3620" y="15370"/>
                  <a:pt x="8308" y="20979"/>
                </a:cubicBezTo>
                <a:cubicBezTo>
                  <a:pt x="8418" y="21109"/>
                  <a:pt x="8576" y="21191"/>
                  <a:pt x="8749" y="21208"/>
                </a:cubicBezTo>
                <a:cubicBezTo>
                  <a:pt x="8937" y="21208"/>
                  <a:pt x="9095" y="21142"/>
                  <a:pt x="9221" y="21011"/>
                </a:cubicBezTo>
                <a:cubicBezTo>
                  <a:pt x="20941" y="8830"/>
                  <a:pt x="20941" y="8830"/>
                  <a:pt x="20941" y="8830"/>
                </a:cubicBezTo>
                <a:cubicBezTo>
                  <a:pt x="21146" y="8617"/>
                  <a:pt x="21177" y="8241"/>
                  <a:pt x="20988" y="7996"/>
                </a:cubicBezTo>
                <a:cubicBezTo>
                  <a:pt x="19509" y="5919"/>
                  <a:pt x="18550" y="3483"/>
                  <a:pt x="18188" y="948"/>
                </a:cubicBezTo>
                <a:cubicBezTo>
                  <a:pt x="18141" y="638"/>
                  <a:pt x="17873" y="392"/>
                  <a:pt x="17574" y="392"/>
                </a:cubicBezTo>
                <a:lnTo>
                  <a:pt x="993" y="392"/>
                </a:lnTo>
                <a:close/>
              </a:path>
            </a:pathLst>
          </a:custGeom>
          <a:solidFill>
            <a:schemeClr val="accent6">
              <a:lumOff val="44000"/>
            </a:schemeClr>
          </a:solidFill>
          <a:ln w="12700">
            <a:miter lim="400000"/>
          </a:ln>
        </p:spPr>
        <p:txBody>
          <a:bodyPr tIns="45720" bIns="45720"/>
          <a:lstStyle/>
          <a:p>
            <a:endParaRPr sz="900"/>
          </a:p>
        </p:txBody>
      </p:sp>
      <p:sp>
        <p:nvSpPr>
          <p:cNvPr id="390" name="Shape">
            <a:extLst>
              <a:ext uri="{FF2B5EF4-FFF2-40B4-BE49-F238E27FC236}">
                <a16:creationId xmlns:a16="http://schemas.microsoft.com/office/drawing/2014/main" id="{63388F92-28A5-46CA-B0AC-F84AB8D9104C}"/>
              </a:ext>
            </a:extLst>
          </p:cNvPr>
          <p:cNvSpPr/>
          <p:nvPr/>
        </p:nvSpPr>
        <p:spPr>
          <a:xfrm>
            <a:off x="4393712" y="1535535"/>
            <a:ext cx="1603864" cy="1661029"/>
          </a:xfrm>
          <a:custGeom>
            <a:avLst/>
            <a:gdLst/>
            <a:ahLst/>
            <a:cxnLst>
              <a:cxn ang="0">
                <a:pos x="wd2" y="hd2"/>
              </a:cxn>
              <a:cxn ang="5400000">
                <a:pos x="wd2" y="hd2"/>
              </a:cxn>
              <a:cxn ang="10800000">
                <a:pos x="wd2" y="hd2"/>
              </a:cxn>
              <a:cxn ang="16200000">
                <a:pos x="wd2" y="hd2"/>
              </a:cxn>
            </a:cxnLst>
            <a:rect l="0" t="0" r="r" b="b"/>
            <a:pathLst>
              <a:path w="21585" h="21586" extrusionOk="0">
                <a:moveTo>
                  <a:pt x="13203" y="21586"/>
                </a:moveTo>
                <a:cubicBezTo>
                  <a:pt x="12942" y="21586"/>
                  <a:pt x="12664" y="21491"/>
                  <a:pt x="12468" y="21302"/>
                </a:cubicBezTo>
                <a:cubicBezTo>
                  <a:pt x="312" y="9530"/>
                  <a:pt x="312" y="9530"/>
                  <a:pt x="312" y="9530"/>
                </a:cubicBezTo>
                <a:cubicBezTo>
                  <a:pt x="99" y="9340"/>
                  <a:pt x="-15" y="9056"/>
                  <a:pt x="1" y="8787"/>
                </a:cubicBezTo>
                <a:cubicBezTo>
                  <a:pt x="1" y="8503"/>
                  <a:pt x="132" y="8250"/>
                  <a:pt x="361" y="8060"/>
                </a:cubicBezTo>
                <a:cubicBezTo>
                  <a:pt x="3122" y="5738"/>
                  <a:pt x="6226" y="3873"/>
                  <a:pt x="9592" y="2514"/>
                </a:cubicBezTo>
                <a:cubicBezTo>
                  <a:pt x="13040" y="1108"/>
                  <a:pt x="16700" y="255"/>
                  <a:pt x="20474" y="2"/>
                </a:cubicBezTo>
                <a:cubicBezTo>
                  <a:pt x="20752" y="-14"/>
                  <a:pt x="21029" y="81"/>
                  <a:pt x="21242" y="270"/>
                </a:cubicBezTo>
                <a:cubicBezTo>
                  <a:pt x="21454" y="460"/>
                  <a:pt x="21585" y="729"/>
                  <a:pt x="21585" y="1013"/>
                </a:cubicBezTo>
                <a:cubicBezTo>
                  <a:pt x="21585" y="17652"/>
                  <a:pt x="21585" y="17652"/>
                  <a:pt x="21585" y="17652"/>
                </a:cubicBezTo>
                <a:cubicBezTo>
                  <a:pt x="21585" y="18141"/>
                  <a:pt x="21193" y="18568"/>
                  <a:pt x="20686" y="18647"/>
                </a:cubicBezTo>
                <a:cubicBezTo>
                  <a:pt x="18203" y="18995"/>
                  <a:pt x="15834" y="19943"/>
                  <a:pt x="13824" y="21396"/>
                </a:cubicBezTo>
                <a:cubicBezTo>
                  <a:pt x="13644" y="21523"/>
                  <a:pt x="13432" y="21586"/>
                  <a:pt x="13203" y="21586"/>
                </a:cubicBezTo>
                <a:close/>
                <a:moveTo>
                  <a:pt x="20539" y="381"/>
                </a:moveTo>
                <a:cubicBezTo>
                  <a:pt x="20523" y="381"/>
                  <a:pt x="20507" y="381"/>
                  <a:pt x="20490" y="381"/>
                </a:cubicBezTo>
                <a:cubicBezTo>
                  <a:pt x="13105" y="887"/>
                  <a:pt x="6226" y="3636"/>
                  <a:pt x="606" y="8345"/>
                </a:cubicBezTo>
                <a:cubicBezTo>
                  <a:pt x="475" y="8455"/>
                  <a:pt x="393" y="8629"/>
                  <a:pt x="393" y="8803"/>
                </a:cubicBezTo>
                <a:cubicBezTo>
                  <a:pt x="377" y="8977"/>
                  <a:pt x="459" y="9135"/>
                  <a:pt x="573" y="9261"/>
                </a:cubicBezTo>
                <a:cubicBezTo>
                  <a:pt x="573" y="9261"/>
                  <a:pt x="573" y="9261"/>
                  <a:pt x="573" y="9261"/>
                </a:cubicBezTo>
                <a:cubicBezTo>
                  <a:pt x="12746" y="21033"/>
                  <a:pt x="12746" y="21033"/>
                  <a:pt x="12746" y="21033"/>
                </a:cubicBezTo>
                <a:cubicBezTo>
                  <a:pt x="12974" y="21254"/>
                  <a:pt x="13334" y="21270"/>
                  <a:pt x="13595" y="21096"/>
                </a:cubicBezTo>
                <a:cubicBezTo>
                  <a:pt x="15654" y="19611"/>
                  <a:pt x="18088" y="18631"/>
                  <a:pt x="20621" y="18268"/>
                </a:cubicBezTo>
                <a:cubicBezTo>
                  <a:pt x="20948" y="18220"/>
                  <a:pt x="21193" y="17952"/>
                  <a:pt x="21193" y="17652"/>
                </a:cubicBezTo>
                <a:cubicBezTo>
                  <a:pt x="21193" y="1013"/>
                  <a:pt x="21193" y="1013"/>
                  <a:pt x="21193" y="1013"/>
                </a:cubicBezTo>
                <a:cubicBezTo>
                  <a:pt x="21193" y="839"/>
                  <a:pt x="21111" y="665"/>
                  <a:pt x="20980" y="555"/>
                </a:cubicBezTo>
                <a:cubicBezTo>
                  <a:pt x="20850" y="444"/>
                  <a:pt x="20703" y="381"/>
                  <a:pt x="20539" y="381"/>
                </a:cubicBezTo>
                <a:close/>
              </a:path>
            </a:pathLst>
          </a:custGeom>
          <a:solidFill>
            <a:schemeClr val="accent6">
              <a:lumOff val="44000"/>
            </a:schemeClr>
          </a:solidFill>
          <a:ln w="12700">
            <a:miter lim="400000"/>
          </a:ln>
        </p:spPr>
        <p:txBody>
          <a:bodyPr tIns="45720" bIns="45720"/>
          <a:lstStyle/>
          <a:p>
            <a:endParaRPr sz="900"/>
          </a:p>
        </p:txBody>
      </p:sp>
      <p:sp>
        <p:nvSpPr>
          <p:cNvPr id="403" name="Received overcame oh sensible so at an. Formed do change merely to county it. Am separate contempt domestic">
            <a:extLst>
              <a:ext uri="{FF2B5EF4-FFF2-40B4-BE49-F238E27FC236}">
                <a16:creationId xmlns:a16="http://schemas.microsoft.com/office/drawing/2014/main" id="{E637C249-54B4-4750-9D30-E40147253B00}"/>
              </a:ext>
            </a:extLst>
          </p:cNvPr>
          <p:cNvSpPr txBox="1"/>
          <p:nvPr/>
        </p:nvSpPr>
        <p:spPr>
          <a:xfrm>
            <a:off x="184721" y="4544350"/>
            <a:ext cx="2878936" cy="138499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r">
              <a:lnSpc>
                <a:spcPct val="150000"/>
              </a:lnSpc>
              <a:defRPr sz="1800">
                <a:solidFill>
                  <a:srgbClr val="404040"/>
                </a:solidFill>
                <a:latin typeface="+mn-lt"/>
                <a:ea typeface="+mn-ea"/>
                <a:cs typeface="+mn-cs"/>
                <a:sym typeface="Helvetica"/>
              </a:defRPr>
            </a:lvl1pPr>
          </a:lstStyle>
          <a:p>
            <a:pPr>
              <a:lnSpc>
                <a:spcPct val="100000"/>
              </a:lnSpc>
            </a:pPr>
            <a:r>
              <a:rPr lang="en-IN" sz="1400" b="1" dirty="0">
                <a:solidFill>
                  <a:schemeClr val="tx1"/>
                </a:solidFill>
              </a:rPr>
              <a:t>New Executive Management Team</a:t>
            </a:r>
          </a:p>
          <a:p>
            <a:pPr>
              <a:lnSpc>
                <a:spcPct val="100000"/>
              </a:lnSpc>
            </a:pPr>
            <a:r>
              <a:rPr lang="en-IN" sz="1400" b="1" dirty="0">
                <a:solidFill>
                  <a:schemeClr val="tx1"/>
                </a:solidFill>
              </a:rPr>
              <a:t>Performance Management</a:t>
            </a:r>
          </a:p>
          <a:p>
            <a:pPr>
              <a:lnSpc>
                <a:spcPct val="100000"/>
              </a:lnSpc>
            </a:pPr>
            <a:r>
              <a:rPr lang="en-IN" sz="1400" b="1" dirty="0">
                <a:solidFill>
                  <a:schemeClr val="tx1"/>
                </a:solidFill>
              </a:rPr>
              <a:t>Internal Communication</a:t>
            </a:r>
          </a:p>
          <a:p>
            <a:pPr>
              <a:lnSpc>
                <a:spcPct val="100000"/>
              </a:lnSpc>
            </a:pPr>
            <a:r>
              <a:rPr lang="en-IN" sz="1400" b="1" dirty="0">
                <a:solidFill>
                  <a:schemeClr val="tx1"/>
                </a:solidFill>
              </a:rPr>
              <a:t>Talent management </a:t>
            </a:r>
          </a:p>
          <a:p>
            <a:pPr>
              <a:lnSpc>
                <a:spcPct val="100000"/>
              </a:lnSpc>
            </a:pPr>
            <a:r>
              <a:rPr lang="en-IN" sz="1400" b="1" dirty="0">
                <a:solidFill>
                  <a:schemeClr val="tx1"/>
                </a:solidFill>
              </a:rPr>
              <a:t>Employee Engagement</a:t>
            </a:r>
          </a:p>
          <a:p>
            <a:pPr>
              <a:lnSpc>
                <a:spcPct val="100000"/>
              </a:lnSpc>
            </a:pPr>
            <a:r>
              <a:rPr lang="en-IN" sz="1400" b="1" dirty="0">
                <a:solidFill>
                  <a:schemeClr val="tx1"/>
                </a:solidFill>
              </a:rPr>
              <a:t>Training</a:t>
            </a:r>
          </a:p>
        </p:txBody>
      </p:sp>
      <p:sp>
        <p:nvSpPr>
          <p:cNvPr id="404" name="Received overcame oh sensible so at an. Formed do change merely to county it. Am separate contempt domestic">
            <a:extLst>
              <a:ext uri="{FF2B5EF4-FFF2-40B4-BE49-F238E27FC236}">
                <a16:creationId xmlns:a16="http://schemas.microsoft.com/office/drawing/2014/main" id="{626E2866-D75E-4D89-BDB3-8FA49C33E818}"/>
              </a:ext>
            </a:extLst>
          </p:cNvPr>
          <p:cNvSpPr txBox="1"/>
          <p:nvPr/>
        </p:nvSpPr>
        <p:spPr>
          <a:xfrm>
            <a:off x="50579" y="2739149"/>
            <a:ext cx="3058923" cy="11695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defPPr>
              <a:defRPr lang="en-US"/>
            </a:defPPr>
            <a:lvl1pPr marL="342900" indent="-342900" algn="r">
              <a:lnSpc>
                <a:spcPct val="100000"/>
              </a:lnSpc>
              <a:buFont typeface="+mj-lt"/>
              <a:buAutoNum type="arabicPeriod"/>
              <a:defRPr sz="1400">
                <a:solidFill>
                  <a:srgbClr val="404040"/>
                </a:solidFill>
              </a:defRPr>
            </a:lvl1pPr>
          </a:lstStyle>
          <a:p>
            <a:pPr marL="0" indent="0">
              <a:buNone/>
            </a:pPr>
            <a:r>
              <a:rPr lang="en-IN" b="1" dirty="0">
                <a:solidFill>
                  <a:schemeClr val="tx1"/>
                </a:solidFill>
              </a:rPr>
              <a:t>Loan Origination Process</a:t>
            </a:r>
          </a:p>
          <a:p>
            <a:pPr marL="0" indent="0">
              <a:buNone/>
            </a:pPr>
            <a:r>
              <a:rPr lang="en-IN" b="1" dirty="0">
                <a:solidFill>
                  <a:schemeClr val="tx1"/>
                </a:solidFill>
              </a:rPr>
              <a:t>Revamp of Customer Touchpoints</a:t>
            </a:r>
          </a:p>
          <a:p>
            <a:pPr marL="0" indent="0">
              <a:buNone/>
            </a:pPr>
            <a:r>
              <a:rPr lang="en-IN" b="1" dirty="0">
                <a:solidFill>
                  <a:schemeClr val="tx1"/>
                </a:solidFill>
              </a:rPr>
              <a:t>Resolution Management</a:t>
            </a:r>
          </a:p>
          <a:p>
            <a:pPr marL="0" indent="0">
              <a:buNone/>
            </a:pPr>
            <a:r>
              <a:rPr lang="en-IN" b="1" dirty="0">
                <a:solidFill>
                  <a:schemeClr val="tx1"/>
                </a:solidFill>
              </a:rPr>
              <a:t>Automated Processes</a:t>
            </a:r>
          </a:p>
          <a:p>
            <a:pPr marL="0" indent="0">
              <a:buNone/>
            </a:pPr>
            <a:r>
              <a:rPr lang="en-IN" b="1" dirty="0">
                <a:solidFill>
                  <a:schemeClr val="tx1"/>
                </a:solidFill>
              </a:rPr>
              <a:t>Document Management solution </a:t>
            </a:r>
            <a:endParaRPr b="1" dirty="0">
              <a:solidFill>
                <a:schemeClr val="tx1"/>
              </a:solidFill>
            </a:endParaRPr>
          </a:p>
        </p:txBody>
      </p:sp>
      <p:sp>
        <p:nvSpPr>
          <p:cNvPr id="405" name="Received overcame oh sensible so at an. Formed do change merely to county it. Am separate contempt domestic">
            <a:extLst>
              <a:ext uri="{FF2B5EF4-FFF2-40B4-BE49-F238E27FC236}">
                <a16:creationId xmlns:a16="http://schemas.microsoft.com/office/drawing/2014/main" id="{B4598B0A-6E55-408A-A36F-BCF118AB734A}"/>
              </a:ext>
            </a:extLst>
          </p:cNvPr>
          <p:cNvSpPr txBox="1"/>
          <p:nvPr/>
        </p:nvSpPr>
        <p:spPr>
          <a:xfrm>
            <a:off x="1066792" y="933948"/>
            <a:ext cx="3480635" cy="7386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r">
              <a:lnSpc>
                <a:spcPct val="150000"/>
              </a:lnSpc>
              <a:defRPr sz="1800">
                <a:solidFill>
                  <a:srgbClr val="404040"/>
                </a:solidFill>
                <a:latin typeface="+mn-lt"/>
                <a:ea typeface="+mn-ea"/>
                <a:cs typeface="+mn-cs"/>
                <a:sym typeface="Helvetica"/>
              </a:defRPr>
            </a:lvl1pPr>
          </a:lstStyle>
          <a:p>
            <a:pPr>
              <a:lnSpc>
                <a:spcPct val="100000"/>
              </a:lnSpc>
            </a:pPr>
            <a:r>
              <a:rPr lang="en-IN" sz="1400" b="1" dirty="0">
                <a:solidFill>
                  <a:schemeClr val="tx1"/>
                </a:solidFill>
              </a:rPr>
              <a:t>Paperless Office</a:t>
            </a:r>
          </a:p>
          <a:p>
            <a:pPr>
              <a:lnSpc>
                <a:spcPct val="100000"/>
              </a:lnSpc>
            </a:pPr>
            <a:r>
              <a:rPr lang="en-IN" sz="1400" b="1" dirty="0">
                <a:solidFill>
                  <a:schemeClr val="tx1"/>
                </a:solidFill>
              </a:rPr>
              <a:t>Seamless Customer Experience/Convenience</a:t>
            </a:r>
          </a:p>
          <a:p>
            <a:pPr>
              <a:lnSpc>
                <a:spcPct val="100000"/>
              </a:lnSpc>
            </a:pPr>
            <a:r>
              <a:rPr lang="en-IN" sz="1400" b="1" dirty="0">
                <a:solidFill>
                  <a:schemeClr val="tx1"/>
                </a:solidFill>
              </a:rPr>
              <a:t>Digital / Content Management Solution</a:t>
            </a:r>
          </a:p>
        </p:txBody>
      </p:sp>
      <p:sp>
        <p:nvSpPr>
          <p:cNvPr id="406" name="Received overcame oh sensible so at an. Formed do change merely to county it. Am separate contempt domestic">
            <a:extLst>
              <a:ext uri="{FF2B5EF4-FFF2-40B4-BE49-F238E27FC236}">
                <a16:creationId xmlns:a16="http://schemas.microsoft.com/office/drawing/2014/main" id="{5401B95F-14B8-466D-85F9-7A2CD04EA577}"/>
              </a:ext>
            </a:extLst>
          </p:cNvPr>
          <p:cNvSpPr txBox="1"/>
          <p:nvPr/>
        </p:nvSpPr>
        <p:spPr>
          <a:xfrm>
            <a:off x="9167084" y="4544350"/>
            <a:ext cx="2840195" cy="95410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nSpc>
                <a:spcPct val="150000"/>
              </a:lnSpc>
              <a:defRPr sz="1800">
                <a:solidFill>
                  <a:srgbClr val="404040"/>
                </a:solidFill>
                <a:latin typeface="+mn-lt"/>
                <a:ea typeface="+mn-ea"/>
                <a:cs typeface="+mn-cs"/>
                <a:sym typeface="Helvetica"/>
              </a:defRPr>
            </a:lvl1pPr>
          </a:lstStyle>
          <a:p>
            <a:pPr>
              <a:lnSpc>
                <a:spcPct val="100000"/>
              </a:lnSpc>
            </a:pPr>
            <a:r>
              <a:rPr lang="en-IN" sz="1400" b="1" dirty="0">
                <a:solidFill>
                  <a:schemeClr val="tx1"/>
                </a:solidFill>
              </a:rPr>
              <a:t>Branch Relocation / Refurbishment</a:t>
            </a:r>
          </a:p>
          <a:p>
            <a:pPr>
              <a:lnSpc>
                <a:spcPct val="100000"/>
              </a:lnSpc>
            </a:pPr>
            <a:r>
              <a:rPr lang="en-IN" sz="1400" b="1" dirty="0">
                <a:solidFill>
                  <a:schemeClr val="tx1"/>
                </a:solidFill>
              </a:rPr>
              <a:t>Setup of Marketing Hubs</a:t>
            </a:r>
          </a:p>
          <a:p>
            <a:pPr>
              <a:lnSpc>
                <a:spcPct val="100000"/>
              </a:lnSpc>
            </a:pPr>
            <a:r>
              <a:rPr lang="en-IN" sz="1400" b="1" dirty="0">
                <a:solidFill>
                  <a:schemeClr val="tx1"/>
                </a:solidFill>
              </a:rPr>
              <a:t>Experience-based service</a:t>
            </a:r>
          </a:p>
          <a:p>
            <a:pPr>
              <a:lnSpc>
                <a:spcPct val="100000"/>
              </a:lnSpc>
            </a:pPr>
            <a:r>
              <a:rPr lang="en-IN" sz="1400" b="1" dirty="0">
                <a:solidFill>
                  <a:schemeClr val="tx1"/>
                </a:solidFill>
              </a:rPr>
              <a:t>Superior connectivity </a:t>
            </a:r>
            <a:endParaRPr sz="1400" b="1" dirty="0">
              <a:solidFill>
                <a:schemeClr val="tx1"/>
              </a:solidFill>
            </a:endParaRPr>
          </a:p>
        </p:txBody>
      </p:sp>
      <p:sp>
        <p:nvSpPr>
          <p:cNvPr id="407" name="Received overcame oh sensible so at an. Formed do change merely to county it. Am separate contempt domestic">
            <a:extLst>
              <a:ext uri="{FF2B5EF4-FFF2-40B4-BE49-F238E27FC236}">
                <a16:creationId xmlns:a16="http://schemas.microsoft.com/office/drawing/2014/main" id="{84BDA01B-67C9-4183-AA65-0CFDF158408F}"/>
              </a:ext>
            </a:extLst>
          </p:cNvPr>
          <p:cNvSpPr txBox="1"/>
          <p:nvPr/>
        </p:nvSpPr>
        <p:spPr>
          <a:xfrm>
            <a:off x="9087356" y="2604294"/>
            <a:ext cx="3018991" cy="11695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nSpc>
                <a:spcPct val="150000"/>
              </a:lnSpc>
              <a:defRPr sz="1800">
                <a:solidFill>
                  <a:srgbClr val="404040"/>
                </a:solidFill>
                <a:latin typeface="+mn-lt"/>
                <a:ea typeface="+mn-ea"/>
                <a:cs typeface="+mn-cs"/>
                <a:sym typeface="Helvetica"/>
              </a:defRPr>
            </a:lvl1pPr>
          </a:lstStyle>
          <a:p>
            <a:pPr>
              <a:lnSpc>
                <a:spcPct val="100000"/>
              </a:lnSpc>
            </a:pPr>
            <a:r>
              <a:rPr lang="en-IN" sz="1400" b="1" dirty="0">
                <a:solidFill>
                  <a:schemeClr val="tx1"/>
                </a:solidFill>
              </a:rPr>
              <a:t>Write Off Collection Focus</a:t>
            </a:r>
          </a:p>
          <a:p>
            <a:pPr>
              <a:lnSpc>
                <a:spcPct val="100000"/>
              </a:lnSpc>
            </a:pPr>
            <a:r>
              <a:rPr lang="en-IN" sz="1400" b="1" dirty="0">
                <a:solidFill>
                  <a:schemeClr val="tx1"/>
                </a:solidFill>
              </a:rPr>
              <a:t>Reorganisation of teams</a:t>
            </a:r>
          </a:p>
          <a:p>
            <a:pPr>
              <a:lnSpc>
                <a:spcPct val="100000"/>
              </a:lnSpc>
            </a:pPr>
            <a:r>
              <a:rPr lang="en-IN" sz="1400" b="1" dirty="0">
                <a:solidFill>
                  <a:schemeClr val="tx1"/>
                </a:solidFill>
              </a:rPr>
              <a:t>Daily Reviews</a:t>
            </a:r>
          </a:p>
          <a:p>
            <a:pPr>
              <a:lnSpc>
                <a:spcPct val="100000"/>
              </a:lnSpc>
            </a:pPr>
            <a:r>
              <a:rPr lang="en-IN" sz="1400" b="1" dirty="0">
                <a:solidFill>
                  <a:schemeClr val="tx1"/>
                </a:solidFill>
              </a:rPr>
              <a:t>Targets aligned to bottom-line growth</a:t>
            </a:r>
          </a:p>
          <a:p>
            <a:pPr>
              <a:lnSpc>
                <a:spcPct val="100000"/>
              </a:lnSpc>
            </a:pPr>
            <a:endParaRPr lang="en-IN" sz="1400" b="1" dirty="0">
              <a:solidFill>
                <a:schemeClr val="tx1"/>
              </a:solidFill>
            </a:endParaRPr>
          </a:p>
        </p:txBody>
      </p:sp>
      <p:sp>
        <p:nvSpPr>
          <p:cNvPr id="408" name="Received overcame oh sensible so at an. Formed do change merely to county it. Am separate contempt domestic">
            <a:extLst>
              <a:ext uri="{FF2B5EF4-FFF2-40B4-BE49-F238E27FC236}">
                <a16:creationId xmlns:a16="http://schemas.microsoft.com/office/drawing/2014/main" id="{D5902F81-CCBF-4380-B24D-CCC33347DB08}"/>
              </a:ext>
            </a:extLst>
          </p:cNvPr>
          <p:cNvSpPr txBox="1"/>
          <p:nvPr/>
        </p:nvSpPr>
        <p:spPr>
          <a:xfrm>
            <a:off x="7506950" y="411343"/>
            <a:ext cx="4685049" cy="160043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nSpc>
                <a:spcPct val="150000"/>
              </a:lnSpc>
              <a:defRPr sz="1800">
                <a:solidFill>
                  <a:srgbClr val="404040"/>
                </a:solidFill>
                <a:latin typeface="+mn-lt"/>
                <a:ea typeface="+mn-ea"/>
                <a:cs typeface="+mn-cs"/>
                <a:sym typeface="Helvetica"/>
              </a:defRPr>
            </a:lvl1pPr>
          </a:lstStyle>
          <a:p>
            <a:pPr>
              <a:lnSpc>
                <a:spcPct val="100000"/>
              </a:lnSpc>
            </a:pPr>
            <a:r>
              <a:rPr lang="en-IN" sz="1400" b="1" dirty="0">
                <a:solidFill>
                  <a:schemeClr val="tx1"/>
                </a:solidFill>
              </a:rPr>
              <a:t>Portfolio New Growth</a:t>
            </a:r>
          </a:p>
          <a:p>
            <a:pPr>
              <a:lnSpc>
                <a:spcPct val="100000"/>
              </a:lnSpc>
            </a:pPr>
            <a:r>
              <a:rPr lang="en-IN" sz="1400" b="1" dirty="0">
                <a:solidFill>
                  <a:schemeClr val="tx1"/>
                </a:solidFill>
              </a:rPr>
              <a:t>Focus on new product development</a:t>
            </a:r>
          </a:p>
          <a:p>
            <a:pPr>
              <a:lnSpc>
                <a:spcPct val="100000"/>
              </a:lnSpc>
            </a:pPr>
            <a:r>
              <a:rPr lang="en-IN" sz="1400" b="1" dirty="0">
                <a:solidFill>
                  <a:schemeClr val="tx1"/>
                </a:solidFill>
              </a:rPr>
              <a:t>Fee Income</a:t>
            </a:r>
          </a:p>
          <a:p>
            <a:pPr>
              <a:lnSpc>
                <a:spcPct val="100000"/>
              </a:lnSpc>
            </a:pPr>
            <a:r>
              <a:rPr lang="en-IN" sz="1400" b="1" dirty="0">
                <a:solidFill>
                  <a:schemeClr val="tx1"/>
                </a:solidFill>
              </a:rPr>
              <a:t>Focus on Retail/de-risk existing corporate portfolio and   selectively onboarding good quality corporate assets</a:t>
            </a:r>
          </a:p>
          <a:p>
            <a:pPr>
              <a:lnSpc>
                <a:spcPct val="100000"/>
              </a:lnSpc>
            </a:pPr>
            <a:r>
              <a:rPr lang="en-IN" sz="1400" b="1" dirty="0">
                <a:solidFill>
                  <a:schemeClr val="tx1"/>
                </a:solidFill>
              </a:rPr>
              <a:t>Funding Strategy </a:t>
            </a:r>
          </a:p>
          <a:p>
            <a:pPr>
              <a:lnSpc>
                <a:spcPct val="100000"/>
              </a:lnSpc>
            </a:pPr>
            <a:r>
              <a:rPr lang="en-IN" sz="1400" b="1" dirty="0">
                <a:solidFill>
                  <a:schemeClr val="tx1"/>
                </a:solidFill>
              </a:rPr>
              <a:t>Dealer Relationship</a:t>
            </a:r>
            <a:endParaRPr sz="1400" b="1" dirty="0">
              <a:solidFill>
                <a:schemeClr val="tx1"/>
              </a:solidFill>
            </a:endParaRPr>
          </a:p>
        </p:txBody>
      </p:sp>
      <p:grpSp>
        <p:nvGrpSpPr>
          <p:cNvPr id="6" name="Group 5">
            <a:extLst>
              <a:ext uri="{FF2B5EF4-FFF2-40B4-BE49-F238E27FC236}">
                <a16:creationId xmlns:a16="http://schemas.microsoft.com/office/drawing/2014/main" id="{2E599CC7-D5C3-433E-BF62-BDDBB93D0A74}"/>
              </a:ext>
            </a:extLst>
          </p:cNvPr>
          <p:cNvGrpSpPr/>
          <p:nvPr/>
        </p:nvGrpSpPr>
        <p:grpSpPr>
          <a:xfrm>
            <a:off x="2809344" y="4115089"/>
            <a:ext cx="2380483" cy="1663271"/>
            <a:chOff x="2809344" y="4255769"/>
            <a:chExt cx="2380483" cy="1663271"/>
          </a:xfrm>
        </p:grpSpPr>
        <p:sp>
          <p:nvSpPr>
            <p:cNvPr id="279" name="1">
              <a:extLst>
                <a:ext uri="{FF2B5EF4-FFF2-40B4-BE49-F238E27FC236}">
                  <a16:creationId xmlns:a16="http://schemas.microsoft.com/office/drawing/2014/main" id="{1434DEC0-9961-4F2E-8F7A-1D0E723C72AB}"/>
                </a:ext>
              </a:extLst>
            </p:cNvPr>
            <p:cNvSpPr txBox="1"/>
            <p:nvPr/>
          </p:nvSpPr>
          <p:spPr>
            <a:xfrm>
              <a:off x="2809344" y="4255769"/>
              <a:ext cx="1079495" cy="15696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ctr">
                <a:defRPr sz="19200">
                  <a:solidFill>
                    <a:srgbClr val="F2F2F2"/>
                  </a:solidFill>
                  <a:latin typeface="+mn-lt"/>
                  <a:ea typeface="+mn-ea"/>
                  <a:cs typeface="+mn-cs"/>
                  <a:sym typeface="Helvetica"/>
                </a:defRPr>
              </a:lvl1pPr>
            </a:lstStyle>
            <a:p>
              <a:r>
                <a:rPr sz="9600" dirty="0">
                  <a:solidFill>
                    <a:schemeClr val="accent1"/>
                  </a:solidFill>
                </a:rPr>
                <a:t>1</a:t>
              </a:r>
            </a:p>
          </p:txBody>
        </p:sp>
        <p:grpSp>
          <p:nvGrpSpPr>
            <p:cNvPr id="3" name="Group 2">
              <a:extLst>
                <a:ext uri="{FF2B5EF4-FFF2-40B4-BE49-F238E27FC236}">
                  <a16:creationId xmlns:a16="http://schemas.microsoft.com/office/drawing/2014/main" id="{02CF593E-67A3-421C-AD23-54AF02B04C16}"/>
                </a:ext>
              </a:extLst>
            </p:cNvPr>
            <p:cNvGrpSpPr/>
            <p:nvPr/>
          </p:nvGrpSpPr>
          <p:grpSpPr>
            <a:xfrm>
              <a:off x="3558289" y="4343718"/>
              <a:ext cx="1631538" cy="1575322"/>
              <a:chOff x="3558289" y="4343718"/>
              <a:chExt cx="1631538" cy="1575322"/>
            </a:xfrm>
          </p:grpSpPr>
          <p:sp>
            <p:nvSpPr>
              <p:cNvPr id="387" name="Shape">
                <a:extLst>
                  <a:ext uri="{FF2B5EF4-FFF2-40B4-BE49-F238E27FC236}">
                    <a16:creationId xmlns:a16="http://schemas.microsoft.com/office/drawing/2014/main" id="{7918557D-0685-46C0-AD6A-DAAD29A1EE9B}"/>
                  </a:ext>
                </a:extLst>
              </p:cNvPr>
              <p:cNvSpPr/>
              <p:nvPr/>
            </p:nvSpPr>
            <p:spPr>
              <a:xfrm>
                <a:off x="3558289" y="4343718"/>
                <a:ext cx="1631538" cy="1575322"/>
              </a:xfrm>
              <a:custGeom>
                <a:avLst/>
                <a:gdLst/>
                <a:ahLst/>
                <a:cxnLst>
                  <a:cxn ang="0">
                    <a:pos x="wd2" y="hd2"/>
                  </a:cxn>
                  <a:cxn ang="5400000">
                    <a:pos x="wd2" y="hd2"/>
                  </a:cxn>
                  <a:cxn ang="10800000">
                    <a:pos x="wd2" y="hd2"/>
                  </a:cxn>
                  <a:cxn ang="16200000">
                    <a:pos x="wd2" y="hd2"/>
                  </a:cxn>
                </a:cxnLst>
                <a:rect l="0" t="0" r="r" b="b"/>
                <a:pathLst>
                  <a:path w="21490" h="21499" extrusionOk="0">
                    <a:moveTo>
                      <a:pt x="17695" y="0"/>
                    </a:moveTo>
                    <a:cubicBezTo>
                      <a:pt x="819" y="0"/>
                      <a:pt x="819" y="0"/>
                      <a:pt x="819" y="0"/>
                    </a:cubicBezTo>
                    <a:cubicBezTo>
                      <a:pt x="354" y="0"/>
                      <a:pt x="-30" y="414"/>
                      <a:pt x="2" y="912"/>
                    </a:cubicBezTo>
                    <a:cubicBezTo>
                      <a:pt x="530" y="8653"/>
                      <a:pt x="3493" y="15682"/>
                      <a:pt x="8120" y="21202"/>
                    </a:cubicBezTo>
                    <a:cubicBezTo>
                      <a:pt x="8440" y="21583"/>
                      <a:pt x="8985" y="21600"/>
                      <a:pt x="9321" y="21235"/>
                    </a:cubicBezTo>
                    <a:cubicBezTo>
                      <a:pt x="21250" y="8902"/>
                      <a:pt x="21250" y="8902"/>
                      <a:pt x="21250" y="8902"/>
                    </a:cubicBezTo>
                    <a:cubicBezTo>
                      <a:pt x="21538" y="8604"/>
                      <a:pt x="21570" y="8123"/>
                      <a:pt x="21330" y="7791"/>
                    </a:cubicBezTo>
                    <a:cubicBezTo>
                      <a:pt x="19873" y="5752"/>
                      <a:pt x="18880" y="3349"/>
                      <a:pt x="18512" y="729"/>
                    </a:cubicBezTo>
                    <a:cubicBezTo>
                      <a:pt x="18448" y="315"/>
                      <a:pt x="18095" y="0"/>
                      <a:pt x="17695" y="0"/>
                    </a:cubicBezTo>
                    <a:close/>
                  </a:path>
                </a:pathLst>
              </a:custGeom>
              <a:solidFill>
                <a:schemeClr val="accent1"/>
              </a:solidFill>
              <a:ln w="12700">
                <a:miter lim="400000"/>
              </a:ln>
            </p:spPr>
            <p:txBody>
              <a:bodyPr tIns="45720" bIns="45720"/>
              <a:lstStyle/>
              <a:p>
                <a:endParaRPr sz="900"/>
              </a:p>
            </p:txBody>
          </p:sp>
          <p:sp>
            <p:nvSpPr>
              <p:cNvPr id="392" name="Write your…">
                <a:extLst>
                  <a:ext uri="{FF2B5EF4-FFF2-40B4-BE49-F238E27FC236}">
                    <a16:creationId xmlns:a16="http://schemas.microsoft.com/office/drawing/2014/main" id="{989BD1B5-080A-41F2-B2B3-EEA20C66634B}"/>
                  </a:ext>
                </a:extLst>
              </p:cNvPr>
              <p:cNvSpPr txBox="1"/>
              <p:nvPr/>
            </p:nvSpPr>
            <p:spPr>
              <a:xfrm>
                <a:off x="3790927" y="5108485"/>
                <a:ext cx="1017587" cy="2923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ctr">
                  <a:defRPr sz="2600">
                    <a:solidFill>
                      <a:schemeClr val="accent6">
                        <a:lumOff val="44000"/>
                      </a:schemeClr>
                    </a:solidFill>
                    <a:latin typeface="+mn-lt"/>
                    <a:ea typeface="+mn-ea"/>
                    <a:cs typeface="+mn-cs"/>
                    <a:sym typeface="Helvetica"/>
                  </a:defRPr>
                </a:pPr>
                <a:r>
                  <a:rPr lang="en-IN" sz="1300" b="1" dirty="0"/>
                  <a:t>PEOPLE</a:t>
                </a:r>
                <a:endParaRPr sz="1300" b="1" dirty="0"/>
              </a:p>
            </p:txBody>
          </p:sp>
          <p:sp>
            <p:nvSpPr>
              <p:cNvPr id="528" name="Shape">
                <a:extLst>
                  <a:ext uri="{FF2B5EF4-FFF2-40B4-BE49-F238E27FC236}">
                    <a16:creationId xmlns:a16="http://schemas.microsoft.com/office/drawing/2014/main" id="{B2812DCE-9B82-493B-AD94-503385F46998}"/>
                  </a:ext>
                </a:extLst>
              </p:cNvPr>
              <p:cNvSpPr/>
              <p:nvPr/>
            </p:nvSpPr>
            <p:spPr>
              <a:xfrm>
                <a:off x="3980279" y="4514180"/>
                <a:ext cx="591478" cy="51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16772"/>
                      <a:pt x="21165" y="16324"/>
                    </a:cubicBezTo>
                    <a:cubicBezTo>
                      <a:pt x="20818" y="15876"/>
                      <a:pt x="20079" y="15030"/>
                      <a:pt x="18471" y="14582"/>
                    </a:cubicBezTo>
                    <a:cubicBezTo>
                      <a:pt x="16950" y="13687"/>
                      <a:pt x="16167" y="12791"/>
                      <a:pt x="16167" y="11497"/>
                    </a:cubicBezTo>
                    <a:cubicBezTo>
                      <a:pt x="16167" y="10601"/>
                      <a:pt x="16950" y="11049"/>
                      <a:pt x="16950" y="9755"/>
                    </a:cubicBezTo>
                    <a:cubicBezTo>
                      <a:pt x="16950" y="8859"/>
                      <a:pt x="17732" y="9755"/>
                      <a:pt x="17732" y="7913"/>
                    </a:cubicBezTo>
                    <a:cubicBezTo>
                      <a:pt x="17732" y="7515"/>
                      <a:pt x="17341" y="7515"/>
                      <a:pt x="17341" y="7515"/>
                    </a:cubicBezTo>
                    <a:cubicBezTo>
                      <a:pt x="17341" y="7515"/>
                      <a:pt x="17732" y="6619"/>
                      <a:pt x="17732" y="5724"/>
                    </a:cubicBezTo>
                    <a:cubicBezTo>
                      <a:pt x="17732" y="4877"/>
                      <a:pt x="17341" y="3086"/>
                      <a:pt x="15037" y="3086"/>
                    </a:cubicBezTo>
                    <a:cubicBezTo>
                      <a:pt x="12734" y="3086"/>
                      <a:pt x="12343" y="4877"/>
                      <a:pt x="12343" y="5724"/>
                    </a:cubicBezTo>
                    <a:cubicBezTo>
                      <a:pt x="12343" y="6619"/>
                      <a:pt x="12734" y="7515"/>
                      <a:pt x="12734" y="7515"/>
                    </a:cubicBezTo>
                    <a:cubicBezTo>
                      <a:pt x="12734" y="7515"/>
                      <a:pt x="12343" y="7515"/>
                      <a:pt x="12343" y="7913"/>
                    </a:cubicBezTo>
                    <a:cubicBezTo>
                      <a:pt x="12343" y="9755"/>
                      <a:pt x="12734" y="8859"/>
                      <a:pt x="13125" y="9755"/>
                    </a:cubicBezTo>
                    <a:cubicBezTo>
                      <a:pt x="13125" y="11049"/>
                      <a:pt x="13516" y="10601"/>
                      <a:pt x="13516" y="11497"/>
                    </a:cubicBezTo>
                    <a:cubicBezTo>
                      <a:pt x="13516" y="12393"/>
                      <a:pt x="13516" y="13239"/>
                      <a:pt x="12734" y="13687"/>
                    </a:cubicBezTo>
                    <a:cubicBezTo>
                      <a:pt x="16167" y="15876"/>
                      <a:pt x="16559" y="15876"/>
                      <a:pt x="16559" y="18116"/>
                    </a:cubicBezTo>
                    <a:cubicBezTo>
                      <a:pt x="16559" y="21600"/>
                      <a:pt x="16559" y="21600"/>
                      <a:pt x="16559" y="21600"/>
                    </a:cubicBezTo>
                    <a:lnTo>
                      <a:pt x="21600" y="21600"/>
                    </a:lnTo>
                    <a:close/>
                    <a:moveTo>
                      <a:pt x="11213" y="15030"/>
                    </a:moveTo>
                    <a:cubicBezTo>
                      <a:pt x="8866" y="14135"/>
                      <a:pt x="8127" y="13239"/>
                      <a:pt x="8127" y="11497"/>
                    </a:cubicBezTo>
                    <a:cubicBezTo>
                      <a:pt x="8127" y="10153"/>
                      <a:pt x="8866" y="10601"/>
                      <a:pt x="9257" y="8361"/>
                    </a:cubicBezTo>
                    <a:cubicBezTo>
                      <a:pt x="9257" y="7913"/>
                      <a:pt x="10039" y="8361"/>
                      <a:pt x="10039" y="6619"/>
                    </a:cubicBezTo>
                    <a:cubicBezTo>
                      <a:pt x="10039" y="5724"/>
                      <a:pt x="9648" y="5724"/>
                      <a:pt x="9648" y="5724"/>
                    </a:cubicBezTo>
                    <a:cubicBezTo>
                      <a:pt x="9648" y="5724"/>
                      <a:pt x="9648" y="4429"/>
                      <a:pt x="10039" y="3534"/>
                    </a:cubicBezTo>
                    <a:cubicBezTo>
                      <a:pt x="10039" y="2638"/>
                      <a:pt x="9257" y="0"/>
                      <a:pt x="6563" y="0"/>
                    </a:cubicBezTo>
                    <a:cubicBezTo>
                      <a:pt x="3477" y="0"/>
                      <a:pt x="3086" y="2638"/>
                      <a:pt x="3086" y="3534"/>
                    </a:cubicBezTo>
                    <a:cubicBezTo>
                      <a:pt x="3086" y="4429"/>
                      <a:pt x="3086" y="5724"/>
                      <a:pt x="3086" y="5724"/>
                    </a:cubicBezTo>
                    <a:cubicBezTo>
                      <a:pt x="3086" y="5724"/>
                      <a:pt x="3086" y="5724"/>
                      <a:pt x="3086" y="6619"/>
                    </a:cubicBezTo>
                    <a:cubicBezTo>
                      <a:pt x="3086" y="8361"/>
                      <a:pt x="3477" y="7913"/>
                      <a:pt x="3868" y="8361"/>
                    </a:cubicBezTo>
                    <a:cubicBezTo>
                      <a:pt x="3868" y="10601"/>
                      <a:pt x="4650" y="10153"/>
                      <a:pt x="4650" y="11497"/>
                    </a:cubicBezTo>
                    <a:cubicBezTo>
                      <a:pt x="4650" y="13239"/>
                      <a:pt x="3868" y="14135"/>
                      <a:pt x="1956" y="15030"/>
                    </a:cubicBezTo>
                    <a:cubicBezTo>
                      <a:pt x="1173" y="15429"/>
                      <a:pt x="0" y="15876"/>
                      <a:pt x="0" y="17220"/>
                    </a:cubicBezTo>
                    <a:cubicBezTo>
                      <a:pt x="0" y="21600"/>
                      <a:pt x="0" y="21600"/>
                      <a:pt x="0" y="21600"/>
                    </a:cubicBezTo>
                    <a:cubicBezTo>
                      <a:pt x="15037" y="21600"/>
                      <a:pt x="15037" y="21600"/>
                      <a:pt x="15037" y="21600"/>
                    </a:cubicBezTo>
                    <a:cubicBezTo>
                      <a:pt x="15037" y="21600"/>
                      <a:pt x="15037" y="18962"/>
                      <a:pt x="15037" y="18116"/>
                    </a:cubicBezTo>
                    <a:cubicBezTo>
                      <a:pt x="15037" y="17220"/>
                      <a:pt x="13125" y="16324"/>
                      <a:pt x="11213" y="15030"/>
                    </a:cubicBezTo>
                    <a:close/>
                  </a:path>
                </a:pathLst>
              </a:custGeom>
              <a:solidFill>
                <a:srgbClr val="FFFFFF"/>
              </a:solidFill>
              <a:ln w="12700">
                <a:miter lim="400000"/>
              </a:ln>
            </p:spPr>
            <p:txBody>
              <a:bodyPr lIns="121919" tIns="121919" rIns="121919" bIns="121919" anchor="ct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grpSp>
      </p:grpSp>
      <p:grpSp>
        <p:nvGrpSpPr>
          <p:cNvPr id="7" name="Group 6">
            <a:extLst>
              <a:ext uri="{FF2B5EF4-FFF2-40B4-BE49-F238E27FC236}">
                <a16:creationId xmlns:a16="http://schemas.microsoft.com/office/drawing/2014/main" id="{DD29178B-A3FC-47A3-9DD5-753A16FE1CDC}"/>
              </a:ext>
            </a:extLst>
          </p:cNvPr>
          <p:cNvGrpSpPr/>
          <p:nvPr/>
        </p:nvGrpSpPr>
        <p:grpSpPr>
          <a:xfrm>
            <a:off x="2776784" y="2254247"/>
            <a:ext cx="2413043" cy="1721780"/>
            <a:chOff x="2776784" y="2394927"/>
            <a:chExt cx="2413043" cy="1721780"/>
          </a:xfrm>
        </p:grpSpPr>
        <p:sp>
          <p:nvSpPr>
            <p:cNvPr id="278" name="2">
              <a:extLst>
                <a:ext uri="{FF2B5EF4-FFF2-40B4-BE49-F238E27FC236}">
                  <a16:creationId xmlns:a16="http://schemas.microsoft.com/office/drawing/2014/main" id="{974C7FEE-8FF8-4A09-A9D7-F9B3F9F5FAEA}"/>
                </a:ext>
              </a:extLst>
            </p:cNvPr>
            <p:cNvSpPr txBox="1"/>
            <p:nvPr/>
          </p:nvSpPr>
          <p:spPr>
            <a:xfrm>
              <a:off x="2776784" y="2394927"/>
              <a:ext cx="1079495" cy="15696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ctr">
                <a:defRPr sz="19200">
                  <a:solidFill>
                    <a:srgbClr val="F2F2F2"/>
                  </a:solidFill>
                  <a:latin typeface="+mn-lt"/>
                  <a:ea typeface="+mn-ea"/>
                  <a:cs typeface="+mn-cs"/>
                  <a:sym typeface="Helvetica"/>
                </a:defRPr>
              </a:lvl1pPr>
            </a:lstStyle>
            <a:p>
              <a:r>
                <a:rPr sz="9600" dirty="0">
                  <a:solidFill>
                    <a:schemeClr val="accent2"/>
                  </a:solidFill>
                </a:rPr>
                <a:t>2</a:t>
              </a:r>
            </a:p>
          </p:txBody>
        </p:sp>
        <p:grpSp>
          <p:nvGrpSpPr>
            <p:cNvPr id="546" name="Group 545">
              <a:extLst>
                <a:ext uri="{FF2B5EF4-FFF2-40B4-BE49-F238E27FC236}">
                  <a16:creationId xmlns:a16="http://schemas.microsoft.com/office/drawing/2014/main" id="{BF55EC17-640B-4940-B622-C87C6048C82C}"/>
                </a:ext>
              </a:extLst>
            </p:cNvPr>
            <p:cNvGrpSpPr/>
            <p:nvPr/>
          </p:nvGrpSpPr>
          <p:grpSpPr>
            <a:xfrm>
              <a:off x="3558289" y="2541215"/>
              <a:ext cx="1631538" cy="1575492"/>
              <a:chOff x="3558289" y="2541215"/>
              <a:chExt cx="1631538" cy="1575492"/>
            </a:xfrm>
          </p:grpSpPr>
          <p:sp>
            <p:nvSpPr>
              <p:cNvPr id="379" name="Shape">
                <a:extLst>
                  <a:ext uri="{FF2B5EF4-FFF2-40B4-BE49-F238E27FC236}">
                    <a16:creationId xmlns:a16="http://schemas.microsoft.com/office/drawing/2014/main" id="{5FD39ECF-1415-469F-852A-BB2017758571}"/>
                  </a:ext>
                </a:extLst>
              </p:cNvPr>
              <p:cNvSpPr/>
              <p:nvPr/>
            </p:nvSpPr>
            <p:spPr>
              <a:xfrm>
                <a:off x="3558289" y="2541215"/>
                <a:ext cx="1631538" cy="1575492"/>
              </a:xfrm>
              <a:custGeom>
                <a:avLst/>
                <a:gdLst/>
                <a:ahLst/>
                <a:cxnLst>
                  <a:cxn ang="0">
                    <a:pos x="wd2" y="hd2"/>
                  </a:cxn>
                  <a:cxn ang="5400000">
                    <a:pos x="wd2" y="hd2"/>
                  </a:cxn>
                  <a:cxn ang="10800000">
                    <a:pos x="wd2" y="hd2"/>
                  </a:cxn>
                  <a:cxn ang="16200000">
                    <a:pos x="wd2" y="hd2"/>
                  </a:cxn>
                </a:cxnLst>
                <a:rect l="0" t="0" r="r" b="b"/>
                <a:pathLst>
                  <a:path w="21490" h="21501" extrusionOk="0">
                    <a:moveTo>
                      <a:pt x="8120" y="299"/>
                    </a:moveTo>
                    <a:cubicBezTo>
                      <a:pt x="3493" y="5802"/>
                      <a:pt x="530" y="12848"/>
                      <a:pt x="2" y="20589"/>
                    </a:cubicBezTo>
                    <a:cubicBezTo>
                      <a:pt x="-30" y="21087"/>
                      <a:pt x="354" y="21501"/>
                      <a:pt x="819" y="21501"/>
                    </a:cubicBezTo>
                    <a:cubicBezTo>
                      <a:pt x="17695" y="21501"/>
                      <a:pt x="17695" y="21501"/>
                      <a:pt x="17695" y="21501"/>
                    </a:cubicBezTo>
                    <a:cubicBezTo>
                      <a:pt x="18095" y="21501"/>
                      <a:pt x="18448" y="21186"/>
                      <a:pt x="18512" y="20755"/>
                    </a:cubicBezTo>
                    <a:cubicBezTo>
                      <a:pt x="18880" y="18152"/>
                      <a:pt x="19873" y="15732"/>
                      <a:pt x="21330" y="13710"/>
                    </a:cubicBezTo>
                    <a:cubicBezTo>
                      <a:pt x="21570" y="13378"/>
                      <a:pt x="21538" y="12897"/>
                      <a:pt x="21250" y="12599"/>
                    </a:cubicBezTo>
                    <a:cubicBezTo>
                      <a:pt x="9321" y="249"/>
                      <a:pt x="9321" y="249"/>
                      <a:pt x="9321" y="249"/>
                    </a:cubicBezTo>
                    <a:cubicBezTo>
                      <a:pt x="8985" y="-99"/>
                      <a:pt x="8440" y="-82"/>
                      <a:pt x="8120" y="299"/>
                    </a:cubicBezTo>
                    <a:close/>
                  </a:path>
                </a:pathLst>
              </a:custGeom>
              <a:solidFill>
                <a:schemeClr val="accent2"/>
              </a:solidFill>
              <a:ln w="12700">
                <a:miter lim="400000"/>
              </a:ln>
            </p:spPr>
            <p:txBody>
              <a:bodyPr tIns="45720" bIns="45720"/>
              <a:lstStyle/>
              <a:p>
                <a:endParaRPr sz="900"/>
              </a:p>
            </p:txBody>
          </p:sp>
          <p:sp>
            <p:nvSpPr>
              <p:cNvPr id="393" name="Write your…">
                <a:extLst>
                  <a:ext uri="{FF2B5EF4-FFF2-40B4-BE49-F238E27FC236}">
                    <a16:creationId xmlns:a16="http://schemas.microsoft.com/office/drawing/2014/main" id="{C4871168-6D50-4842-ACAD-D28B4D1CE115}"/>
                  </a:ext>
                </a:extLst>
              </p:cNvPr>
              <p:cNvSpPr txBox="1"/>
              <p:nvPr/>
            </p:nvSpPr>
            <p:spPr>
              <a:xfrm>
                <a:off x="3774443" y="3679187"/>
                <a:ext cx="1017587" cy="2923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ctr">
                  <a:defRPr sz="2600">
                    <a:solidFill>
                      <a:schemeClr val="accent6">
                        <a:lumOff val="44000"/>
                      </a:schemeClr>
                    </a:solidFill>
                    <a:latin typeface="+mn-lt"/>
                    <a:ea typeface="+mn-ea"/>
                    <a:cs typeface="+mn-cs"/>
                    <a:sym typeface="Helvetica"/>
                  </a:defRPr>
                </a:pPr>
                <a:r>
                  <a:rPr lang="en-IN" sz="1300" b="1" dirty="0"/>
                  <a:t>PROCESS</a:t>
                </a:r>
                <a:endParaRPr sz="1300" b="1" dirty="0"/>
              </a:p>
            </p:txBody>
          </p:sp>
          <p:grpSp>
            <p:nvGrpSpPr>
              <p:cNvPr id="529" name="Group">
                <a:extLst>
                  <a:ext uri="{FF2B5EF4-FFF2-40B4-BE49-F238E27FC236}">
                    <a16:creationId xmlns:a16="http://schemas.microsoft.com/office/drawing/2014/main" id="{FEEEAFD7-F1E7-4A16-A317-5ACAC439079E}"/>
                  </a:ext>
                </a:extLst>
              </p:cNvPr>
              <p:cNvGrpSpPr/>
              <p:nvPr/>
            </p:nvGrpSpPr>
            <p:grpSpPr>
              <a:xfrm>
                <a:off x="3969366" y="2990851"/>
                <a:ext cx="634983" cy="665162"/>
                <a:chOff x="0" y="0"/>
                <a:chExt cx="1056426" cy="1070576"/>
              </a:xfrm>
            </p:grpSpPr>
            <p:sp>
              <p:nvSpPr>
                <p:cNvPr id="530" name="Shape">
                  <a:extLst>
                    <a:ext uri="{FF2B5EF4-FFF2-40B4-BE49-F238E27FC236}">
                      <a16:creationId xmlns:a16="http://schemas.microsoft.com/office/drawing/2014/main" id="{9B952866-B7B9-4F13-B021-E12D84AF4E62}"/>
                    </a:ext>
                  </a:extLst>
                </p:cNvPr>
                <p:cNvSpPr/>
                <p:nvPr/>
              </p:nvSpPr>
              <p:spPr>
                <a:xfrm>
                  <a:off x="0" y="-1"/>
                  <a:ext cx="1056427" cy="1070578"/>
                </a:xfrm>
                <a:custGeom>
                  <a:avLst/>
                  <a:gdLst/>
                  <a:ahLst/>
                  <a:cxnLst>
                    <a:cxn ang="0">
                      <a:pos x="wd2" y="hd2"/>
                    </a:cxn>
                    <a:cxn ang="5400000">
                      <a:pos x="wd2" y="hd2"/>
                    </a:cxn>
                    <a:cxn ang="10800000">
                      <a:pos x="wd2" y="hd2"/>
                    </a:cxn>
                    <a:cxn ang="16200000">
                      <a:pos x="wd2" y="hd2"/>
                    </a:cxn>
                  </a:cxnLst>
                  <a:rect l="0" t="0" r="r" b="b"/>
                  <a:pathLst>
                    <a:path w="21600" h="21600" extrusionOk="0">
                      <a:moveTo>
                        <a:pt x="19652" y="0"/>
                      </a:moveTo>
                      <a:cubicBezTo>
                        <a:pt x="4780" y="0"/>
                        <a:pt x="4780" y="0"/>
                        <a:pt x="4780" y="0"/>
                      </a:cubicBezTo>
                      <a:cubicBezTo>
                        <a:pt x="3541" y="0"/>
                        <a:pt x="2656" y="878"/>
                        <a:pt x="2656" y="2107"/>
                      </a:cubicBezTo>
                      <a:cubicBezTo>
                        <a:pt x="2656" y="3337"/>
                        <a:pt x="2656" y="3337"/>
                        <a:pt x="2656" y="3337"/>
                      </a:cubicBezTo>
                      <a:cubicBezTo>
                        <a:pt x="1948" y="3337"/>
                        <a:pt x="1948" y="3337"/>
                        <a:pt x="1948" y="3337"/>
                      </a:cubicBezTo>
                      <a:cubicBezTo>
                        <a:pt x="885" y="3337"/>
                        <a:pt x="0" y="4215"/>
                        <a:pt x="0" y="5444"/>
                      </a:cubicBezTo>
                      <a:cubicBezTo>
                        <a:pt x="0" y="18790"/>
                        <a:pt x="0" y="18790"/>
                        <a:pt x="0" y="18790"/>
                      </a:cubicBezTo>
                      <a:cubicBezTo>
                        <a:pt x="0" y="20371"/>
                        <a:pt x="1239" y="21600"/>
                        <a:pt x="2656" y="21600"/>
                      </a:cubicBezTo>
                      <a:cubicBezTo>
                        <a:pt x="18944" y="21600"/>
                        <a:pt x="18944" y="21600"/>
                        <a:pt x="18944" y="21600"/>
                      </a:cubicBezTo>
                      <a:cubicBezTo>
                        <a:pt x="20538" y="21600"/>
                        <a:pt x="21600" y="20371"/>
                        <a:pt x="21600" y="18790"/>
                      </a:cubicBezTo>
                      <a:cubicBezTo>
                        <a:pt x="21600" y="2107"/>
                        <a:pt x="21600" y="2107"/>
                        <a:pt x="21600" y="2107"/>
                      </a:cubicBezTo>
                      <a:cubicBezTo>
                        <a:pt x="21600" y="878"/>
                        <a:pt x="20715" y="0"/>
                        <a:pt x="19652" y="0"/>
                      </a:cubicBezTo>
                      <a:close/>
                      <a:moveTo>
                        <a:pt x="20361" y="18790"/>
                      </a:moveTo>
                      <a:cubicBezTo>
                        <a:pt x="20361" y="19668"/>
                        <a:pt x="19652" y="20195"/>
                        <a:pt x="18944" y="20195"/>
                      </a:cubicBezTo>
                      <a:cubicBezTo>
                        <a:pt x="2656" y="20195"/>
                        <a:pt x="2656" y="20195"/>
                        <a:pt x="2656" y="20195"/>
                      </a:cubicBezTo>
                      <a:cubicBezTo>
                        <a:pt x="1948" y="20195"/>
                        <a:pt x="1239" y="19668"/>
                        <a:pt x="1239" y="18790"/>
                      </a:cubicBezTo>
                      <a:cubicBezTo>
                        <a:pt x="1239" y="5444"/>
                        <a:pt x="1239" y="5444"/>
                        <a:pt x="1239" y="5444"/>
                      </a:cubicBezTo>
                      <a:cubicBezTo>
                        <a:pt x="1239" y="5093"/>
                        <a:pt x="1593" y="4741"/>
                        <a:pt x="1948" y="4741"/>
                      </a:cubicBezTo>
                      <a:cubicBezTo>
                        <a:pt x="2656" y="4741"/>
                        <a:pt x="2656" y="4741"/>
                        <a:pt x="2656" y="4741"/>
                      </a:cubicBezTo>
                      <a:cubicBezTo>
                        <a:pt x="2656" y="18263"/>
                        <a:pt x="2656" y="18263"/>
                        <a:pt x="2656" y="18263"/>
                      </a:cubicBezTo>
                      <a:cubicBezTo>
                        <a:pt x="2656" y="18615"/>
                        <a:pt x="3010" y="18790"/>
                        <a:pt x="3364" y="18790"/>
                      </a:cubicBezTo>
                      <a:cubicBezTo>
                        <a:pt x="3718" y="18790"/>
                        <a:pt x="4072" y="18615"/>
                        <a:pt x="4072" y="18263"/>
                      </a:cubicBezTo>
                      <a:cubicBezTo>
                        <a:pt x="4072" y="2107"/>
                        <a:pt x="4072" y="2107"/>
                        <a:pt x="4072" y="2107"/>
                      </a:cubicBezTo>
                      <a:cubicBezTo>
                        <a:pt x="4072" y="1580"/>
                        <a:pt x="4249" y="1405"/>
                        <a:pt x="4780" y="1405"/>
                      </a:cubicBezTo>
                      <a:cubicBezTo>
                        <a:pt x="19652" y="1405"/>
                        <a:pt x="19652" y="1405"/>
                        <a:pt x="19652" y="1405"/>
                      </a:cubicBezTo>
                      <a:cubicBezTo>
                        <a:pt x="20007" y="1405"/>
                        <a:pt x="20361" y="1580"/>
                        <a:pt x="20361" y="2107"/>
                      </a:cubicBezTo>
                      <a:lnTo>
                        <a:pt x="20361" y="18790"/>
                      </a:lnTo>
                      <a:close/>
                      <a:moveTo>
                        <a:pt x="20361" y="18790"/>
                      </a:moveTo>
                      <a:cubicBezTo>
                        <a:pt x="20361" y="18790"/>
                        <a:pt x="20361" y="18790"/>
                        <a:pt x="20361" y="1879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1" name="Shape">
                  <a:extLst>
                    <a:ext uri="{FF2B5EF4-FFF2-40B4-BE49-F238E27FC236}">
                      <a16:creationId xmlns:a16="http://schemas.microsoft.com/office/drawing/2014/main" id="{557136A7-D98D-4F0B-9160-74FFAD5EA10B}"/>
                    </a:ext>
                  </a:extLst>
                </p:cNvPr>
                <p:cNvSpPr/>
                <p:nvPr/>
              </p:nvSpPr>
              <p:spPr>
                <a:xfrm>
                  <a:off x="631969" y="400451"/>
                  <a:ext cx="297123" cy="33868"/>
                </a:xfrm>
                <a:custGeom>
                  <a:avLst/>
                  <a:gdLst/>
                  <a:ahLst/>
                  <a:cxnLst>
                    <a:cxn ang="0">
                      <a:pos x="wd2" y="hd2"/>
                    </a:cxn>
                    <a:cxn ang="5400000">
                      <a:pos x="wd2" y="hd2"/>
                    </a:cxn>
                    <a:cxn ang="10800000">
                      <a:pos x="wd2" y="hd2"/>
                    </a:cxn>
                    <a:cxn ang="16200000">
                      <a:pos x="wd2" y="hd2"/>
                    </a:cxn>
                  </a:cxnLst>
                  <a:rect l="0" t="0" r="r" b="b"/>
                  <a:pathLst>
                    <a:path w="21600" h="21600" extrusionOk="0">
                      <a:moveTo>
                        <a:pt x="635" y="21600"/>
                      </a:moveTo>
                      <a:cubicBezTo>
                        <a:pt x="20329" y="21600"/>
                        <a:pt x="20329" y="21600"/>
                        <a:pt x="20329" y="21600"/>
                      </a:cubicBezTo>
                      <a:cubicBezTo>
                        <a:pt x="20965" y="21600"/>
                        <a:pt x="21600" y="16200"/>
                        <a:pt x="21600" y="10800"/>
                      </a:cubicBezTo>
                      <a:cubicBezTo>
                        <a:pt x="21600" y="5400"/>
                        <a:pt x="20965" y="0"/>
                        <a:pt x="20329" y="0"/>
                      </a:cubicBezTo>
                      <a:cubicBezTo>
                        <a:pt x="635" y="0"/>
                        <a:pt x="635" y="0"/>
                        <a:pt x="635" y="0"/>
                      </a:cubicBezTo>
                      <a:cubicBezTo>
                        <a:pt x="0" y="0"/>
                        <a:pt x="0" y="5400"/>
                        <a:pt x="0" y="10800"/>
                      </a:cubicBezTo>
                      <a:cubicBezTo>
                        <a:pt x="0" y="16200"/>
                        <a:pt x="0" y="21600"/>
                        <a:pt x="635" y="21600"/>
                      </a:cubicBezTo>
                      <a:close/>
                      <a:moveTo>
                        <a:pt x="635" y="21600"/>
                      </a:moveTo>
                      <a:cubicBezTo>
                        <a:pt x="635" y="21600"/>
                        <a:pt x="635" y="21600"/>
                        <a:pt x="635" y="2160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2" name="Shape">
                  <a:extLst>
                    <a:ext uri="{FF2B5EF4-FFF2-40B4-BE49-F238E27FC236}">
                      <a16:creationId xmlns:a16="http://schemas.microsoft.com/office/drawing/2014/main" id="{32B0A45B-5E25-48A5-8C38-F95E164FF5A2}"/>
                    </a:ext>
                  </a:extLst>
                </p:cNvPr>
                <p:cNvSpPr/>
                <p:nvPr/>
              </p:nvSpPr>
              <p:spPr>
                <a:xfrm>
                  <a:off x="631969" y="301411"/>
                  <a:ext cx="297123" cy="33868"/>
                </a:xfrm>
                <a:custGeom>
                  <a:avLst/>
                  <a:gdLst/>
                  <a:ahLst/>
                  <a:cxnLst>
                    <a:cxn ang="0">
                      <a:pos x="wd2" y="hd2"/>
                    </a:cxn>
                    <a:cxn ang="5400000">
                      <a:pos x="wd2" y="hd2"/>
                    </a:cxn>
                    <a:cxn ang="10800000">
                      <a:pos x="wd2" y="hd2"/>
                    </a:cxn>
                    <a:cxn ang="16200000">
                      <a:pos x="wd2" y="hd2"/>
                    </a:cxn>
                  </a:cxnLst>
                  <a:rect l="0" t="0" r="r" b="b"/>
                  <a:pathLst>
                    <a:path w="21600" h="21600" extrusionOk="0">
                      <a:moveTo>
                        <a:pt x="635" y="21600"/>
                      </a:moveTo>
                      <a:cubicBezTo>
                        <a:pt x="20329" y="21600"/>
                        <a:pt x="20329" y="21600"/>
                        <a:pt x="20329" y="21600"/>
                      </a:cubicBezTo>
                      <a:cubicBezTo>
                        <a:pt x="20965" y="21600"/>
                        <a:pt x="21600" y="21600"/>
                        <a:pt x="21600" y="14400"/>
                      </a:cubicBezTo>
                      <a:cubicBezTo>
                        <a:pt x="21600" y="7200"/>
                        <a:pt x="20965" y="0"/>
                        <a:pt x="20329" y="0"/>
                      </a:cubicBezTo>
                      <a:cubicBezTo>
                        <a:pt x="635" y="0"/>
                        <a:pt x="635" y="0"/>
                        <a:pt x="635" y="0"/>
                      </a:cubicBezTo>
                      <a:cubicBezTo>
                        <a:pt x="0" y="0"/>
                        <a:pt x="0" y="7200"/>
                        <a:pt x="0" y="14400"/>
                      </a:cubicBezTo>
                      <a:cubicBezTo>
                        <a:pt x="0" y="21600"/>
                        <a:pt x="0" y="21600"/>
                        <a:pt x="635" y="21600"/>
                      </a:cubicBezTo>
                      <a:close/>
                      <a:moveTo>
                        <a:pt x="635" y="21600"/>
                      </a:moveTo>
                      <a:cubicBezTo>
                        <a:pt x="635" y="21600"/>
                        <a:pt x="635" y="21600"/>
                        <a:pt x="635" y="2160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3" name="Shape">
                  <a:extLst>
                    <a:ext uri="{FF2B5EF4-FFF2-40B4-BE49-F238E27FC236}">
                      <a16:creationId xmlns:a16="http://schemas.microsoft.com/office/drawing/2014/main" id="{F2DAD132-E06A-4C7A-8A00-2781F01570F2}"/>
                    </a:ext>
                  </a:extLst>
                </p:cNvPr>
                <p:cNvSpPr/>
                <p:nvPr/>
              </p:nvSpPr>
              <p:spPr>
                <a:xfrm>
                  <a:off x="631969" y="198079"/>
                  <a:ext cx="297123" cy="37731"/>
                </a:xfrm>
                <a:custGeom>
                  <a:avLst/>
                  <a:gdLst/>
                  <a:ahLst/>
                  <a:cxnLst>
                    <a:cxn ang="0">
                      <a:pos x="wd2" y="hd2"/>
                    </a:cxn>
                    <a:cxn ang="5400000">
                      <a:pos x="wd2" y="hd2"/>
                    </a:cxn>
                    <a:cxn ang="10800000">
                      <a:pos x="wd2" y="hd2"/>
                    </a:cxn>
                    <a:cxn ang="16200000">
                      <a:pos x="wd2" y="hd2"/>
                    </a:cxn>
                  </a:cxnLst>
                  <a:rect l="0" t="0" r="r" b="b"/>
                  <a:pathLst>
                    <a:path w="21600" h="21600" extrusionOk="0">
                      <a:moveTo>
                        <a:pt x="635" y="21600"/>
                      </a:moveTo>
                      <a:cubicBezTo>
                        <a:pt x="20329" y="21600"/>
                        <a:pt x="20329" y="21600"/>
                        <a:pt x="20329" y="21600"/>
                      </a:cubicBezTo>
                      <a:cubicBezTo>
                        <a:pt x="20965" y="21600"/>
                        <a:pt x="21600" y="16200"/>
                        <a:pt x="21600" y="10800"/>
                      </a:cubicBezTo>
                      <a:cubicBezTo>
                        <a:pt x="21600" y="5400"/>
                        <a:pt x="20965" y="0"/>
                        <a:pt x="20329" y="0"/>
                      </a:cubicBezTo>
                      <a:cubicBezTo>
                        <a:pt x="635" y="0"/>
                        <a:pt x="635" y="0"/>
                        <a:pt x="635" y="0"/>
                      </a:cubicBezTo>
                      <a:cubicBezTo>
                        <a:pt x="0" y="0"/>
                        <a:pt x="0" y="5400"/>
                        <a:pt x="0" y="10800"/>
                      </a:cubicBezTo>
                      <a:cubicBezTo>
                        <a:pt x="0" y="16200"/>
                        <a:pt x="0" y="21600"/>
                        <a:pt x="635" y="21600"/>
                      </a:cubicBezTo>
                      <a:close/>
                      <a:moveTo>
                        <a:pt x="635" y="21600"/>
                      </a:moveTo>
                      <a:cubicBezTo>
                        <a:pt x="635" y="21600"/>
                        <a:pt x="635" y="21600"/>
                        <a:pt x="635" y="2160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4" name="Shape">
                  <a:extLst>
                    <a:ext uri="{FF2B5EF4-FFF2-40B4-BE49-F238E27FC236}">
                      <a16:creationId xmlns:a16="http://schemas.microsoft.com/office/drawing/2014/main" id="{C2B5CFBF-3E2A-4887-98A4-D760AAB3F729}"/>
                    </a:ext>
                  </a:extLst>
                </p:cNvPr>
                <p:cNvSpPr/>
                <p:nvPr/>
              </p:nvSpPr>
              <p:spPr>
                <a:xfrm>
                  <a:off x="259388" y="905082"/>
                  <a:ext cx="301838" cy="33867"/>
                </a:xfrm>
                <a:custGeom>
                  <a:avLst/>
                  <a:gdLst/>
                  <a:ahLst/>
                  <a:cxnLst>
                    <a:cxn ang="0">
                      <a:pos x="wd2" y="hd2"/>
                    </a:cxn>
                    <a:cxn ang="5400000">
                      <a:pos x="wd2" y="hd2"/>
                    </a:cxn>
                    <a:cxn ang="10800000">
                      <a:pos x="wd2" y="hd2"/>
                    </a:cxn>
                    <a:cxn ang="16200000">
                      <a:pos x="wd2" y="hd2"/>
                    </a:cxn>
                  </a:cxnLst>
                  <a:rect l="0" t="0" r="r" b="b"/>
                  <a:pathLst>
                    <a:path w="21600" h="21600" extrusionOk="0">
                      <a:moveTo>
                        <a:pt x="20366" y="0"/>
                      </a:moveTo>
                      <a:cubicBezTo>
                        <a:pt x="1234" y="0"/>
                        <a:pt x="1234" y="0"/>
                        <a:pt x="1234" y="0"/>
                      </a:cubicBezTo>
                      <a:cubicBezTo>
                        <a:pt x="617" y="0"/>
                        <a:pt x="0" y="5400"/>
                        <a:pt x="0" y="10800"/>
                      </a:cubicBezTo>
                      <a:cubicBezTo>
                        <a:pt x="0" y="16200"/>
                        <a:pt x="617" y="21600"/>
                        <a:pt x="1234" y="21600"/>
                      </a:cubicBezTo>
                      <a:cubicBezTo>
                        <a:pt x="20366" y="21600"/>
                        <a:pt x="20366" y="21600"/>
                        <a:pt x="20366" y="21600"/>
                      </a:cubicBezTo>
                      <a:cubicBezTo>
                        <a:pt x="20983" y="21600"/>
                        <a:pt x="21600" y="16200"/>
                        <a:pt x="21600" y="10800"/>
                      </a:cubicBezTo>
                      <a:cubicBezTo>
                        <a:pt x="21600" y="5400"/>
                        <a:pt x="20983" y="0"/>
                        <a:pt x="20366" y="0"/>
                      </a:cubicBezTo>
                      <a:close/>
                      <a:moveTo>
                        <a:pt x="20366" y="0"/>
                      </a:moveTo>
                      <a:cubicBezTo>
                        <a:pt x="20366" y="0"/>
                        <a:pt x="20366" y="0"/>
                        <a:pt x="20366"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5" name="Shape">
                  <a:extLst>
                    <a:ext uri="{FF2B5EF4-FFF2-40B4-BE49-F238E27FC236}">
                      <a16:creationId xmlns:a16="http://schemas.microsoft.com/office/drawing/2014/main" id="{4CCCFB67-F565-417A-B1F9-26D02155C1D5}"/>
                    </a:ext>
                  </a:extLst>
                </p:cNvPr>
                <p:cNvSpPr/>
                <p:nvPr/>
              </p:nvSpPr>
              <p:spPr>
                <a:xfrm>
                  <a:off x="259388" y="801325"/>
                  <a:ext cx="301838" cy="33868"/>
                </a:xfrm>
                <a:custGeom>
                  <a:avLst/>
                  <a:gdLst/>
                  <a:ahLst/>
                  <a:cxnLst>
                    <a:cxn ang="0">
                      <a:pos x="wd2" y="hd2"/>
                    </a:cxn>
                    <a:cxn ang="5400000">
                      <a:pos x="wd2" y="hd2"/>
                    </a:cxn>
                    <a:cxn ang="10800000">
                      <a:pos x="wd2" y="hd2"/>
                    </a:cxn>
                    <a:cxn ang="16200000">
                      <a:pos x="wd2" y="hd2"/>
                    </a:cxn>
                  </a:cxnLst>
                  <a:rect l="0" t="0" r="r" b="b"/>
                  <a:pathLst>
                    <a:path w="21600" h="21600" extrusionOk="0">
                      <a:moveTo>
                        <a:pt x="20366" y="0"/>
                      </a:moveTo>
                      <a:cubicBezTo>
                        <a:pt x="1234" y="0"/>
                        <a:pt x="1234" y="0"/>
                        <a:pt x="1234" y="0"/>
                      </a:cubicBezTo>
                      <a:cubicBezTo>
                        <a:pt x="617" y="0"/>
                        <a:pt x="0" y="5400"/>
                        <a:pt x="0" y="10800"/>
                      </a:cubicBezTo>
                      <a:cubicBezTo>
                        <a:pt x="0" y="16200"/>
                        <a:pt x="617" y="21600"/>
                        <a:pt x="1234" y="21600"/>
                      </a:cubicBezTo>
                      <a:cubicBezTo>
                        <a:pt x="20366" y="21600"/>
                        <a:pt x="20366" y="21600"/>
                        <a:pt x="20366" y="21600"/>
                      </a:cubicBezTo>
                      <a:cubicBezTo>
                        <a:pt x="20983" y="21600"/>
                        <a:pt x="21600" y="16200"/>
                        <a:pt x="21600" y="10800"/>
                      </a:cubicBezTo>
                      <a:cubicBezTo>
                        <a:pt x="21600" y="5400"/>
                        <a:pt x="20983" y="0"/>
                        <a:pt x="20366" y="0"/>
                      </a:cubicBezTo>
                      <a:close/>
                      <a:moveTo>
                        <a:pt x="20366" y="0"/>
                      </a:moveTo>
                      <a:cubicBezTo>
                        <a:pt x="20366" y="0"/>
                        <a:pt x="20366" y="0"/>
                        <a:pt x="20366"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6" name="Shape">
                  <a:extLst>
                    <a:ext uri="{FF2B5EF4-FFF2-40B4-BE49-F238E27FC236}">
                      <a16:creationId xmlns:a16="http://schemas.microsoft.com/office/drawing/2014/main" id="{46A3CD08-D475-4757-A381-EAFBD9AAD435}"/>
                    </a:ext>
                  </a:extLst>
                </p:cNvPr>
                <p:cNvSpPr/>
                <p:nvPr/>
              </p:nvSpPr>
              <p:spPr>
                <a:xfrm>
                  <a:off x="259388" y="707002"/>
                  <a:ext cx="301838" cy="33867"/>
                </a:xfrm>
                <a:custGeom>
                  <a:avLst/>
                  <a:gdLst/>
                  <a:ahLst/>
                  <a:cxnLst>
                    <a:cxn ang="0">
                      <a:pos x="wd2" y="hd2"/>
                    </a:cxn>
                    <a:cxn ang="5400000">
                      <a:pos x="wd2" y="hd2"/>
                    </a:cxn>
                    <a:cxn ang="10800000">
                      <a:pos x="wd2" y="hd2"/>
                    </a:cxn>
                    <a:cxn ang="16200000">
                      <a:pos x="wd2" y="hd2"/>
                    </a:cxn>
                  </a:cxnLst>
                  <a:rect l="0" t="0" r="r" b="b"/>
                  <a:pathLst>
                    <a:path w="21600" h="21600" extrusionOk="0">
                      <a:moveTo>
                        <a:pt x="20366" y="0"/>
                      </a:moveTo>
                      <a:cubicBezTo>
                        <a:pt x="1234" y="0"/>
                        <a:pt x="1234" y="0"/>
                        <a:pt x="1234" y="0"/>
                      </a:cubicBezTo>
                      <a:cubicBezTo>
                        <a:pt x="617" y="0"/>
                        <a:pt x="0" y="5400"/>
                        <a:pt x="0" y="10800"/>
                      </a:cubicBezTo>
                      <a:cubicBezTo>
                        <a:pt x="0" y="16200"/>
                        <a:pt x="617" y="21600"/>
                        <a:pt x="1234" y="21600"/>
                      </a:cubicBezTo>
                      <a:cubicBezTo>
                        <a:pt x="20366" y="21600"/>
                        <a:pt x="20366" y="21600"/>
                        <a:pt x="20366" y="21600"/>
                      </a:cubicBezTo>
                      <a:cubicBezTo>
                        <a:pt x="20983" y="21600"/>
                        <a:pt x="21600" y="16200"/>
                        <a:pt x="21600" y="10800"/>
                      </a:cubicBezTo>
                      <a:cubicBezTo>
                        <a:pt x="21600" y="5400"/>
                        <a:pt x="20983" y="0"/>
                        <a:pt x="20366" y="0"/>
                      </a:cubicBezTo>
                      <a:close/>
                      <a:moveTo>
                        <a:pt x="20366" y="0"/>
                      </a:moveTo>
                      <a:cubicBezTo>
                        <a:pt x="20366" y="0"/>
                        <a:pt x="20366" y="0"/>
                        <a:pt x="20366"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7" name="Shape">
                  <a:extLst>
                    <a:ext uri="{FF2B5EF4-FFF2-40B4-BE49-F238E27FC236}">
                      <a16:creationId xmlns:a16="http://schemas.microsoft.com/office/drawing/2014/main" id="{2B45CD13-3B95-4C14-B0C9-23577BD92379}"/>
                    </a:ext>
                  </a:extLst>
                </p:cNvPr>
                <p:cNvSpPr/>
                <p:nvPr/>
              </p:nvSpPr>
              <p:spPr>
                <a:xfrm>
                  <a:off x="631969" y="905082"/>
                  <a:ext cx="297123" cy="3386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635" y="0"/>
                        <a:pt x="635" y="0"/>
                        <a:pt x="635" y="0"/>
                      </a:cubicBezTo>
                      <a:cubicBezTo>
                        <a:pt x="0" y="0"/>
                        <a:pt x="0" y="5400"/>
                        <a:pt x="0" y="10800"/>
                      </a:cubicBezTo>
                      <a:cubicBezTo>
                        <a:pt x="0" y="16200"/>
                        <a:pt x="0" y="21600"/>
                        <a:pt x="635" y="21600"/>
                      </a:cubicBezTo>
                      <a:cubicBezTo>
                        <a:pt x="20329" y="21600"/>
                        <a:pt x="20329" y="21600"/>
                        <a:pt x="20329" y="21600"/>
                      </a:cubicBezTo>
                      <a:cubicBezTo>
                        <a:pt x="20965" y="21600"/>
                        <a:pt x="21600" y="16200"/>
                        <a:pt x="21600" y="10800"/>
                      </a:cubicBezTo>
                      <a:cubicBezTo>
                        <a:pt x="21600" y="5400"/>
                        <a:pt x="20965" y="0"/>
                        <a:pt x="20329" y="0"/>
                      </a:cubicBezTo>
                      <a:close/>
                      <a:moveTo>
                        <a:pt x="20329" y="0"/>
                      </a:moveTo>
                      <a:cubicBezTo>
                        <a:pt x="20329" y="0"/>
                        <a:pt x="20329" y="0"/>
                        <a:pt x="20329"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8" name="Shape">
                  <a:extLst>
                    <a:ext uri="{FF2B5EF4-FFF2-40B4-BE49-F238E27FC236}">
                      <a16:creationId xmlns:a16="http://schemas.microsoft.com/office/drawing/2014/main" id="{DA5FB534-98D3-495F-AFFA-0DB2150FEDE3}"/>
                    </a:ext>
                  </a:extLst>
                </p:cNvPr>
                <p:cNvSpPr/>
                <p:nvPr/>
              </p:nvSpPr>
              <p:spPr>
                <a:xfrm>
                  <a:off x="631969" y="801325"/>
                  <a:ext cx="297123" cy="33868"/>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635" y="0"/>
                        <a:pt x="635" y="0"/>
                        <a:pt x="635" y="0"/>
                      </a:cubicBezTo>
                      <a:cubicBezTo>
                        <a:pt x="0" y="0"/>
                        <a:pt x="0" y="5400"/>
                        <a:pt x="0" y="10800"/>
                      </a:cubicBezTo>
                      <a:cubicBezTo>
                        <a:pt x="0" y="16200"/>
                        <a:pt x="0" y="21600"/>
                        <a:pt x="635" y="21600"/>
                      </a:cubicBezTo>
                      <a:cubicBezTo>
                        <a:pt x="20329" y="21600"/>
                        <a:pt x="20329" y="21600"/>
                        <a:pt x="20329" y="21600"/>
                      </a:cubicBezTo>
                      <a:cubicBezTo>
                        <a:pt x="20965" y="21600"/>
                        <a:pt x="21600" y="16200"/>
                        <a:pt x="21600" y="10800"/>
                      </a:cubicBezTo>
                      <a:cubicBezTo>
                        <a:pt x="21600" y="5400"/>
                        <a:pt x="20965" y="0"/>
                        <a:pt x="20329" y="0"/>
                      </a:cubicBezTo>
                      <a:close/>
                      <a:moveTo>
                        <a:pt x="20329" y="0"/>
                      </a:moveTo>
                      <a:cubicBezTo>
                        <a:pt x="20329" y="0"/>
                        <a:pt x="20329" y="0"/>
                        <a:pt x="20329"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39" name="Shape">
                  <a:extLst>
                    <a:ext uri="{FF2B5EF4-FFF2-40B4-BE49-F238E27FC236}">
                      <a16:creationId xmlns:a16="http://schemas.microsoft.com/office/drawing/2014/main" id="{AECE32CA-7EA9-48E6-9DD3-669E598D345A}"/>
                    </a:ext>
                  </a:extLst>
                </p:cNvPr>
                <p:cNvSpPr/>
                <p:nvPr/>
              </p:nvSpPr>
              <p:spPr>
                <a:xfrm>
                  <a:off x="631969" y="707002"/>
                  <a:ext cx="297123" cy="3386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635" y="0"/>
                        <a:pt x="635" y="0"/>
                        <a:pt x="635" y="0"/>
                      </a:cubicBezTo>
                      <a:cubicBezTo>
                        <a:pt x="0" y="0"/>
                        <a:pt x="0" y="5400"/>
                        <a:pt x="0" y="10800"/>
                      </a:cubicBezTo>
                      <a:cubicBezTo>
                        <a:pt x="0" y="16200"/>
                        <a:pt x="0" y="21600"/>
                        <a:pt x="635" y="21600"/>
                      </a:cubicBezTo>
                      <a:cubicBezTo>
                        <a:pt x="20329" y="21600"/>
                        <a:pt x="20329" y="21600"/>
                        <a:pt x="20329" y="21600"/>
                      </a:cubicBezTo>
                      <a:cubicBezTo>
                        <a:pt x="20965" y="21600"/>
                        <a:pt x="21600" y="16200"/>
                        <a:pt x="21600" y="10800"/>
                      </a:cubicBezTo>
                      <a:cubicBezTo>
                        <a:pt x="21600" y="5400"/>
                        <a:pt x="20965" y="0"/>
                        <a:pt x="20329" y="0"/>
                      </a:cubicBezTo>
                      <a:close/>
                      <a:moveTo>
                        <a:pt x="20329" y="0"/>
                      </a:moveTo>
                      <a:cubicBezTo>
                        <a:pt x="20329" y="0"/>
                        <a:pt x="20329" y="0"/>
                        <a:pt x="20329"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40" name="Shape">
                  <a:extLst>
                    <a:ext uri="{FF2B5EF4-FFF2-40B4-BE49-F238E27FC236}">
                      <a16:creationId xmlns:a16="http://schemas.microsoft.com/office/drawing/2014/main" id="{64C6DACD-996B-438A-BEEA-77D4E782A402}"/>
                    </a:ext>
                  </a:extLst>
                </p:cNvPr>
                <p:cNvSpPr/>
                <p:nvPr/>
              </p:nvSpPr>
              <p:spPr>
                <a:xfrm>
                  <a:off x="259388" y="504633"/>
                  <a:ext cx="669701" cy="37731"/>
                </a:xfrm>
                <a:custGeom>
                  <a:avLst/>
                  <a:gdLst/>
                  <a:ahLst/>
                  <a:cxnLst>
                    <a:cxn ang="0">
                      <a:pos x="wd2" y="hd2"/>
                    </a:cxn>
                    <a:cxn ang="5400000">
                      <a:pos x="wd2" y="hd2"/>
                    </a:cxn>
                    <a:cxn ang="10800000">
                      <a:pos x="wd2" y="hd2"/>
                    </a:cxn>
                    <a:cxn ang="16200000">
                      <a:pos x="wd2" y="hd2"/>
                    </a:cxn>
                  </a:cxnLst>
                  <a:rect l="0" t="0" r="r" b="b"/>
                  <a:pathLst>
                    <a:path w="21600" h="21600" extrusionOk="0">
                      <a:moveTo>
                        <a:pt x="21039" y="0"/>
                      </a:moveTo>
                      <a:cubicBezTo>
                        <a:pt x="561" y="0"/>
                        <a:pt x="561" y="0"/>
                        <a:pt x="561" y="0"/>
                      </a:cubicBezTo>
                      <a:cubicBezTo>
                        <a:pt x="281" y="0"/>
                        <a:pt x="0" y="5400"/>
                        <a:pt x="0" y="10800"/>
                      </a:cubicBezTo>
                      <a:cubicBezTo>
                        <a:pt x="0" y="16200"/>
                        <a:pt x="281" y="21600"/>
                        <a:pt x="561" y="21600"/>
                      </a:cubicBezTo>
                      <a:cubicBezTo>
                        <a:pt x="21039" y="21600"/>
                        <a:pt x="21039" y="21600"/>
                        <a:pt x="21039" y="21600"/>
                      </a:cubicBezTo>
                      <a:cubicBezTo>
                        <a:pt x="21319" y="21600"/>
                        <a:pt x="21600" y="16200"/>
                        <a:pt x="21600" y="10800"/>
                      </a:cubicBezTo>
                      <a:cubicBezTo>
                        <a:pt x="21600" y="5400"/>
                        <a:pt x="21319" y="0"/>
                        <a:pt x="21039" y="0"/>
                      </a:cubicBezTo>
                      <a:close/>
                      <a:moveTo>
                        <a:pt x="21039" y="0"/>
                      </a:moveTo>
                      <a:cubicBezTo>
                        <a:pt x="21039" y="0"/>
                        <a:pt x="21039" y="0"/>
                        <a:pt x="21039"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41" name="Shape">
                  <a:extLst>
                    <a:ext uri="{FF2B5EF4-FFF2-40B4-BE49-F238E27FC236}">
                      <a16:creationId xmlns:a16="http://schemas.microsoft.com/office/drawing/2014/main" id="{10E423DD-313E-4B59-AA52-276D11186FFD}"/>
                    </a:ext>
                  </a:extLst>
                </p:cNvPr>
                <p:cNvSpPr/>
                <p:nvPr/>
              </p:nvSpPr>
              <p:spPr>
                <a:xfrm>
                  <a:off x="259388" y="598957"/>
                  <a:ext cx="669701" cy="37730"/>
                </a:xfrm>
                <a:custGeom>
                  <a:avLst/>
                  <a:gdLst/>
                  <a:ahLst/>
                  <a:cxnLst>
                    <a:cxn ang="0">
                      <a:pos x="wd2" y="hd2"/>
                    </a:cxn>
                    <a:cxn ang="5400000">
                      <a:pos x="wd2" y="hd2"/>
                    </a:cxn>
                    <a:cxn ang="10800000">
                      <a:pos x="wd2" y="hd2"/>
                    </a:cxn>
                    <a:cxn ang="16200000">
                      <a:pos x="wd2" y="hd2"/>
                    </a:cxn>
                  </a:cxnLst>
                  <a:rect l="0" t="0" r="r" b="b"/>
                  <a:pathLst>
                    <a:path w="21600" h="21600" extrusionOk="0">
                      <a:moveTo>
                        <a:pt x="21039" y="0"/>
                      </a:moveTo>
                      <a:cubicBezTo>
                        <a:pt x="561" y="0"/>
                        <a:pt x="561" y="0"/>
                        <a:pt x="561" y="0"/>
                      </a:cubicBezTo>
                      <a:cubicBezTo>
                        <a:pt x="281" y="0"/>
                        <a:pt x="0" y="5400"/>
                        <a:pt x="0" y="10800"/>
                      </a:cubicBezTo>
                      <a:cubicBezTo>
                        <a:pt x="0" y="16200"/>
                        <a:pt x="281" y="21600"/>
                        <a:pt x="561" y="21600"/>
                      </a:cubicBezTo>
                      <a:cubicBezTo>
                        <a:pt x="21039" y="21600"/>
                        <a:pt x="21039" y="21600"/>
                        <a:pt x="21039" y="21600"/>
                      </a:cubicBezTo>
                      <a:cubicBezTo>
                        <a:pt x="21319" y="21600"/>
                        <a:pt x="21600" y="16200"/>
                        <a:pt x="21600" y="10800"/>
                      </a:cubicBezTo>
                      <a:cubicBezTo>
                        <a:pt x="21600" y="5400"/>
                        <a:pt x="21319" y="0"/>
                        <a:pt x="21039" y="0"/>
                      </a:cubicBezTo>
                      <a:close/>
                      <a:moveTo>
                        <a:pt x="21039" y="0"/>
                      </a:moveTo>
                      <a:cubicBezTo>
                        <a:pt x="21039" y="0"/>
                        <a:pt x="21039" y="0"/>
                        <a:pt x="21039" y="0"/>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sp>
              <p:nvSpPr>
                <p:cNvPr id="542" name="Shape">
                  <a:extLst>
                    <a:ext uri="{FF2B5EF4-FFF2-40B4-BE49-F238E27FC236}">
                      <a16:creationId xmlns:a16="http://schemas.microsoft.com/office/drawing/2014/main" id="{72059B90-8890-48DD-BD81-99D91742A02A}"/>
                    </a:ext>
                  </a:extLst>
                </p:cNvPr>
                <p:cNvSpPr/>
                <p:nvPr/>
              </p:nvSpPr>
              <p:spPr>
                <a:xfrm>
                  <a:off x="259388" y="132053"/>
                  <a:ext cx="301838" cy="301837"/>
                </a:xfrm>
                <a:custGeom>
                  <a:avLst/>
                  <a:gdLst/>
                  <a:ahLst/>
                  <a:cxnLst>
                    <a:cxn ang="0">
                      <a:pos x="wd2" y="hd2"/>
                    </a:cxn>
                    <a:cxn ang="5400000">
                      <a:pos x="wd2" y="hd2"/>
                    </a:cxn>
                    <a:cxn ang="10800000">
                      <a:pos x="wd2" y="hd2"/>
                    </a:cxn>
                    <a:cxn ang="16200000">
                      <a:pos x="wd2" y="hd2"/>
                    </a:cxn>
                  </a:cxnLst>
                  <a:rect l="0" t="0" r="r" b="b"/>
                  <a:pathLst>
                    <a:path w="21600" h="21600" extrusionOk="0">
                      <a:moveTo>
                        <a:pt x="2469" y="21600"/>
                      </a:moveTo>
                      <a:cubicBezTo>
                        <a:pt x="19131" y="21600"/>
                        <a:pt x="19131" y="21600"/>
                        <a:pt x="19131" y="21600"/>
                      </a:cubicBezTo>
                      <a:cubicBezTo>
                        <a:pt x="20366" y="21600"/>
                        <a:pt x="21600" y="20366"/>
                        <a:pt x="21600" y="19131"/>
                      </a:cubicBezTo>
                      <a:cubicBezTo>
                        <a:pt x="21600" y="2469"/>
                        <a:pt x="21600" y="2469"/>
                        <a:pt x="21600" y="2469"/>
                      </a:cubicBezTo>
                      <a:cubicBezTo>
                        <a:pt x="21600" y="1234"/>
                        <a:pt x="20366" y="0"/>
                        <a:pt x="19131" y="0"/>
                      </a:cubicBezTo>
                      <a:cubicBezTo>
                        <a:pt x="2469" y="0"/>
                        <a:pt x="2469" y="0"/>
                        <a:pt x="2469" y="0"/>
                      </a:cubicBezTo>
                      <a:cubicBezTo>
                        <a:pt x="1234" y="0"/>
                        <a:pt x="0" y="1234"/>
                        <a:pt x="0" y="2469"/>
                      </a:cubicBezTo>
                      <a:cubicBezTo>
                        <a:pt x="0" y="19131"/>
                        <a:pt x="0" y="19131"/>
                        <a:pt x="0" y="19131"/>
                      </a:cubicBezTo>
                      <a:cubicBezTo>
                        <a:pt x="0" y="20366"/>
                        <a:pt x="1234" y="21600"/>
                        <a:pt x="2469" y="21600"/>
                      </a:cubicBezTo>
                      <a:close/>
                      <a:moveTo>
                        <a:pt x="4937" y="4937"/>
                      </a:moveTo>
                      <a:cubicBezTo>
                        <a:pt x="16663" y="4937"/>
                        <a:pt x="16663" y="4937"/>
                        <a:pt x="16663" y="4937"/>
                      </a:cubicBezTo>
                      <a:cubicBezTo>
                        <a:pt x="16663" y="16663"/>
                        <a:pt x="16663" y="16663"/>
                        <a:pt x="16663" y="16663"/>
                      </a:cubicBezTo>
                      <a:cubicBezTo>
                        <a:pt x="4937" y="16663"/>
                        <a:pt x="4937" y="16663"/>
                        <a:pt x="4937" y="16663"/>
                      </a:cubicBezTo>
                      <a:lnTo>
                        <a:pt x="4937" y="4937"/>
                      </a:lnTo>
                      <a:close/>
                      <a:moveTo>
                        <a:pt x="4937" y="4937"/>
                      </a:moveTo>
                      <a:cubicBezTo>
                        <a:pt x="4937" y="4937"/>
                        <a:pt x="4937" y="4937"/>
                        <a:pt x="4937" y="4937"/>
                      </a:cubicBezTo>
                    </a:path>
                  </a:pathLst>
                </a:custGeom>
                <a:solidFill>
                  <a:srgbClr val="FFFFFF"/>
                </a:solidFill>
                <a:ln w="12700" cap="flat">
                  <a:noFill/>
                  <a:miter lim="400000"/>
                </a:ln>
                <a:effectLst/>
              </p:spPr>
              <p:txBody>
                <a:bodyPr wrap="square" lIns="121919" tIns="121919" rIns="121919" bIns="121919"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grpSp>
        </p:grpSp>
      </p:grpSp>
      <p:grpSp>
        <p:nvGrpSpPr>
          <p:cNvPr id="8" name="Group 7">
            <a:extLst>
              <a:ext uri="{FF2B5EF4-FFF2-40B4-BE49-F238E27FC236}">
                <a16:creationId xmlns:a16="http://schemas.microsoft.com/office/drawing/2014/main" id="{329E8511-CAEF-401D-9CC2-6D10E59F2FFA}"/>
              </a:ext>
            </a:extLst>
          </p:cNvPr>
          <p:cNvGrpSpPr/>
          <p:nvPr/>
        </p:nvGrpSpPr>
        <p:grpSpPr>
          <a:xfrm>
            <a:off x="4386839" y="546997"/>
            <a:ext cx="1596450" cy="2634859"/>
            <a:chOff x="4386839" y="687677"/>
            <a:chExt cx="1596450" cy="2634859"/>
          </a:xfrm>
        </p:grpSpPr>
        <p:sp>
          <p:nvSpPr>
            <p:cNvPr id="277" name="3">
              <a:extLst>
                <a:ext uri="{FF2B5EF4-FFF2-40B4-BE49-F238E27FC236}">
                  <a16:creationId xmlns:a16="http://schemas.microsoft.com/office/drawing/2014/main" id="{280ED24B-AD34-4089-8335-A43D9BD18BB4}"/>
                </a:ext>
              </a:extLst>
            </p:cNvPr>
            <p:cNvSpPr txBox="1"/>
            <p:nvPr/>
          </p:nvSpPr>
          <p:spPr>
            <a:xfrm>
              <a:off x="4386839" y="687677"/>
              <a:ext cx="1079495" cy="15696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ctr">
                <a:defRPr sz="19200">
                  <a:solidFill>
                    <a:srgbClr val="F2F2F2"/>
                  </a:solidFill>
                  <a:latin typeface="+mn-lt"/>
                  <a:ea typeface="+mn-ea"/>
                  <a:cs typeface="+mn-cs"/>
                  <a:sym typeface="Helvetica"/>
                </a:defRPr>
              </a:lvl1pPr>
            </a:lstStyle>
            <a:p>
              <a:r>
                <a:rPr sz="9600" dirty="0">
                  <a:solidFill>
                    <a:schemeClr val="bg2">
                      <a:lumMod val="75000"/>
                    </a:schemeClr>
                  </a:solidFill>
                </a:rPr>
                <a:t>3</a:t>
              </a:r>
            </a:p>
          </p:txBody>
        </p:sp>
        <p:grpSp>
          <p:nvGrpSpPr>
            <p:cNvPr id="545" name="Group 544">
              <a:extLst>
                <a:ext uri="{FF2B5EF4-FFF2-40B4-BE49-F238E27FC236}">
                  <a16:creationId xmlns:a16="http://schemas.microsoft.com/office/drawing/2014/main" id="{96A366A0-241B-4B0C-BA21-3A7EB297EEFA}"/>
                </a:ext>
              </a:extLst>
            </p:cNvPr>
            <p:cNvGrpSpPr/>
            <p:nvPr/>
          </p:nvGrpSpPr>
          <p:grpSpPr>
            <a:xfrm>
              <a:off x="4407797" y="1691706"/>
              <a:ext cx="1575492" cy="1630830"/>
              <a:chOff x="4407797" y="1691706"/>
              <a:chExt cx="1575492" cy="1630830"/>
            </a:xfrm>
          </p:grpSpPr>
          <p:sp>
            <p:nvSpPr>
              <p:cNvPr id="389" name="Shape">
                <a:extLst>
                  <a:ext uri="{FF2B5EF4-FFF2-40B4-BE49-F238E27FC236}">
                    <a16:creationId xmlns:a16="http://schemas.microsoft.com/office/drawing/2014/main" id="{10217C51-EC55-4BA8-80C9-80EF557CDE48}"/>
                  </a:ext>
                </a:extLst>
              </p:cNvPr>
              <p:cNvSpPr/>
              <p:nvPr/>
            </p:nvSpPr>
            <p:spPr>
              <a:xfrm>
                <a:off x="4407797" y="1691706"/>
                <a:ext cx="1575492" cy="1630830"/>
              </a:xfrm>
              <a:custGeom>
                <a:avLst/>
                <a:gdLst/>
                <a:ahLst/>
                <a:cxnLst>
                  <a:cxn ang="0">
                    <a:pos x="wd2" y="hd2"/>
                  </a:cxn>
                  <a:cxn ang="5400000">
                    <a:pos x="wd2" y="hd2"/>
                  </a:cxn>
                  <a:cxn ang="10800000">
                    <a:pos x="wd2" y="hd2"/>
                  </a:cxn>
                  <a:cxn ang="16200000">
                    <a:pos x="wd2" y="hd2"/>
                  </a:cxn>
                </a:cxnLst>
                <a:rect l="0" t="0" r="r" b="b"/>
                <a:pathLst>
                  <a:path w="21501" h="21481" extrusionOk="0">
                    <a:moveTo>
                      <a:pt x="249" y="9330"/>
                    </a:moveTo>
                    <a:cubicBezTo>
                      <a:pt x="12599" y="21234"/>
                      <a:pt x="12599" y="21234"/>
                      <a:pt x="12599" y="21234"/>
                    </a:cubicBezTo>
                    <a:cubicBezTo>
                      <a:pt x="12897" y="21522"/>
                      <a:pt x="13362" y="21570"/>
                      <a:pt x="13710" y="21314"/>
                    </a:cubicBezTo>
                    <a:cubicBezTo>
                      <a:pt x="15732" y="19858"/>
                      <a:pt x="18136" y="18866"/>
                      <a:pt x="20755" y="18498"/>
                    </a:cubicBezTo>
                    <a:cubicBezTo>
                      <a:pt x="21186" y="18434"/>
                      <a:pt x="21501" y="18098"/>
                      <a:pt x="21501" y="17682"/>
                    </a:cubicBezTo>
                    <a:cubicBezTo>
                      <a:pt x="21501" y="834"/>
                      <a:pt x="21501" y="834"/>
                      <a:pt x="21501" y="834"/>
                    </a:cubicBezTo>
                    <a:cubicBezTo>
                      <a:pt x="21501" y="354"/>
                      <a:pt x="21070" y="-30"/>
                      <a:pt x="20573" y="2"/>
                    </a:cubicBezTo>
                    <a:cubicBezTo>
                      <a:pt x="12848" y="530"/>
                      <a:pt x="5802" y="3490"/>
                      <a:pt x="299" y="8114"/>
                    </a:cubicBezTo>
                    <a:cubicBezTo>
                      <a:pt x="-82" y="8434"/>
                      <a:pt x="-99" y="8994"/>
                      <a:pt x="249" y="9330"/>
                    </a:cubicBezTo>
                    <a:close/>
                  </a:path>
                </a:pathLst>
              </a:custGeom>
              <a:solidFill>
                <a:schemeClr val="accent3"/>
              </a:solidFill>
              <a:ln w="12700">
                <a:miter lim="400000"/>
              </a:ln>
            </p:spPr>
            <p:txBody>
              <a:bodyPr tIns="45720" bIns="45720"/>
              <a:lstStyle/>
              <a:p>
                <a:endParaRPr sz="900"/>
              </a:p>
            </p:txBody>
          </p:sp>
          <p:sp>
            <p:nvSpPr>
              <p:cNvPr id="394" name="Write your…">
                <a:extLst>
                  <a:ext uri="{FF2B5EF4-FFF2-40B4-BE49-F238E27FC236}">
                    <a16:creationId xmlns:a16="http://schemas.microsoft.com/office/drawing/2014/main" id="{94A7F092-A655-40E5-AF81-A14B4DDC4313}"/>
                  </a:ext>
                </a:extLst>
              </p:cNvPr>
              <p:cNvSpPr txBox="1"/>
              <p:nvPr/>
            </p:nvSpPr>
            <p:spPr>
              <a:xfrm>
                <a:off x="4886486" y="2602867"/>
                <a:ext cx="1017587" cy="2923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ctr">
                  <a:defRPr sz="2600">
                    <a:solidFill>
                      <a:schemeClr val="accent6">
                        <a:lumOff val="44000"/>
                      </a:schemeClr>
                    </a:solidFill>
                    <a:latin typeface="+mn-lt"/>
                    <a:ea typeface="+mn-ea"/>
                    <a:cs typeface="+mn-cs"/>
                    <a:sym typeface="Helvetica"/>
                  </a:defRPr>
                </a:pPr>
                <a:r>
                  <a:rPr lang="en-IN" sz="1300" b="1" dirty="0"/>
                  <a:t>SYSTEMS</a:t>
                </a:r>
                <a:endParaRPr sz="1300" b="1" dirty="0"/>
              </a:p>
            </p:txBody>
          </p:sp>
          <p:sp>
            <p:nvSpPr>
              <p:cNvPr id="543" name="Shape">
                <a:extLst>
                  <a:ext uri="{FF2B5EF4-FFF2-40B4-BE49-F238E27FC236}">
                    <a16:creationId xmlns:a16="http://schemas.microsoft.com/office/drawing/2014/main" id="{01CDBA7A-4FC7-4401-9072-4D11092D5398}"/>
                  </a:ext>
                </a:extLst>
              </p:cNvPr>
              <p:cNvSpPr/>
              <p:nvPr/>
            </p:nvSpPr>
            <p:spPr>
              <a:xfrm>
                <a:off x="5165926" y="1960469"/>
                <a:ext cx="563310" cy="571474"/>
              </a:xfrm>
              <a:custGeom>
                <a:avLst/>
                <a:gdLst/>
                <a:ahLst/>
                <a:cxnLst>
                  <a:cxn ang="0">
                    <a:pos x="wd2" y="hd2"/>
                  </a:cxn>
                  <a:cxn ang="5400000">
                    <a:pos x="wd2" y="hd2"/>
                  </a:cxn>
                  <a:cxn ang="10800000">
                    <a:pos x="wd2" y="hd2"/>
                  </a:cxn>
                  <a:cxn ang="16200000">
                    <a:pos x="wd2" y="hd2"/>
                  </a:cxn>
                </a:cxnLst>
                <a:rect l="0" t="0" r="r" b="b"/>
                <a:pathLst>
                  <a:path w="21600" h="21600" extrusionOk="0">
                    <a:moveTo>
                      <a:pt x="19493" y="0"/>
                    </a:moveTo>
                    <a:cubicBezTo>
                      <a:pt x="2107" y="0"/>
                      <a:pt x="2107" y="0"/>
                      <a:pt x="2107" y="0"/>
                    </a:cubicBezTo>
                    <a:cubicBezTo>
                      <a:pt x="878" y="0"/>
                      <a:pt x="0" y="939"/>
                      <a:pt x="0" y="2254"/>
                    </a:cubicBezTo>
                    <a:cubicBezTo>
                      <a:pt x="0" y="16529"/>
                      <a:pt x="0" y="16529"/>
                      <a:pt x="0" y="16529"/>
                    </a:cubicBezTo>
                    <a:cubicBezTo>
                      <a:pt x="0" y="17843"/>
                      <a:pt x="878" y="18783"/>
                      <a:pt x="2107" y="18783"/>
                    </a:cubicBezTo>
                    <a:cubicBezTo>
                      <a:pt x="8780" y="18783"/>
                      <a:pt x="8780" y="18783"/>
                      <a:pt x="8780" y="18783"/>
                    </a:cubicBezTo>
                    <a:cubicBezTo>
                      <a:pt x="8780" y="19534"/>
                      <a:pt x="8780" y="19534"/>
                      <a:pt x="8780" y="19534"/>
                    </a:cubicBezTo>
                    <a:cubicBezTo>
                      <a:pt x="4566" y="20285"/>
                      <a:pt x="4566" y="20285"/>
                      <a:pt x="4566" y="20285"/>
                    </a:cubicBezTo>
                    <a:cubicBezTo>
                      <a:pt x="4215" y="20285"/>
                      <a:pt x="4039" y="20473"/>
                      <a:pt x="4039" y="20849"/>
                    </a:cubicBezTo>
                    <a:cubicBezTo>
                      <a:pt x="4039" y="21224"/>
                      <a:pt x="4390" y="21600"/>
                      <a:pt x="4741" y="21600"/>
                    </a:cubicBezTo>
                    <a:cubicBezTo>
                      <a:pt x="16859" y="21600"/>
                      <a:pt x="16859" y="21600"/>
                      <a:pt x="16859" y="21600"/>
                    </a:cubicBezTo>
                    <a:cubicBezTo>
                      <a:pt x="17210" y="21600"/>
                      <a:pt x="17561" y="21224"/>
                      <a:pt x="17561" y="20849"/>
                    </a:cubicBezTo>
                    <a:cubicBezTo>
                      <a:pt x="17561" y="20473"/>
                      <a:pt x="17385" y="20285"/>
                      <a:pt x="17034" y="20285"/>
                    </a:cubicBezTo>
                    <a:cubicBezTo>
                      <a:pt x="12820" y="19534"/>
                      <a:pt x="12820" y="19534"/>
                      <a:pt x="12820" y="19534"/>
                    </a:cubicBezTo>
                    <a:cubicBezTo>
                      <a:pt x="12820" y="18783"/>
                      <a:pt x="12820" y="18783"/>
                      <a:pt x="12820" y="18783"/>
                    </a:cubicBezTo>
                    <a:cubicBezTo>
                      <a:pt x="19493" y="18783"/>
                      <a:pt x="19493" y="18783"/>
                      <a:pt x="19493" y="18783"/>
                    </a:cubicBezTo>
                    <a:cubicBezTo>
                      <a:pt x="20722" y="18783"/>
                      <a:pt x="21600" y="17843"/>
                      <a:pt x="21600" y="16529"/>
                    </a:cubicBezTo>
                    <a:cubicBezTo>
                      <a:pt x="21600" y="2254"/>
                      <a:pt x="21600" y="2254"/>
                      <a:pt x="21600" y="2254"/>
                    </a:cubicBezTo>
                    <a:cubicBezTo>
                      <a:pt x="21600" y="939"/>
                      <a:pt x="20722" y="0"/>
                      <a:pt x="19493" y="0"/>
                    </a:cubicBezTo>
                    <a:close/>
                    <a:moveTo>
                      <a:pt x="20195" y="16529"/>
                    </a:moveTo>
                    <a:cubicBezTo>
                      <a:pt x="20195" y="16904"/>
                      <a:pt x="20020" y="17280"/>
                      <a:pt x="19493" y="17280"/>
                    </a:cubicBezTo>
                    <a:cubicBezTo>
                      <a:pt x="2107" y="17280"/>
                      <a:pt x="2107" y="17280"/>
                      <a:pt x="2107" y="17280"/>
                    </a:cubicBezTo>
                    <a:cubicBezTo>
                      <a:pt x="1756" y="17280"/>
                      <a:pt x="1405" y="16904"/>
                      <a:pt x="1405" y="16529"/>
                    </a:cubicBezTo>
                    <a:cubicBezTo>
                      <a:pt x="1405" y="2254"/>
                      <a:pt x="1405" y="2254"/>
                      <a:pt x="1405" y="2254"/>
                    </a:cubicBezTo>
                    <a:cubicBezTo>
                      <a:pt x="1405" y="1690"/>
                      <a:pt x="1756" y="1503"/>
                      <a:pt x="2107" y="1503"/>
                    </a:cubicBezTo>
                    <a:cubicBezTo>
                      <a:pt x="19493" y="1503"/>
                      <a:pt x="19493" y="1503"/>
                      <a:pt x="19493" y="1503"/>
                    </a:cubicBezTo>
                    <a:cubicBezTo>
                      <a:pt x="20020" y="1503"/>
                      <a:pt x="20195" y="1690"/>
                      <a:pt x="20195" y="2254"/>
                    </a:cubicBezTo>
                    <a:lnTo>
                      <a:pt x="20195" y="16529"/>
                    </a:lnTo>
                    <a:close/>
                    <a:moveTo>
                      <a:pt x="18263" y="2817"/>
                    </a:moveTo>
                    <a:cubicBezTo>
                      <a:pt x="3337" y="2817"/>
                      <a:pt x="3337" y="2817"/>
                      <a:pt x="3337" y="2817"/>
                    </a:cubicBezTo>
                    <a:cubicBezTo>
                      <a:pt x="2985" y="2817"/>
                      <a:pt x="2810" y="3193"/>
                      <a:pt x="2810" y="3569"/>
                    </a:cubicBezTo>
                    <a:cubicBezTo>
                      <a:pt x="2810" y="13711"/>
                      <a:pt x="2810" y="13711"/>
                      <a:pt x="2810" y="13711"/>
                    </a:cubicBezTo>
                    <a:cubicBezTo>
                      <a:pt x="2810" y="14087"/>
                      <a:pt x="2985" y="14463"/>
                      <a:pt x="3337" y="14463"/>
                    </a:cubicBezTo>
                    <a:cubicBezTo>
                      <a:pt x="18263" y="14463"/>
                      <a:pt x="18263" y="14463"/>
                      <a:pt x="18263" y="14463"/>
                    </a:cubicBezTo>
                    <a:cubicBezTo>
                      <a:pt x="18615" y="14463"/>
                      <a:pt x="18966" y="14087"/>
                      <a:pt x="18966" y="13711"/>
                    </a:cubicBezTo>
                    <a:cubicBezTo>
                      <a:pt x="18966" y="3569"/>
                      <a:pt x="18966" y="3569"/>
                      <a:pt x="18966" y="3569"/>
                    </a:cubicBezTo>
                    <a:cubicBezTo>
                      <a:pt x="18966" y="3193"/>
                      <a:pt x="18615" y="2817"/>
                      <a:pt x="18263" y="2817"/>
                    </a:cubicBezTo>
                    <a:close/>
                    <a:moveTo>
                      <a:pt x="18263" y="13711"/>
                    </a:moveTo>
                    <a:cubicBezTo>
                      <a:pt x="3337" y="13711"/>
                      <a:pt x="3337" y="13711"/>
                      <a:pt x="3337" y="13711"/>
                    </a:cubicBezTo>
                    <a:cubicBezTo>
                      <a:pt x="3337" y="3569"/>
                      <a:pt x="3337" y="3569"/>
                      <a:pt x="3337" y="3569"/>
                    </a:cubicBezTo>
                    <a:cubicBezTo>
                      <a:pt x="18263" y="3569"/>
                      <a:pt x="18263" y="3569"/>
                      <a:pt x="18263" y="3569"/>
                    </a:cubicBezTo>
                    <a:lnTo>
                      <a:pt x="18263" y="13711"/>
                    </a:lnTo>
                    <a:close/>
                    <a:moveTo>
                      <a:pt x="18263" y="13711"/>
                    </a:moveTo>
                    <a:cubicBezTo>
                      <a:pt x="18263" y="13711"/>
                      <a:pt x="18263" y="13711"/>
                      <a:pt x="18263" y="13711"/>
                    </a:cubicBezTo>
                  </a:path>
                </a:pathLst>
              </a:custGeom>
              <a:solidFill>
                <a:srgbClr val="FFFFFF"/>
              </a:solidFill>
              <a:ln w="12700">
                <a:miter lim="400000"/>
              </a:ln>
            </p:spPr>
            <p:txBody>
              <a:bodyPr lIns="121919" tIns="121919" rIns="121919" bIns="121919"/>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grpSp>
      </p:grpSp>
      <p:grpSp>
        <p:nvGrpSpPr>
          <p:cNvPr id="9" name="Group 8">
            <a:extLst>
              <a:ext uri="{FF2B5EF4-FFF2-40B4-BE49-F238E27FC236}">
                <a16:creationId xmlns:a16="http://schemas.microsoft.com/office/drawing/2014/main" id="{4DCF5F6A-CC95-44FF-AAFC-A25AD36FE6A8}"/>
              </a:ext>
            </a:extLst>
          </p:cNvPr>
          <p:cNvGrpSpPr/>
          <p:nvPr/>
        </p:nvGrpSpPr>
        <p:grpSpPr>
          <a:xfrm>
            <a:off x="6096836" y="515096"/>
            <a:ext cx="1687504" cy="2666760"/>
            <a:chOff x="6096836" y="655776"/>
            <a:chExt cx="1687504" cy="2666760"/>
          </a:xfrm>
        </p:grpSpPr>
        <p:sp>
          <p:nvSpPr>
            <p:cNvPr id="274" name="4">
              <a:extLst>
                <a:ext uri="{FF2B5EF4-FFF2-40B4-BE49-F238E27FC236}">
                  <a16:creationId xmlns:a16="http://schemas.microsoft.com/office/drawing/2014/main" id="{F2C8E2BB-5EDA-4A89-BB26-E591EFCD7C2A}"/>
                </a:ext>
              </a:extLst>
            </p:cNvPr>
            <p:cNvSpPr txBox="1"/>
            <p:nvPr/>
          </p:nvSpPr>
          <p:spPr>
            <a:xfrm>
              <a:off x="6532627" y="655776"/>
              <a:ext cx="1079495" cy="15696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ctr">
                <a:defRPr sz="19200">
                  <a:solidFill>
                    <a:srgbClr val="F2F2F2"/>
                  </a:solidFill>
                  <a:latin typeface="+mn-lt"/>
                  <a:ea typeface="+mn-ea"/>
                  <a:cs typeface="+mn-cs"/>
                  <a:sym typeface="Helvetica"/>
                </a:defRPr>
              </a:lvl1pPr>
            </a:lstStyle>
            <a:p>
              <a:r>
                <a:rPr sz="9600" dirty="0">
                  <a:solidFill>
                    <a:srgbClr val="FFC000"/>
                  </a:solidFill>
                </a:rPr>
                <a:t>4</a:t>
              </a:r>
            </a:p>
          </p:txBody>
        </p:sp>
        <p:grpSp>
          <p:nvGrpSpPr>
            <p:cNvPr id="547" name="Group 546">
              <a:extLst>
                <a:ext uri="{FF2B5EF4-FFF2-40B4-BE49-F238E27FC236}">
                  <a16:creationId xmlns:a16="http://schemas.microsoft.com/office/drawing/2014/main" id="{8223AB21-D66C-4F4C-BAFD-D5D42440EE1D}"/>
                </a:ext>
              </a:extLst>
            </p:cNvPr>
            <p:cNvGrpSpPr/>
            <p:nvPr/>
          </p:nvGrpSpPr>
          <p:grpSpPr>
            <a:xfrm>
              <a:off x="6096836" y="1691706"/>
              <a:ext cx="1687504" cy="1630830"/>
              <a:chOff x="6096836" y="1691706"/>
              <a:chExt cx="1687504" cy="1630830"/>
            </a:xfrm>
          </p:grpSpPr>
          <p:sp>
            <p:nvSpPr>
              <p:cNvPr id="385" name="Shape">
                <a:extLst>
                  <a:ext uri="{FF2B5EF4-FFF2-40B4-BE49-F238E27FC236}">
                    <a16:creationId xmlns:a16="http://schemas.microsoft.com/office/drawing/2014/main" id="{750F360C-1C27-4BE9-9D0D-BEFF875777D5}"/>
                  </a:ext>
                </a:extLst>
              </p:cNvPr>
              <p:cNvSpPr/>
              <p:nvPr/>
            </p:nvSpPr>
            <p:spPr>
              <a:xfrm>
                <a:off x="6210300" y="1691706"/>
                <a:ext cx="1574040" cy="1630830"/>
              </a:xfrm>
              <a:custGeom>
                <a:avLst/>
                <a:gdLst/>
                <a:ahLst/>
                <a:cxnLst>
                  <a:cxn ang="0">
                    <a:pos x="wd2" y="hd2"/>
                  </a:cxn>
                  <a:cxn ang="5400000">
                    <a:pos x="wd2" y="hd2"/>
                  </a:cxn>
                  <a:cxn ang="10800000">
                    <a:pos x="wd2" y="hd2"/>
                  </a:cxn>
                  <a:cxn ang="16200000">
                    <a:pos x="wd2" y="hd2"/>
                  </a:cxn>
                </a:cxnLst>
                <a:rect l="0" t="0" r="r" b="b"/>
                <a:pathLst>
                  <a:path w="21503" h="21481" extrusionOk="0">
                    <a:moveTo>
                      <a:pt x="0" y="834"/>
                    </a:moveTo>
                    <a:cubicBezTo>
                      <a:pt x="0" y="17682"/>
                      <a:pt x="0" y="17682"/>
                      <a:pt x="0" y="17682"/>
                    </a:cubicBezTo>
                    <a:cubicBezTo>
                      <a:pt x="0" y="18098"/>
                      <a:pt x="315" y="18434"/>
                      <a:pt x="730" y="18498"/>
                    </a:cubicBezTo>
                    <a:cubicBezTo>
                      <a:pt x="3351" y="18866"/>
                      <a:pt x="5757" y="19858"/>
                      <a:pt x="7781" y="21314"/>
                    </a:cubicBezTo>
                    <a:cubicBezTo>
                      <a:pt x="8129" y="21570"/>
                      <a:pt x="8594" y="21522"/>
                      <a:pt x="8909" y="21234"/>
                    </a:cubicBezTo>
                    <a:cubicBezTo>
                      <a:pt x="21252" y="9330"/>
                      <a:pt x="21252" y="9330"/>
                      <a:pt x="21252" y="9330"/>
                    </a:cubicBezTo>
                    <a:cubicBezTo>
                      <a:pt x="21600" y="8994"/>
                      <a:pt x="21583" y="8434"/>
                      <a:pt x="21218" y="8114"/>
                    </a:cubicBezTo>
                    <a:cubicBezTo>
                      <a:pt x="15694" y="3490"/>
                      <a:pt x="8660" y="530"/>
                      <a:pt x="912" y="2"/>
                    </a:cubicBezTo>
                    <a:cubicBezTo>
                      <a:pt x="415" y="-30"/>
                      <a:pt x="0" y="354"/>
                      <a:pt x="0" y="834"/>
                    </a:cubicBezTo>
                    <a:close/>
                  </a:path>
                </a:pathLst>
              </a:custGeom>
              <a:solidFill>
                <a:schemeClr val="accent4"/>
              </a:solidFill>
              <a:ln w="12700">
                <a:miter lim="400000"/>
              </a:ln>
            </p:spPr>
            <p:txBody>
              <a:bodyPr tIns="45720" bIns="45720"/>
              <a:lstStyle/>
              <a:p>
                <a:endParaRPr sz="900" dirty="0"/>
              </a:p>
            </p:txBody>
          </p:sp>
          <p:sp>
            <p:nvSpPr>
              <p:cNvPr id="395" name="Write your…">
                <a:extLst>
                  <a:ext uri="{FF2B5EF4-FFF2-40B4-BE49-F238E27FC236}">
                    <a16:creationId xmlns:a16="http://schemas.microsoft.com/office/drawing/2014/main" id="{3AB11C0C-0EA7-4284-B3F8-93A0A704140B}"/>
                  </a:ext>
                </a:extLst>
              </p:cNvPr>
              <p:cNvSpPr txBox="1"/>
              <p:nvPr/>
            </p:nvSpPr>
            <p:spPr>
              <a:xfrm>
                <a:off x="6096836" y="2644700"/>
                <a:ext cx="1210577" cy="4924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defRPr sz="2600">
                    <a:solidFill>
                      <a:schemeClr val="accent6">
                        <a:lumOff val="44000"/>
                      </a:schemeClr>
                    </a:solidFill>
                    <a:latin typeface="+mn-lt"/>
                    <a:ea typeface="+mn-ea"/>
                    <a:cs typeface="+mn-cs"/>
                    <a:sym typeface="Helvetica"/>
                  </a:defRPr>
                </a:pPr>
                <a:r>
                  <a:rPr lang="en-IN" sz="1300" b="1" dirty="0"/>
                  <a:t>FINANCIALS / CUSTOMER</a:t>
                </a:r>
                <a:endParaRPr sz="1300" b="1" dirty="0"/>
              </a:p>
            </p:txBody>
          </p:sp>
          <p:sp>
            <p:nvSpPr>
              <p:cNvPr id="544" name="Shape">
                <a:extLst>
                  <a:ext uri="{FF2B5EF4-FFF2-40B4-BE49-F238E27FC236}">
                    <a16:creationId xmlns:a16="http://schemas.microsoft.com/office/drawing/2014/main" id="{C1A463DE-CF2D-4A79-AFA3-E125D25FCF6D}"/>
                  </a:ext>
                </a:extLst>
              </p:cNvPr>
              <p:cNvSpPr/>
              <p:nvPr/>
            </p:nvSpPr>
            <p:spPr>
              <a:xfrm>
                <a:off x="6383555" y="1977643"/>
                <a:ext cx="604105" cy="615203"/>
              </a:xfrm>
              <a:custGeom>
                <a:avLst/>
                <a:gdLst/>
                <a:ahLst/>
                <a:cxnLst>
                  <a:cxn ang="0">
                    <a:pos x="wd2" y="hd2"/>
                  </a:cxn>
                  <a:cxn ang="5400000">
                    <a:pos x="wd2" y="hd2"/>
                  </a:cxn>
                  <a:cxn ang="10800000">
                    <a:pos x="wd2" y="hd2"/>
                  </a:cxn>
                  <a:cxn ang="16200000">
                    <a:pos x="wd2" y="hd2"/>
                  </a:cxn>
                </a:cxnLst>
                <a:rect l="0" t="0" r="r" b="b"/>
                <a:pathLst>
                  <a:path w="21600" h="21600" extrusionOk="0">
                    <a:moveTo>
                      <a:pt x="10544" y="13581"/>
                    </a:moveTo>
                    <a:cubicBezTo>
                      <a:pt x="11056" y="13581"/>
                      <a:pt x="11534" y="13069"/>
                      <a:pt x="11534" y="12557"/>
                    </a:cubicBezTo>
                    <a:cubicBezTo>
                      <a:pt x="11534" y="4504"/>
                      <a:pt x="11534" y="4504"/>
                      <a:pt x="11534" y="4504"/>
                    </a:cubicBezTo>
                    <a:cubicBezTo>
                      <a:pt x="11534" y="4504"/>
                      <a:pt x="11056" y="4027"/>
                      <a:pt x="10544" y="4027"/>
                    </a:cubicBezTo>
                    <a:lnTo>
                      <a:pt x="10032" y="4504"/>
                    </a:lnTo>
                    <a:cubicBezTo>
                      <a:pt x="10032" y="12557"/>
                      <a:pt x="10032" y="12557"/>
                      <a:pt x="10032" y="12557"/>
                    </a:cubicBezTo>
                    <a:cubicBezTo>
                      <a:pt x="10032" y="13069"/>
                      <a:pt x="10544" y="13581"/>
                      <a:pt x="10544" y="13581"/>
                    </a:cubicBezTo>
                    <a:close/>
                    <a:moveTo>
                      <a:pt x="14536" y="13581"/>
                    </a:moveTo>
                    <a:cubicBezTo>
                      <a:pt x="15082" y="13581"/>
                      <a:pt x="15560" y="13069"/>
                      <a:pt x="15560" y="12557"/>
                    </a:cubicBezTo>
                    <a:cubicBezTo>
                      <a:pt x="15560" y="6518"/>
                      <a:pt x="15560" y="6518"/>
                      <a:pt x="15560" y="6518"/>
                    </a:cubicBezTo>
                    <a:cubicBezTo>
                      <a:pt x="15560" y="6518"/>
                      <a:pt x="15082" y="6040"/>
                      <a:pt x="14536" y="6040"/>
                    </a:cubicBezTo>
                    <a:lnTo>
                      <a:pt x="14059" y="6518"/>
                    </a:lnTo>
                    <a:cubicBezTo>
                      <a:pt x="14059" y="12557"/>
                      <a:pt x="14059" y="12557"/>
                      <a:pt x="14059" y="12557"/>
                    </a:cubicBezTo>
                    <a:cubicBezTo>
                      <a:pt x="14059" y="13069"/>
                      <a:pt x="14536" y="13581"/>
                      <a:pt x="14536" y="13581"/>
                    </a:cubicBezTo>
                    <a:close/>
                    <a:moveTo>
                      <a:pt x="6518" y="13581"/>
                    </a:moveTo>
                    <a:cubicBezTo>
                      <a:pt x="7029" y="13581"/>
                      <a:pt x="7541" y="13069"/>
                      <a:pt x="7541" y="12557"/>
                    </a:cubicBezTo>
                    <a:cubicBezTo>
                      <a:pt x="7541" y="10032"/>
                      <a:pt x="7541" y="10032"/>
                      <a:pt x="7541" y="10032"/>
                    </a:cubicBezTo>
                    <a:cubicBezTo>
                      <a:pt x="7541" y="9555"/>
                      <a:pt x="7029" y="9555"/>
                      <a:pt x="6518" y="9555"/>
                    </a:cubicBezTo>
                    <a:cubicBezTo>
                      <a:pt x="6518" y="9555"/>
                      <a:pt x="6006" y="9555"/>
                      <a:pt x="6006" y="10032"/>
                    </a:cubicBezTo>
                    <a:cubicBezTo>
                      <a:pt x="6006" y="12557"/>
                      <a:pt x="6006" y="12557"/>
                      <a:pt x="6006" y="12557"/>
                    </a:cubicBezTo>
                    <a:cubicBezTo>
                      <a:pt x="6006" y="13069"/>
                      <a:pt x="6518" y="13581"/>
                      <a:pt x="6518" y="13581"/>
                    </a:cubicBezTo>
                    <a:close/>
                    <a:moveTo>
                      <a:pt x="0" y="0"/>
                    </a:moveTo>
                    <a:cubicBezTo>
                      <a:pt x="0" y="1501"/>
                      <a:pt x="0" y="1501"/>
                      <a:pt x="0" y="1501"/>
                    </a:cubicBezTo>
                    <a:cubicBezTo>
                      <a:pt x="1501" y="1501"/>
                      <a:pt x="1501" y="1501"/>
                      <a:pt x="1501" y="1501"/>
                    </a:cubicBezTo>
                    <a:cubicBezTo>
                      <a:pt x="1501" y="2491"/>
                      <a:pt x="1501" y="14059"/>
                      <a:pt x="1501" y="14059"/>
                    </a:cubicBezTo>
                    <a:cubicBezTo>
                      <a:pt x="1501" y="15560"/>
                      <a:pt x="2491" y="16584"/>
                      <a:pt x="3992" y="16584"/>
                    </a:cubicBezTo>
                    <a:cubicBezTo>
                      <a:pt x="8019" y="16584"/>
                      <a:pt x="8019" y="16584"/>
                      <a:pt x="8019" y="16584"/>
                    </a:cubicBezTo>
                    <a:cubicBezTo>
                      <a:pt x="5528" y="21600"/>
                      <a:pt x="5528" y="21600"/>
                      <a:pt x="5528" y="21600"/>
                    </a:cubicBezTo>
                    <a:cubicBezTo>
                      <a:pt x="7541" y="21600"/>
                      <a:pt x="7541" y="21600"/>
                      <a:pt x="7541" y="21600"/>
                    </a:cubicBezTo>
                    <a:cubicBezTo>
                      <a:pt x="10032" y="16584"/>
                      <a:pt x="10032" y="16584"/>
                      <a:pt x="10032" y="16584"/>
                    </a:cubicBezTo>
                    <a:cubicBezTo>
                      <a:pt x="11534" y="16584"/>
                      <a:pt x="11534" y="16584"/>
                      <a:pt x="11534" y="16584"/>
                    </a:cubicBezTo>
                    <a:cubicBezTo>
                      <a:pt x="14059" y="21600"/>
                      <a:pt x="14059" y="21600"/>
                      <a:pt x="14059" y="21600"/>
                    </a:cubicBezTo>
                    <a:cubicBezTo>
                      <a:pt x="16072" y="21600"/>
                      <a:pt x="16072" y="21600"/>
                      <a:pt x="16072" y="21600"/>
                    </a:cubicBezTo>
                    <a:cubicBezTo>
                      <a:pt x="13547" y="16584"/>
                      <a:pt x="13547" y="16584"/>
                      <a:pt x="13547" y="16584"/>
                    </a:cubicBezTo>
                    <a:cubicBezTo>
                      <a:pt x="17573" y="16584"/>
                      <a:pt x="17573" y="16584"/>
                      <a:pt x="17573" y="16584"/>
                    </a:cubicBezTo>
                    <a:cubicBezTo>
                      <a:pt x="19075" y="16584"/>
                      <a:pt x="20064" y="15560"/>
                      <a:pt x="20064" y="14059"/>
                    </a:cubicBezTo>
                    <a:cubicBezTo>
                      <a:pt x="20064" y="14059"/>
                      <a:pt x="20064" y="2491"/>
                      <a:pt x="20064" y="1501"/>
                    </a:cubicBezTo>
                    <a:cubicBezTo>
                      <a:pt x="21600" y="1501"/>
                      <a:pt x="21600" y="1501"/>
                      <a:pt x="21600" y="1501"/>
                    </a:cubicBezTo>
                    <a:cubicBezTo>
                      <a:pt x="21600" y="0"/>
                      <a:pt x="21600" y="0"/>
                      <a:pt x="21600" y="0"/>
                    </a:cubicBezTo>
                    <a:lnTo>
                      <a:pt x="0" y="0"/>
                    </a:lnTo>
                    <a:close/>
                    <a:moveTo>
                      <a:pt x="18563" y="14059"/>
                    </a:moveTo>
                    <a:cubicBezTo>
                      <a:pt x="18563" y="15082"/>
                      <a:pt x="18085" y="15560"/>
                      <a:pt x="17573" y="15560"/>
                    </a:cubicBezTo>
                    <a:cubicBezTo>
                      <a:pt x="3992" y="15560"/>
                      <a:pt x="3992" y="15560"/>
                      <a:pt x="3992" y="15560"/>
                    </a:cubicBezTo>
                    <a:cubicBezTo>
                      <a:pt x="3003" y="15560"/>
                      <a:pt x="2491" y="15082"/>
                      <a:pt x="2491" y="14059"/>
                    </a:cubicBezTo>
                    <a:cubicBezTo>
                      <a:pt x="2491" y="14059"/>
                      <a:pt x="2491" y="2013"/>
                      <a:pt x="2491" y="1501"/>
                    </a:cubicBezTo>
                    <a:cubicBezTo>
                      <a:pt x="18563" y="1501"/>
                      <a:pt x="18563" y="1501"/>
                      <a:pt x="18563" y="1501"/>
                    </a:cubicBezTo>
                    <a:cubicBezTo>
                      <a:pt x="18563" y="2491"/>
                      <a:pt x="18563" y="14059"/>
                      <a:pt x="18563" y="14059"/>
                    </a:cubicBezTo>
                    <a:close/>
                  </a:path>
                </a:pathLst>
              </a:custGeom>
              <a:solidFill>
                <a:srgbClr val="FFFFFF"/>
              </a:solidFill>
              <a:ln w="12700" cap="flat">
                <a:noFill/>
                <a:miter lim="400000"/>
              </a:ln>
              <a:effectLst/>
            </p:spPr>
            <p:txBody>
              <a:bodyPr wrap="square" lIns="121919" tIns="121919" rIns="121919" bIns="121919" numCol="1" anchor="ctr">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grpSp>
      </p:grpSp>
      <p:grpSp>
        <p:nvGrpSpPr>
          <p:cNvPr id="11" name="Group 10">
            <a:extLst>
              <a:ext uri="{FF2B5EF4-FFF2-40B4-BE49-F238E27FC236}">
                <a16:creationId xmlns:a16="http://schemas.microsoft.com/office/drawing/2014/main" id="{F4A6E558-4EEF-4742-8698-D34210B1E627}"/>
              </a:ext>
            </a:extLst>
          </p:cNvPr>
          <p:cNvGrpSpPr/>
          <p:nvPr/>
        </p:nvGrpSpPr>
        <p:grpSpPr>
          <a:xfrm>
            <a:off x="7002174" y="4115089"/>
            <a:ext cx="2348309" cy="1663271"/>
            <a:chOff x="7002174" y="4255769"/>
            <a:chExt cx="2348309" cy="1663271"/>
          </a:xfrm>
        </p:grpSpPr>
        <p:sp>
          <p:nvSpPr>
            <p:cNvPr id="276" name="6">
              <a:extLst>
                <a:ext uri="{FF2B5EF4-FFF2-40B4-BE49-F238E27FC236}">
                  <a16:creationId xmlns:a16="http://schemas.microsoft.com/office/drawing/2014/main" id="{869DD80B-6310-452E-8D93-19EC17E95C10}"/>
                </a:ext>
              </a:extLst>
            </p:cNvPr>
            <p:cNvSpPr txBox="1"/>
            <p:nvPr/>
          </p:nvSpPr>
          <p:spPr>
            <a:xfrm>
              <a:off x="8270988" y="4255769"/>
              <a:ext cx="1079495" cy="15696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ctr">
                <a:defRPr sz="19200">
                  <a:solidFill>
                    <a:srgbClr val="F2F2F2"/>
                  </a:solidFill>
                  <a:latin typeface="+mn-lt"/>
                  <a:ea typeface="+mn-ea"/>
                  <a:cs typeface="+mn-cs"/>
                  <a:sym typeface="Helvetica"/>
                </a:defRPr>
              </a:lvl1pPr>
            </a:lstStyle>
            <a:p>
              <a:r>
                <a:rPr sz="9600" dirty="0">
                  <a:solidFill>
                    <a:schemeClr val="accent1"/>
                  </a:solidFill>
                </a:rPr>
                <a:t>6</a:t>
              </a:r>
            </a:p>
          </p:txBody>
        </p:sp>
        <p:grpSp>
          <p:nvGrpSpPr>
            <p:cNvPr id="549" name="Group 548">
              <a:extLst>
                <a:ext uri="{FF2B5EF4-FFF2-40B4-BE49-F238E27FC236}">
                  <a16:creationId xmlns:a16="http://schemas.microsoft.com/office/drawing/2014/main" id="{3FDFE91C-877E-454F-9AB7-703F87D7FE99}"/>
                </a:ext>
              </a:extLst>
            </p:cNvPr>
            <p:cNvGrpSpPr/>
            <p:nvPr/>
          </p:nvGrpSpPr>
          <p:grpSpPr>
            <a:xfrm>
              <a:off x="7002174" y="4343718"/>
              <a:ext cx="1631544" cy="1575322"/>
              <a:chOff x="7002174" y="4343718"/>
              <a:chExt cx="1631544" cy="1575322"/>
            </a:xfrm>
          </p:grpSpPr>
          <p:sp>
            <p:nvSpPr>
              <p:cNvPr id="381" name="Shape">
                <a:extLst>
                  <a:ext uri="{FF2B5EF4-FFF2-40B4-BE49-F238E27FC236}">
                    <a16:creationId xmlns:a16="http://schemas.microsoft.com/office/drawing/2014/main" id="{A7585D13-E6DA-4961-96DF-6D3446A94BD1}"/>
                  </a:ext>
                </a:extLst>
              </p:cNvPr>
              <p:cNvSpPr/>
              <p:nvPr/>
            </p:nvSpPr>
            <p:spPr>
              <a:xfrm>
                <a:off x="7002174" y="4343718"/>
                <a:ext cx="1631544" cy="1575322"/>
              </a:xfrm>
              <a:custGeom>
                <a:avLst/>
                <a:gdLst/>
                <a:ahLst/>
                <a:cxnLst>
                  <a:cxn ang="0">
                    <a:pos x="wd2" y="hd2"/>
                  </a:cxn>
                  <a:cxn ang="5400000">
                    <a:pos x="wd2" y="hd2"/>
                  </a:cxn>
                  <a:cxn ang="10800000">
                    <a:pos x="wd2" y="hd2"/>
                  </a:cxn>
                  <a:cxn ang="16200000">
                    <a:pos x="wd2" y="hd2"/>
                  </a:cxn>
                </a:cxnLst>
                <a:rect l="0" t="0" r="r" b="b"/>
                <a:pathLst>
                  <a:path w="21490" h="21499" extrusionOk="0">
                    <a:moveTo>
                      <a:pt x="2978" y="729"/>
                    </a:moveTo>
                    <a:cubicBezTo>
                      <a:pt x="2610" y="3349"/>
                      <a:pt x="1617" y="5752"/>
                      <a:pt x="160" y="7791"/>
                    </a:cubicBezTo>
                    <a:cubicBezTo>
                      <a:pt x="-80" y="8123"/>
                      <a:pt x="-48" y="8604"/>
                      <a:pt x="240" y="8902"/>
                    </a:cubicBezTo>
                    <a:cubicBezTo>
                      <a:pt x="12169" y="21235"/>
                      <a:pt x="12169" y="21235"/>
                      <a:pt x="12169" y="21235"/>
                    </a:cubicBezTo>
                    <a:cubicBezTo>
                      <a:pt x="12505" y="21600"/>
                      <a:pt x="13066" y="21583"/>
                      <a:pt x="13370" y="21202"/>
                    </a:cubicBezTo>
                    <a:cubicBezTo>
                      <a:pt x="17997" y="15682"/>
                      <a:pt x="20976" y="8653"/>
                      <a:pt x="21488" y="912"/>
                    </a:cubicBezTo>
                    <a:cubicBezTo>
                      <a:pt x="21520" y="414"/>
                      <a:pt x="21152" y="0"/>
                      <a:pt x="20671" y="0"/>
                    </a:cubicBezTo>
                    <a:cubicBezTo>
                      <a:pt x="3811" y="0"/>
                      <a:pt x="3811" y="0"/>
                      <a:pt x="3811" y="0"/>
                    </a:cubicBezTo>
                    <a:cubicBezTo>
                      <a:pt x="3395" y="0"/>
                      <a:pt x="3042" y="315"/>
                      <a:pt x="2978" y="729"/>
                    </a:cubicBezTo>
                    <a:close/>
                  </a:path>
                </a:pathLst>
              </a:custGeom>
              <a:solidFill>
                <a:schemeClr val="accent1"/>
              </a:solidFill>
              <a:ln w="12700">
                <a:miter lim="400000"/>
              </a:ln>
            </p:spPr>
            <p:txBody>
              <a:bodyPr tIns="45720" bIns="45720"/>
              <a:lstStyle/>
              <a:p>
                <a:endParaRPr sz="900"/>
              </a:p>
            </p:txBody>
          </p:sp>
          <p:sp>
            <p:nvSpPr>
              <p:cNvPr id="397" name="Write your…">
                <a:extLst>
                  <a:ext uri="{FF2B5EF4-FFF2-40B4-BE49-F238E27FC236}">
                    <a16:creationId xmlns:a16="http://schemas.microsoft.com/office/drawing/2014/main" id="{ACF09361-3BE6-4FD5-9774-54A61A146EF6}"/>
                  </a:ext>
                </a:extLst>
              </p:cNvPr>
              <p:cNvSpPr txBox="1"/>
              <p:nvPr/>
            </p:nvSpPr>
            <p:spPr>
              <a:xfrm>
                <a:off x="7335997" y="5147597"/>
                <a:ext cx="1017587" cy="2923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ctr">
                  <a:defRPr sz="2600">
                    <a:solidFill>
                      <a:schemeClr val="accent6">
                        <a:lumOff val="44000"/>
                      </a:schemeClr>
                    </a:solidFill>
                    <a:latin typeface="+mn-lt"/>
                    <a:ea typeface="+mn-ea"/>
                    <a:cs typeface="+mn-cs"/>
                    <a:sym typeface="Helvetica"/>
                  </a:defRPr>
                </a:pPr>
                <a:r>
                  <a:rPr lang="en-IN" sz="1300" b="1" dirty="0"/>
                  <a:t>BRANCH</a:t>
                </a:r>
                <a:endParaRPr sz="1300" b="1" dirty="0"/>
              </a:p>
            </p:txBody>
          </p:sp>
          <p:sp>
            <p:nvSpPr>
              <p:cNvPr id="548" name="Shape">
                <a:extLst>
                  <a:ext uri="{FF2B5EF4-FFF2-40B4-BE49-F238E27FC236}">
                    <a16:creationId xmlns:a16="http://schemas.microsoft.com/office/drawing/2014/main" id="{D17F3E11-DBE3-4E6B-8FF4-9FAA339E01C4}"/>
                  </a:ext>
                </a:extLst>
              </p:cNvPr>
              <p:cNvSpPr/>
              <p:nvPr/>
            </p:nvSpPr>
            <p:spPr>
              <a:xfrm>
                <a:off x="7505129" y="4529187"/>
                <a:ext cx="613605" cy="579298"/>
              </a:xfrm>
              <a:custGeom>
                <a:avLst/>
                <a:gdLst/>
                <a:ahLst/>
                <a:cxnLst>
                  <a:cxn ang="0">
                    <a:pos x="wd2" y="hd2"/>
                  </a:cxn>
                  <a:cxn ang="5400000">
                    <a:pos x="wd2" y="hd2"/>
                  </a:cxn>
                  <a:cxn ang="10800000">
                    <a:pos x="wd2" y="hd2"/>
                  </a:cxn>
                  <a:cxn ang="16200000">
                    <a:pos x="wd2" y="hd2"/>
                  </a:cxn>
                </a:cxnLst>
                <a:rect l="0" t="0" r="r" b="b"/>
                <a:pathLst>
                  <a:path w="21600" h="21600" extrusionOk="0">
                    <a:moveTo>
                      <a:pt x="17608" y="0"/>
                    </a:moveTo>
                    <a:cubicBezTo>
                      <a:pt x="4027" y="0"/>
                      <a:pt x="4027" y="0"/>
                      <a:pt x="4027" y="0"/>
                    </a:cubicBezTo>
                    <a:cubicBezTo>
                      <a:pt x="0" y="6676"/>
                      <a:pt x="0" y="6676"/>
                      <a:pt x="0" y="6676"/>
                    </a:cubicBezTo>
                    <a:lnTo>
                      <a:pt x="0" y="9262"/>
                    </a:lnTo>
                    <a:cubicBezTo>
                      <a:pt x="0" y="10276"/>
                      <a:pt x="512" y="10800"/>
                      <a:pt x="1024" y="11289"/>
                    </a:cubicBezTo>
                    <a:cubicBezTo>
                      <a:pt x="1024" y="19014"/>
                      <a:pt x="1024" y="19014"/>
                      <a:pt x="1024" y="19014"/>
                    </a:cubicBezTo>
                    <a:cubicBezTo>
                      <a:pt x="1024" y="20586"/>
                      <a:pt x="2013" y="21600"/>
                      <a:pt x="3515" y="21600"/>
                    </a:cubicBezTo>
                    <a:cubicBezTo>
                      <a:pt x="18085" y="21600"/>
                      <a:pt x="18085" y="21600"/>
                      <a:pt x="18085" y="21600"/>
                    </a:cubicBezTo>
                    <a:cubicBezTo>
                      <a:pt x="19621" y="21600"/>
                      <a:pt x="21122" y="20586"/>
                      <a:pt x="21122" y="19014"/>
                    </a:cubicBezTo>
                    <a:cubicBezTo>
                      <a:pt x="21122" y="11289"/>
                      <a:pt x="21122" y="11289"/>
                      <a:pt x="21122" y="11289"/>
                    </a:cubicBezTo>
                    <a:cubicBezTo>
                      <a:pt x="21600" y="10800"/>
                      <a:pt x="21600" y="10276"/>
                      <a:pt x="21600" y="9262"/>
                    </a:cubicBezTo>
                    <a:cubicBezTo>
                      <a:pt x="21600" y="8738"/>
                      <a:pt x="21600" y="6676"/>
                      <a:pt x="21600" y="6676"/>
                    </a:cubicBezTo>
                    <a:lnTo>
                      <a:pt x="17608" y="0"/>
                    </a:lnTo>
                    <a:close/>
                    <a:moveTo>
                      <a:pt x="19621" y="19014"/>
                    </a:moveTo>
                    <a:cubicBezTo>
                      <a:pt x="19621" y="19538"/>
                      <a:pt x="19109" y="20586"/>
                      <a:pt x="18085" y="20586"/>
                    </a:cubicBezTo>
                    <a:cubicBezTo>
                      <a:pt x="3515" y="20586"/>
                      <a:pt x="3515" y="20586"/>
                      <a:pt x="3515" y="20586"/>
                    </a:cubicBezTo>
                    <a:cubicBezTo>
                      <a:pt x="3037" y="20586"/>
                      <a:pt x="2013" y="19538"/>
                      <a:pt x="2013" y="19014"/>
                    </a:cubicBezTo>
                    <a:cubicBezTo>
                      <a:pt x="2013" y="17476"/>
                      <a:pt x="2013" y="17476"/>
                      <a:pt x="2013" y="17476"/>
                    </a:cubicBezTo>
                    <a:cubicBezTo>
                      <a:pt x="19621" y="17476"/>
                      <a:pt x="19621" y="17476"/>
                      <a:pt x="19621" y="17476"/>
                    </a:cubicBezTo>
                    <a:lnTo>
                      <a:pt x="19621" y="19014"/>
                    </a:lnTo>
                    <a:close/>
                    <a:moveTo>
                      <a:pt x="19621" y="16462"/>
                    </a:moveTo>
                    <a:cubicBezTo>
                      <a:pt x="2013" y="16462"/>
                      <a:pt x="2013" y="16462"/>
                      <a:pt x="2013" y="16462"/>
                    </a:cubicBezTo>
                    <a:cubicBezTo>
                      <a:pt x="2013" y="12338"/>
                      <a:pt x="2013" y="12338"/>
                      <a:pt x="2013" y="12338"/>
                    </a:cubicBezTo>
                    <a:cubicBezTo>
                      <a:pt x="2525" y="12338"/>
                      <a:pt x="3037" y="12338"/>
                      <a:pt x="3515" y="12338"/>
                    </a:cubicBezTo>
                    <a:cubicBezTo>
                      <a:pt x="4027" y="12338"/>
                      <a:pt x="5528" y="11289"/>
                      <a:pt x="6040" y="10276"/>
                    </a:cubicBezTo>
                    <a:cubicBezTo>
                      <a:pt x="6552" y="11289"/>
                      <a:pt x="7541" y="12338"/>
                      <a:pt x="8565" y="12338"/>
                    </a:cubicBezTo>
                    <a:cubicBezTo>
                      <a:pt x="9555" y="12338"/>
                      <a:pt x="10578" y="11289"/>
                      <a:pt x="11056" y="10800"/>
                    </a:cubicBezTo>
                    <a:cubicBezTo>
                      <a:pt x="11056" y="11289"/>
                      <a:pt x="12591" y="12338"/>
                      <a:pt x="13581" y="12338"/>
                    </a:cubicBezTo>
                    <a:cubicBezTo>
                      <a:pt x="14605" y="12338"/>
                      <a:pt x="15594" y="11289"/>
                      <a:pt x="16072" y="10276"/>
                    </a:cubicBezTo>
                    <a:cubicBezTo>
                      <a:pt x="16584" y="11289"/>
                      <a:pt x="17096" y="12338"/>
                      <a:pt x="18085" y="12338"/>
                    </a:cubicBezTo>
                    <a:cubicBezTo>
                      <a:pt x="18597" y="12338"/>
                      <a:pt x="19621" y="12338"/>
                      <a:pt x="19621" y="12338"/>
                    </a:cubicBezTo>
                    <a:lnTo>
                      <a:pt x="19621" y="16462"/>
                    </a:lnTo>
                    <a:close/>
                    <a:moveTo>
                      <a:pt x="20099" y="9262"/>
                    </a:moveTo>
                    <a:cubicBezTo>
                      <a:pt x="20099" y="10276"/>
                      <a:pt x="19109" y="10800"/>
                      <a:pt x="18085" y="10800"/>
                    </a:cubicBezTo>
                    <a:cubicBezTo>
                      <a:pt x="17096" y="10800"/>
                      <a:pt x="16072" y="10276"/>
                      <a:pt x="16072" y="9262"/>
                    </a:cubicBezTo>
                    <a:cubicBezTo>
                      <a:pt x="15594" y="9262"/>
                      <a:pt x="15594" y="9262"/>
                      <a:pt x="15594" y="9262"/>
                    </a:cubicBezTo>
                    <a:cubicBezTo>
                      <a:pt x="15594" y="10276"/>
                      <a:pt x="14605" y="10800"/>
                      <a:pt x="13581" y="10800"/>
                    </a:cubicBezTo>
                    <a:cubicBezTo>
                      <a:pt x="12591" y="10800"/>
                      <a:pt x="11056" y="10276"/>
                      <a:pt x="11056" y="9262"/>
                    </a:cubicBezTo>
                    <a:cubicBezTo>
                      <a:pt x="10578" y="9262"/>
                      <a:pt x="10578" y="9262"/>
                      <a:pt x="10578" y="9262"/>
                    </a:cubicBezTo>
                    <a:cubicBezTo>
                      <a:pt x="10578" y="10276"/>
                      <a:pt x="9555" y="10800"/>
                      <a:pt x="8565" y="10800"/>
                    </a:cubicBezTo>
                    <a:cubicBezTo>
                      <a:pt x="7541" y="10800"/>
                      <a:pt x="6040" y="10276"/>
                      <a:pt x="6040" y="9262"/>
                    </a:cubicBezTo>
                    <a:cubicBezTo>
                      <a:pt x="5528" y="9262"/>
                      <a:pt x="5528" y="9262"/>
                      <a:pt x="5528" y="9262"/>
                    </a:cubicBezTo>
                    <a:cubicBezTo>
                      <a:pt x="5528" y="10276"/>
                      <a:pt x="4538" y="10800"/>
                      <a:pt x="3515" y="10800"/>
                    </a:cubicBezTo>
                    <a:cubicBezTo>
                      <a:pt x="2525" y="10800"/>
                      <a:pt x="1536" y="10276"/>
                      <a:pt x="1536" y="9262"/>
                    </a:cubicBezTo>
                    <a:cubicBezTo>
                      <a:pt x="1536" y="8214"/>
                      <a:pt x="1536" y="8214"/>
                      <a:pt x="1536" y="8214"/>
                    </a:cubicBezTo>
                    <a:cubicBezTo>
                      <a:pt x="20099" y="8214"/>
                      <a:pt x="20099" y="8214"/>
                      <a:pt x="20099" y="8214"/>
                    </a:cubicBezTo>
                    <a:lnTo>
                      <a:pt x="20099" y="9262"/>
                    </a:lnTo>
                    <a:close/>
                    <a:moveTo>
                      <a:pt x="1536" y="6676"/>
                    </a:moveTo>
                    <a:cubicBezTo>
                      <a:pt x="4538" y="1014"/>
                      <a:pt x="4538" y="1014"/>
                      <a:pt x="4538" y="1014"/>
                    </a:cubicBezTo>
                    <a:cubicBezTo>
                      <a:pt x="17096" y="1014"/>
                      <a:pt x="17096" y="1014"/>
                      <a:pt x="17096" y="1014"/>
                    </a:cubicBezTo>
                    <a:cubicBezTo>
                      <a:pt x="20099" y="6676"/>
                      <a:pt x="20099" y="6676"/>
                      <a:pt x="20099" y="6676"/>
                    </a:cubicBezTo>
                    <a:lnTo>
                      <a:pt x="1536" y="6676"/>
                    </a:lnTo>
                    <a:close/>
                  </a:path>
                </a:pathLst>
              </a:custGeom>
              <a:solidFill>
                <a:srgbClr val="FFFFFF"/>
              </a:solidFill>
              <a:ln w="12700" cap="flat">
                <a:noFill/>
                <a:miter lim="400000"/>
              </a:ln>
              <a:effectLst/>
            </p:spPr>
            <p:txBody>
              <a:bodyPr wrap="square" lIns="121919" tIns="121919" rIns="121919" bIns="121919" numCol="1" anchor="ctr">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grpSp>
      </p:grpSp>
      <p:grpSp>
        <p:nvGrpSpPr>
          <p:cNvPr id="10" name="Group 9">
            <a:extLst>
              <a:ext uri="{FF2B5EF4-FFF2-40B4-BE49-F238E27FC236}">
                <a16:creationId xmlns:a16="http://schemas.microsoft.com/office/drawing/2014/main" id="{2B2FDAC3-EFF5-44E5-9DF6-BA3FCDF7EF05}"/>
              </a:ext>
            </a:extLst>
          </p:cNvPr>
          <p:cNvGrpSpPr/>
          <p:nvPr/>
        </p:nvGrpSpPr>
        <p:grpSpPr>
          <a:xfrm>
            <a:off x="6988319" y="2331753"/>
            <a:ext cx="2439233" cy="1644274"/>
            <a:chOff x="7002174" y="2472433"/>
            <a:chExt cx="2439233" cy="1644274"/>
          </a:xfrm>
        </p:grpSpPr>
        <p:sp>
          <p:nvSpPr>
            <p:cNvPr id="275" name="5">
              <a:extLst>
                <a:ext uri="{FF2B5EF4-FFF2-40B4-BE49-F238E27FC236}">
                  <a16:creationId xmlns:a16="http://schemas.microsoft.com/office/drawing/2014/main" id="{A9724129-5F95-438D-A49D-838C86BCE086}"/>
                </a:ext>
              </a:extLst>
            </p:cNvPr>
            <p:cNvSpPr txBox="1"/>
            <p:nvPr/>
          </p:nvSpPr>
          <p:spPr>
            <a:xfrm>
              <a:off x="8361912" y="2472433"/>
              <a:ext cx="1079495" cy="15696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lvl1pPr algn="ctr">
                <a:defRPr sz="19200">
                  <a:solidFill>
                    <a:srgbClr val="F2F2F2"/>
                  </a:solidFill>
                  <a:latin typeface="+mn-lt"/>
                  <a:ea typeface="+mn-ea"/>
                  <a:cs typeface="+mn-cs"/>
                  <a:sym typeface="Helvetica"/>
                </a:defRPr>
              </a:lvl1pPr>
            </a:lstStyle>
            <a:p>
              <a:r>
                <a:rPr sz="9600" dirty="0">
                  <a:solidFill>
                    <a:schemeClr val="accent5"/>
                  </a:solidFill>
                </a:rPr>
                <a:t>5</a:t>
              </a:r>
            </a:p>
          </p:txBody>
        </p:sp>
        <p:grpSp>
          <p:nvGrpSpPr>
            <p:cNvPr id="558" name="Group 557">
              <a:extLst>
                <a:ext uri="{FF2B5EF4-FFF2-40B4-BE49-F238E27FC236}">
                  <a16:creationId xmlns:a16="http://schemas.microsoft.com/office/drawing/2014/main" id="{0237AF20-341A-45E4-BD02-904380774B94}"/>
                </a:ext>
              </a:extLst>
            </p:cNvPr>
            <p:cNvGrpSpPr/>
            <p:nvPr/>
          </p:nvGrpSpPr>
          <p:grpSpPr>
            <a:xfrm>
              <a:off x="7002174" y="2541215"/>
              <a:ext cx="1631544" cy="1575492"/>
              <a:chOff x="7002174" y="2541215"/>
              <a:chExt cx="1631544" cy="1575492"/>
            </a:xfrm>
          </p:grpSpPr>
          <p:sp>
            <p:nvSpPr>
              <p:cNvPr id="383" name="Shape">
                <a:extLst>
                  <a:ext uri="{FF2B5EF4-FFF2-40B4-BE49-F238E27FC236}">
                    <a16:creationId xmlns:a16="http://schemas.microsoft.com/office/drawing/2014/main" id="{AF6105F9-6527-40AE-9A33-5B3E37BC0CCF}"/>
                  </a:ext>
                </a:extLst>
              </p:cNvPr>
              <p:cNvSpPr/>
              <p:nvPr/>
            </p:nvSpPr>
            <p:spPr>
              <a:xfrm>
                <a:off x="7002174" y="2541215"/>
                <a:ext cx="1631544" cy="1575492"/>
              </a:xfrm>
              <a:custGeom>
                <a:avLst/>
                <a:gdLst/>
                <a:ahLst/>
                <a:cxnLst>
                  <a:cxn ang="0">
                    <a:pos x="wd2" y="hd2"/>
                  </a:cxn>
                  <a:cxn ang="5400000">
                    <a:pos x="wd2" y="hd2"/>
                  </a:cxn>
                  <a:cxn ang="10800000">
                    <a:pos x="wd2" y="hd2"/>
                  </a:cxn>
                  <a:cxn ang="16200000">
                    <a:pos x="wd2" y="hd2"/>
                  </a:cxn>
                </a:cxnLst>
                <a:rect l="0" t="0" r="r" b="b"/>
                <a:pathLst>
                  <a:path w="21490" h="21501" extrusionOk="0">
                    <a:moveTo>
                      <a:pt x="12169" y="249"/>
                    </a:moveTo>
                    <a:cubicBezTo>
                      <a:pt x="240" y="12599"/>
                      <a:pt x="240" y="12599"/>
                      <a:pt x="240" y="12599"/>
                    </a:cubicBezTo>
                    <a:cubicBezTo>
                      <a:pt x="-48" y="12897"/>
                      <a:pt x="-80" y="13378"/>
                      <a:pt x="160" y="13710"/>
                    </a:cubicBezTo>
                    <a:cubicBezTo>
                      <a:pt x="1617" y="15732"/>
                      <a:pt x="2610" y="18152"/>
                      <a:pt x="2978" y="20755"/>
                    </a:cubicBezTo>
                    <a:cubicBezTo>
                      <a:pt x="3042" y="21186"/>
                      <a:pt x="3395" y="21501"/>
                      <a:pt x="3811" y="21501"/>
                    </a:cubicBezTo>
                    <a:cubicBezTo>
                      <a:pt x="20671" y="21501"/>
                      <a:pt x="20671" y="21501"/>
                      <a:pt x="20671" y="21501"/>
                    </a:cubicBezTo>
                    <a:cubicBezTo>
                      <a:pt x="21152" y="21501"/>
                      <a:pt x="21520" y="21087"/>
                      <a:pt x="21488" y="20589"/>
                    </a:cubicBezTo>
                    <a:cubicBezTo>
                      <a:pt x="20976" y="12848"/>
                      <a:pt x="17997" y="5802"/>
                      <a:pt x="13370" y="299"/>
                    </a:cubicBezTo>
                    <a:cubicBezTo>
                      <a:pt x="13066" y="-82"/>
                      <a:pt x="12505" y="-99"/>
                      <a:pt x="12169" y="249"/>
                    </a:cubicBezTo>
                    <a:close/>
                  </a:path>
                </a:pathLst>
              </a:custGeom>
              <a:solidFill>
                <a:schemeClr val="accent5"/>
              </a:solidFill>
              <a:ln w="12700">
                <a:miter lim="400000"/>
              </a:ln>
            </p:spPr>
            <p:txBody>
              <a:bodyPr tIns="45720" bIns="45720"/>
              <a:lstStyle/>
              <a:p>
                <a:endParaRPr sz="900"/>
              </a:p>
            </p:txBody>
          </p:sp>
          <p:sp>
            <p:nvSpPr>
              <p:cNvPr id="396" name="Write your…">
                <a:extLst>
                  <a:ext uri="{FF2B5EF4-FFF2-40B4-BE49-F238E27FC236}">
                    <a16:creationId xmlns:a16="http://schemas.microsoft.com/office/drawing/2014/main" id="{B5513E48-A8CF-4253-9977-DFE4913A4373}"/>
                  </a:ext>
                </a:extLst>
              </p:cNvPr>
              <p:cNvSpPr txBox="1"/>
              <p:nvPr/>
            </p:nvSpPr>
            <p:spPr>
              <a:xfrm>
                <a:off x="7263572" y="3691953"/>
                <a:ext cx="1210577" cy="2923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defRPr sz="2600">
                    <a:solidFill>
                      <a:schemeClr val="accent6">
                        <a:lumOff val="44000"/>
                      </a:schemeClr>
                    </a:solidFill>
                    <a:latin typeface="+mn-lt"/>
                    <a:ea typeface="+mn-ea"/>
                    <a:cs typeface="+mn-cs"/>
                    <a:sym typeface="Helvetica"/>
                  </a:defRPr>
                </a:pPr>
                <a:r>
                  <a:rPr lang="en-IN" sz="1300" b="1" dirty="0"/>
                  <a:t>COLLECTIONS</a:t>
                </a:r>
                <a:endParaRPr sz="1300" b="1" dirty="0"/>
              </a:p>
            </p:txBody>
          </p:sp>
          <p:sp>
            <p:nvSpPr>
              <p:cNvPr id="557" name="Shape">
                <a:extLst>
                  <a:ext uri="{FF2B5EF4-FFF2-40B4-BE49-F238E27FC236}">
                    <a16:creationId xmlns:a16="http://schemas.microsoft.com/office/drawing/2014/main" id="{5B11A682-7ABB-4AFB-B812-62A21A3DFAD5}"/>
                  </a:ext>
                </a:extLst>
              </p:cNvPr>
              <p:cNvSpPr/>
              <p:nvPr/>
            </p:nvSpPr>
            <p:spPr>
              <a:xfrm>
                <a:off x="7543831" y="3080280"/>
                <a:ext cx="595699" cy="511034"/>
              </a:xfrm>
              <a:custGeom>
                <a:avLst/>
                <a:gdLst/>
                <a:ahLst/>
                <a:cxnLst>
                  <a:cxn ang="0">
                    <a:pos x="wd2" y="hd2"/>
                  </a:cxn>
                  <a:cxn ang="5400000">
                    <a:pos x="wd2" y="hd2"/>
                  </a:cxn>
                  <a:cxn ang="10800000">
                    <a:pos x="wd2" y="hd2"/>
                  </a:cxn>
                  <a:cxn ang="16200000">
                    <a:pos x="wd2" y="hd2"/>
                  </a:cxn>
                </a:cxnLst>
                <a:rect l="0" t="0" r="r" b="b"/>
                <a:pathLst>
                  <a:path w="21600" h="21600" extrusionOk="0">
                    <a:moveTo>
                      <a:pt x="10016" y="11740"/>
                    </a:moveTo>
                    <a:cubicBezTo>
                      <a:pt x="11932" y="11740"/>
                      <a:pt x="11932" y="11740"/>
                      <a:pt x="11932" y="11740"/>
                    </a:cubicBezTo>
                    <a:cubicBezTo>
                      <a:pt x="11932" y="13976"/>
                      <a:pt x="11932" y="13976"/>
                      <a:pt x="11932" y="13976"/>
                    </a:cubicBezTo>
                    <a:cubicBezTo>
                      <a:pt x="21600" y="13976"/>
                      <a:pt x="21600" y="13976"/>
                      <a:pt x="21600" y="13976"/>
                    </a:cubicBezTo>
                    <a:cubicBezTo>
                      <a:pt x="21600" y="13976"/>
                      <a:pt x="21600" y="8538"/>
                      <a:pt x="21208" y="6760"/>
                    </a:cubicBezTo>
                    <a:cubicBezTo>
                      <a:pt x="21208" y="4930"/>
                      <a:pt x="20816" y="4066"/>
                      <a:pt x="19292" y="4066"/>
                    </a:cubicBezTo>
                    <a:cubicBezTo>
                      <a:pt x="15808" y="4066"/>
                      <a:pt x="15808" y="4066"/>
                      <a:pt x="15808" y="4066"/>
                    </a:cubicBezTo>
                    <a:cubicBezTo>
                      <a:pt x="15024" y="2694"/>
                      <a:pt x="14676" y="1372"/>
                      <a:pt x="14676" y="1372"/>
                    </a:cubicBezTo>
                    <a:cubicBezTo>
                      <a:pt x="14284" y="457"/>
                      <a:pt x="13892" y="0"/>
                      <a:pt x="13065" y="0"/>
                    </a:cubicBezTo>
                    <a:cubicBezTo>
                      <a:pt x="8448" y="0"/>
                      <a:pt x="8448" y="0"/>
                      <a:pt x="8448" y="0"/>
                    </a:cubicBezTo>
                    <a:cubicBezTo>
                      <a:pt x="7708" y="0"/>
                      <a:pt x="7316" y="457"/>
                      <a:pt x="7316" y="1372"/>
                    </a:cubicBezTo>
                    <a:cubicBezTo>
                      <a:pt x="6924" y="1372"/>
                      <a:pt x="6532" y="2694"/>
                      <a:pt x="5792" y="4066"/>
                    </a:cubicBezTo>
                    <a:cubicBezTo>
                      <a:pt x="2308" y="4066"/>
                      <a:pt x="2308" y="4066"/>
                      <a:pt x="2308" y="4066"/>
                    </a:cubicBezTo>
                    <a:cubicBezTo>
                      <a:pt x="740" y="4066"/>
                      <a:pt x="392" y="4930"/>
                      <a:pt x="392" y="6760"/>
                    </a:cubicBezTo>
                    <a:cubicBezTo>
                      <a:pt x="0" y="8538"/>
                      <a:pt x="0" y="13976"/>
                      <a:pt x="0" y="13976"/>
                    </a:cubicBezTo>
                    <a:cubicBezTo>
                      <a:pt x="10016" y="13976"/>
                      <a:pt x="10016" y="13976"/>
                      <a:pt x="10016" y="13976"/>
                    </a:cubicBezTo>
                    <a:lnTo>
                      <a:pt x="10016" y="11740"/>
                    </a:lnTo>
                    <a:close/>
                    <a:moveTo>
                      <a:pt x="8100" y="2694"/>
                    </a:moveTo>
                    <a:cubicBezTo>
                      <a:pt x="8448" y="2236"/>
                      <a:pt x="8448" y="1830"/>
                      <a:pt x="9232" y="1830"/>
                    </a:cubicBezTo>
                    <a:cubicBezTo>
                      <a:pt x="12368" y="1830"/>
                      <a:pt x="12368" y="1830"/>
                      <a:pt x="12368" y="1830"/>
                    </a:cubicBezTo>
                    <a:cubicBezTo>
                      <a:pt x="13065" y="1830"/>
                      <a:pt x="13065" y="2236"/>
                      <a:pt x="13456" y="2694"/>
                    </a:cubicBezTo>
                    <a:cubicBezTo>
                      <a:pt x="13456" y="2694"/>
                      <a:pt x="13892" y="3608"/>
                      <a:pt x="13892" y="4066"/>
                    </a:cubicBezTo>
                    <a:cubicBezTo>
                      <a:pt x="7708" y="4066"/>
                      <a:pt x="7708" y="4066"/>
                      <a:pt x="7708" y="4066"/>
                    </a:cubicBezTo>
                    <a:cubicBezTo>
                      <a:pt x="8100" y="3608"/>
                      <a:pt x="8100" y="2694"/>
                      <a:pt x="8100" y="2694"/>
                    </a:cubicBezTo>
                    <a:close/>
                    <a:moveTo>
                      <a:pt x="11932" y="18042"/>
                    </a:moveTo>
                    <a:cubicBezTo>
                      <a:pt x="10016" y="18042"/>
                      <a:pt x="10016" y="18042"/>
                      <a:pt x="10016" y="18042"/>
                    </a:cubicBezTo>
                    <a:cubicBezTo>
                      <a:pt x="10016" y="15349"/>
                      <a:pt x="10016" y="15349"/>
                      <a:pt x="10016" y="15349"/>
                    </a:cubicBezTo>
                    <a:cubicBezTo>
                      <a:pt x="392" y="15349"/>
                      <a:pt x="392" y="15349"/>
                      <a:pt x="392" y="15349"/>
                    </a:cubicBezTo>
                    <a:cubicBezTo>
                      <a:pt x="392" y="15349"/>
                      <a:pt x="740" y="17585"/>
                      <a:pt x="740" y="19364"/>
                    </a:cubicBezTo>
                    <a:cubicBezTo>
                      <a:pt x="740" y="20279"/>
                      <a:pt x="1132" y="21600"/>
                      <a:pt x="2700" y="21600"/>
                    </a:cubicBezTo>
                    <a:cubicBezTo>
                      <a:pt x="18900" y="21600"/>
                      <a:pt x="18900" y="21600"/>
                      <a:pt x="18900" y="21600"/>
                    </a:cubicBezTo>
                    <a:cubicBezTo>
                      <a:pt x="20424" y="21600"/>
                      <a:pt x="20816" y="20279"/>
                      <a:pt x="20816" y="19364"/>
                    </a:cubicBezTo>
                    <a:cubicBezTo>
                      <a:pt x="20816" y="17585"/>
                      <a:pt x="21208" y="15349"/>
                      <a:pt x="21208" y="15349"/>
                    </a:cubicBezTo>
                    <a:cubicBezTo>
                      <a:pt x="11932" y="15349"/>
                      <a:pt x="11932" y="15349"/>
                      <a:pt x="11932" y="15349"/>
                    </a:cubicBezTo>
                    <a:lnTo>
                      <a:pt x="11932" y="18042"/>
                    </a:lnTo>
                    <a:close/>
                  </a:path>
                </a:pathLst>
              </a:custGeom>
              <a:solidFill>
                <a:srgbClr val="FFFFFF"/>
              </a:solidFill>
              <a:ln w="12700">
                <a:miter lim="400000"/>
              </a:ln>
            </p:spPr>
            <p:txBody>
              <a:bodyPr lIns="121919" tIns="121919" rIns="121919" bIns="121919" anchor="ctr"/>
              <a:lstStyle/>
              <a:p>
                <a:pPr marL="0" marR="0" lvl="0" indent="0" algn="l" defTabSz="12192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a:cs typeface="Calibri"/>
                  <a:sym typeface="Calibri"/>
                </a:endParaRPr>
              </a:p>
            </p:txBody>
          </p:sp>
        </p:grpSp>
      </p:grpSp>
      <p:pic>
        <p:nvPicPr>
          <p:cNvPr id="74" name="Picture 73">
            <a:extLst>
              <a:ext uri="{FF2B5EF4-FFF2-40B4-BE49-F238E27FC236}">
                <a16:creationId xmlns:a16="http://schemas.microsoft.com/office/drawing/2014/main" id="{010C4BFD-4555-4DB5-942D-9082001E113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
        <p:nvSpPr>
          <p:cNvPr id="75" name="Rectangle 74">
            <a:extLst>
              <a:ext uri="{FF2B5EF4-FFF2-40B4-BE49-F238E27FC236}">
                <a16:creationId xmlns:a16="http://schemas.microsoft.com/office/drawing/2014/main" id="{D8077EA7-FB34-497B-9AC9-EC43F40281B1}"/>
              </a:ext>
            </a:extLst>
          </p:cNvPr>
          <p:cNvSpPr/>
          <p:nvPr/>
        </p:nvSpPr>
        <p:spPr>
          <a:xfrm>
            <a:off x="-9552" y="6074749"/>
            <a:ext cx="12201552" cy="780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F1E3ED-4578-46B0-8A6A-6C13BCBDF44B}"/>
              </a:ext>
            </a:extLst>
          </p:cNvPr>
          <p:cNvSpPr>
            <a:spLocks noGrp="1"/>
          </p:cNvSpPr>
          <p:nvPr>
            <p:ph type="title"/>
          </p:nvPr>
        </p:nvSpPr>
        <p:spPr>
          <a:xfrm>
            <a:off x="189781" y="6123246"/>
            <a:ext cx="10515600" cy="625689"/>
          </a:xfrm>
        </p:spPr>
        <p:txBody>
          <a:bodyPr>
            <a:normAutofit/>
          </a:bodyPr>
          <a:lstStyle/>
          <a:p>
            <a:r>
              <a:rPr lang="en-IN" sz="3000" b="1" dirty="0">
                <a:solidFill>
                  <a:schemeClr val="bg1"/>
                </a:solidFill>
                <a:latin typeface="Century Gothic" panose="020B0502020202020204" pitchFamily="34" charset="0"/>
              </a:rPr>
              <a:t>CORE FOCUS AREAS</a:t>
            </a:r>
            <a:endParaRPr lang="en-GB" sz="3000" b="1" dirty="0">
              <a:solidFill>
                <a:schemeClr val="bg1"/>
              </a:solidFill>
              <a:latin typeface="Century Gothic" panose="020B0502020202020204" pitchFamily="34" charset="0"/>
            </a:endParaRPr>
          </a:p>
        </p:txBody>
      </p:sp>
      <p:sp>
        <p:nvSpPr>
          <p:cNvPr id="77" name="Freeform 5">
            <a:extLst>
              <a:ext uri="{FF2B5EF4-FFF2-40B4-BE49-F238E27FC236}">
                <a16:creationId xmlns:a16="http://schemas.microsoft.com/office/drawing/2014/main" id="{9CAF551D-274C-436A-8BD6-A88861221480}"/>
              </a:ext>
            </a:extLst>
          </p:cNvPr>
          <p:cNvSpPr>
            <a:spLocks noEditPoints="1"/>
          </p:cNvSpPr>
          <p:nvPr/>
        </p:nvSpPr>
        <p:spPr bwMode="auto">
          <a:xfrm>
            <a:off x="5784162" y="3241742"/>
            <a:ext cx="611087" cy="1530481"/>
          </a:xfrm>
          <a:custGeom>
            <a:avLst/>
            <a:gdLst>
              <a:gd name="T0" fmla="*/ 2092 w 6788"/>
              <a:gd name="T1" fmla="*/ 15170 h 15309"/>
              <a:gd name="T2" fmla="*/ 1579 w 6788"/>
              <a:gd name="T3" fmla="*/ 14648 h 15309"/>
              <a:gd name="T4" fmla="*/ 1533 w 6788"/>
              <a:gd name="T5" fmla="*/ 9677 h 15309"/>
              <a:gd name="T6" fmla="*/ 1518 w 6788"/>
              <a:gd name="T7" fmla="*/ 4788 h 15309"/>
              <a:gd name="T8" fmla="*/ 1442 w 6788"/>
              <a:gd name="T9" fmla="*/ 4748 h 15309"/>
              <a:gd name="T10" fmla="*/ 1285 w 6788"/>
              <a:gd name="T11" fmla="*/ 4734 h 15309"/>
              <a:gd name="T12" fmla="*/ 1204 w 6788"/>
              <a:gd name="T13" fmla="*/ 4761 h 15309"/>
              <a:gd name="T14" fmla="*/ 1190 w 6788"/>
              <a:gd name="T15" fmla="*/ 6628 h 15309"/>
              <a:gd name="T16" fmla="*/ 1176 w 6788"/>
              <a:gd name="T17" fmla="*/ 8496 h 15309"/>
              <a:gd name="T18" fmla="*/ 1096 w 6788"/>
              <a:gd name="T19" fmla="*/ 8570 h 15309"/>
              <a:gd name="T20" fmla="*/ 639 w 6788"/>
              <a:gd name="T21" fmla="*/ 8644 h 15309"/>
              <a:gd name="T22" fmla="*/ 56 w 6788"/>
              <a:gd name="T23" fmla="*/ 8497 h 15309"/>
              <a:gd name="T24" fmla="*/ 60 w 6788"/>
              <a:gd name="T25" fmla="*/ 4205 h 15309"/>
              <a:gd name="T26" fmla="*/ 691 w 6788"/>
              <a:gd name="T27" fmla="*/ 3149 h 15309"/>
              <a:gd name="T28" fmla="*/ 1194 w 6788"/>
              <a:gd name="T29" fmla="*/ 2793 h 15309"/>
              <a:gd name="T30" fmla="*/ 1622 w 6788"/>
              <a:gd name="T31" fmla="*/ 2667 h 15309"/>
              <a:gd name="T32" fmla="*/ 2218 w 6788"/>
              <a:gd name="T33" fmla="*/ 2850 h 15309"/>
              <a:gd name="T34" fmla="*/ 3432 w 6788"/>
              <a:gd name="T35" fmla="*/ 3159 h 15309"/>
              <a:gd name="T36" fmla="*/ 4587 w 6788"/>
              <a:gd name="T37" fmla="*/ 2829 h 15309"/>
              <a:gd name="T38" fmla="*/ 5225 w 6788"/>
              <a:gd name="T39" fmla="*/ 2725 h 15309"/>
              <a:gd name="T40" fmla="*/ 6119 w 6788"/>
              <a:gd name="T41" fmla="*/ 3233 h 15309"/>
              <a:gd name="T42" fmla="*/ 6706 w 6788"/>
              <a:gd name="T43" fmla="*/ 4103 h 15309"/>
              <a:gd name="T44" fmla="*/ 6773 w 6788"/>
              <a:gd name="T45" fmla="*/ 4277 h 15309"/>
              <a:gd name="T46" fmla="*/ 6782 w 6788"/>
              <a:gd name="T47" fmla="*/ 6366 h 15309"/>
              <a:gd name="T48" fmla="*/ 6758 w 6788"/>
              <a:gd name="T49" fmla="*/ 8528 h 15309"/>
              <a:gd name="T50" fmla="*/ 6277 w 6788"/>
              <a:gd name="T51" fmla="*/ 8707 h 15309"/>
              <a:gd name="T52" fmla="*/ 5704 w 6788"/>
              <a:gd name="T53" fmla="*/ 8587 h 15309"/>
              <a:gd name="T54" fmla="*/ 5646 w 6788"/>
              <a:gd name="T55" fmla="*/ 6691 h 15309"/>
              <a:gd name="T56" fmla="*/ 5448 w 6788"/>
              <a:gd name="T57" fmla="*/ 4746 h 15309"/>
              <a:gd name="T58" fmla="*/ 5307 w 6788"/>
              <a:gd name="T59" fmla="*/ 4782 h 15309"/>
              <a:gd name="T60" fmla="*/ 5268 w 6788"/>
              <a:gd name="T61" fmla="*/ 9705 h 15309"/>
              <a:gd name="T62" fmla="*/ 5260 w 6788"/>
              <a:gd name="T63" fmla="*/ 14592 h 15309"/>
              <a:gd name="T64" fmla="*/ 5180 w 6788"/>
              <a:gd name="T65" fmla="*/ 14745 h 15309"/>
              <a:gd name="T66" fmla="*/ 4162 w 6788"/>
              <a:gd name="T67" fmla="*/ 15171 h 15309"/>
              <a:gd name="T68" fmla="*/ 3697 w 6788"/>
              <a:gd name="T69" fmla="*/ 14772 h 15309"/>
              <a:gd name="T70" fmla="*/ 3604 w 6788"/>
              <a:gd name="T71" fmla="*/ 14594 h 15309"/>
              <a:gd name="T72" fmla="*/ 3589 w 6788"/>
              <a:gd name="T73" fmla="*/ 11731 h 15309"/>
              <a:gd name="T74" fmla="*/ 3520 w 6788"/>
              <a:gd name="T75" fmla="*/ 8830 h 15309"/>
              <a:gd name="T76" fmla="*/ 3291 w 6788"/>
              <a:gd name="T77" fmla="*/ 8834 h 15309"/>
              <a:gd name="T78" fmla="*/ 3240 w 6788"/>
              <a:gd name="T79" fmla="*/ 8881 h 15309"/>
              <a:gd name="T80" fmla="*/ 3218 w 6788"/>
              <a:gd name="T81" fmla="*/ 11739 h 15309"/>
              <a:gd name="T82" fmla="*/ 3204 w 6788"/>
              <a:gd name="T83" fmla="*/ 14592 h 15309"/>
              <a:gd name="T84" fmla="*/ 3129 w 6788"/>
              <a:gd name="T85" fmla="*/ 14742 h 15309"/>
              <a:gd name="T86" fmla="*/ 2406 w 6788"/>
              <a:gd name="T87" fmla="*/ 15213 h 15309"/>
              <a:gd name="T88" fmla="*/ 2092 w 6788"/>
              <a:gd name="T89" fmla="*/ 15170 h 15309"/>
              <a:gd name="T90" fmla="*/ 3083 w 6788"/>
              <a:gd name="T91" fmla="*/ 2562 h 15309"/>
              <a:gd name="T92" fmla="*/ 2047 w 6788"/>
              <a:gd name="T93" fmla="*/ 1153 h 15309"/>
              <a:gd name="T94" fmla="*/ 3173 w 6788"/>
              <a:gd name="T95" fmla="*/ 106 h 15309"/>
              <a:gd name="T96" fmla="*/ 4678 w 6788"/>
              <a:gd name="T97" fmla="*/ 1143 h 15309"/>
              <a:gd name="T98" fmla="*/ 3561 w 6788"/>
              <a:gd name="T99" fmla="*/ 2575 h 15309"/>
              <a:gd name="T100" fmla="*/ 3083 w 6788"/>
              <a:gd name="T101" fmla="*/ 2562 h 15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88" h="15309">
                <a:moveTo>
                  <a:pt x="2092" y="15170"/>
                </a:moveTo>
                <a:cubicBezTo>
                  <a:pt x="1868" y="15085"/>
                  <a:pt x="1672" y="14885"/>
                  <a:pt x="1579" y="14648"/>
                </a:cubicBezTo>
                <a:cubicBezTo>
                  <a:pt x="1556" y="14589"/>
                  <a:pt x="1543" y="13190"/>
                  <a:pt x="1533" y="9677"/>
                </a:cubicBezTo>
                <a:lnTo>
                  <a:pt x="1518" y="4788"/>
                </a:lnTo>
                <a:lnTo>
                  <a:pt x="1442" y="4748"/>
                </a:lnTo>
                <a:cubicBezTo>
                  <a:pt x="1384" y="4718"/>
                  <a:pt x="1345" y="4714"/>
                  <a:pt x="1285" y="4734"/>
                </a:cubicBezTo>
                <a:lnTo>
                  <a:pt x="1204" y="4761"/>
                </a:lnTo>
                <a:lnTo>
                  <a:pt x="1190" y="6628"/>
                </a:lnTo>
                <a:lnTo>
                  <a:pt x="1176" y="8496"/>
                </a:lnTo>
                <a:lnTo>
                  <a:pt x="1096" y="8570"/>
                </a:lnTo>
                <a:cubicBezTo>
                  <a:pt x="1018" y="8644"/>
                  <a:pt x="1014" y="8644"/>
                  <a:pt x="639" y="8644"/>
                </a:cubicBezTo>
                <a:cubicBezTo>
                  <a:pt x="226" y="8644"/>
                  <a:pt x="121" y="8618"/>
                  <a:pt x="56" y="8497"/>
                </a:cubicBezTo>
                <a:cubicBezTo>
                  <a:pt x="0" y="8393"/>
                  <a:pt x="4" y="4455"/>
                  <a:pt x="60" y="4205"/>
                </a:cubicBezTo>
                <a:cubicBezTo>
                  <a:pt x="154" y="3792"/>
                  <a:pt x="337" y="3484"/>
                  <a:pt x="691" y="3149"/>
                </a:cubicBezTo>
                <a:cubicBezTo>
                  <a:pt x="904" y="2947"/>
                  <a:pt x="990" y="2886"/>
                  <a:pt x="1194" y="2793"/>
                </a:cubicBezTo>
                <a:cubicBezTo>
                  <a:pt x="1373" y="2712"/>
                  <a:pt x="1489" y="2678"/>
                  <a:pt x="1622" y="2667"/>
                </a:cubicBezTo>
                <a:cubicBezTo>
                  <a:pt x="1804" y="2652"/>
                  <a:pt x="1804" y="2652"/>
                  <a:pt x="2218" y="2850"/>
                </a:cubicBezTo>
                <a:cubicBezTo>
                  <a:pt x="2769" y="3114"/>
                  <a:pt x="3010" y="3176"/>
                  <a:pt x="3432" y="3159"/>
                </a:cubicBezTo>
                <a:cubicBezTo>
                  <a:pt x="3811" y="3145"/>
                  <a:pt x="4126" y="3054"/>
                  <a:pt x="4587" y="2829"/>
                </a:cubicBezTo>
                <a:cubicBezTo>
                  <a:pt x="4910" y="2671"/>
                  <a:pt x="4964" y="2662"/>
                  <a:pt x="5225" y="2725"/>
                </a:cubicBezTo>
                <a:cubicBezTo>
                  <a:pt x="5546" y="2803"/>
                  <a:pt x="5837" y="2968"/>
                  <a:pt x="6119" y="3233"/>
                </a:cubicBezTo>
                <a:cubicBezTo>
                  <a:pt x="6391" y="3488"/>
                  <a:pt x="6574" y="3760"/>
                  <a:pt x="6706" y="4103"/>
                </a:cubicBezTo>
                <a:lnTo>
                  <a:pt x="6773" y="4277"/>
                </a:lnTo>
                <a:lnTo>
                  <a:pt x="6782" y="6366"/>
                </a:lnTo>
                <a:cubicBezTo>
                  <a:pt x="6788" y="7881"/>
                  <a:pt x="6781" y="8475"/>
                  <a:pt x="6758" y="8528"/>
                </a:cubicBezTo>
                <a:cubicBezTo>
                  <a:pt x="6700" y="8659"/>
                  <a:pt x="6604" y="8695"/>
                  <a:pt x="6277" y="8707"/>
                </a:cubicBezTo>
                <a:cubicBezTo>
                  <a:pt x="5937" y="8719"/>
                  <a:pt x="5790" y="8688"/>
                  <a:pt x="5704" y="8587"/>
                </a:cubicBezTo>
                <a:cubicBezTo>
                  <a:pt x="5647" y="8518"/>
                  <a:pt x="5646" y="8492"/>
                  <a:pt x="5646" y="6691"/>
                </a:cubicBezTo>
                <a:cubicBezTo>
                  <a:pt x="5646" y="4644"/>
                  <a:pt x="5656" y="4746"/>
                  <a:pt x="5448" y="4746"/>
                </a:cubicBezTo>
                <a:cubicBezTo>
                  <a:pt x="5388" y="4746"/>
                  <a:pt x="5324" y="4762"/>
                  <a:pt x="5307" y="4782"/>
                </a:cubicBezTo>
                <a:cubicBezTo>
                  <a:pt x="5284" y="4808"/>
                  <a:pt x="5273" y="6168"/>
                  <a:pt x="5268" y="9705"/>
                </a:cubicBezTo>
                <a:lnTo>
                  <a:pt x="5260" y="14592"/>
                </a:lnTo>
                <a:lnTo>
                  <a:pt x="5180" y="14745"/>
                </a:lnTo>
                <a:cubicBezTo>
                  <a:pt x="4980" y="15127"/>
                  <a:pt x="4547" y="15309"/>
                  <a:pt x="4162" y="15171"/>
                </a:cubicBezTo>
                <a:cubicBezTo>
                  <a:pt x="3941" y="15093"/>
                  <a:pt x="3803" y="14974"/>
                  <a:pt x="3697" y="14772"/>
                </a:cubicBezTo>
                <a:lnTo>
                  <a:pt x="3604" y="14594"/>
                </a:lnTo>
                <a:lnTo>
                  <a:pt x="3589" y="11731"/>
                </a:lnTo>
                <a:cubicBezTo>
                  <a:pt x="3575" y="8936"/>
                  <a:pt x="3574" y="8867"/>
                  <a:pt x="3520" y="8830"/>
                </a:cubicBezTo>
                <a:cubicBezTo>
                  <a:pt x="3447" y="8780"/>
                  <a:pt x="3347" y="8782"/>
                  <a:pt x="3291" y="8834"/>
                </a:cubicBezTo>
                <a:cubicBezTo>
                  <a:pt x="3267" y="8857"/>
                  <a:pt x="3243" y="8878"/>
                  <a:pt x="3240" y="8881"/>
                </a:cubicBezTo>
                <a:cubicBezTo>
                  <a:pt x="3236" y="8883"/>
                  <a:pt x="3226" y="10170"/>
                  <a:pt x="3218" y="11739"/>
                </a:cubicBezTo>
                <a:lnTo>
                  <a:pt x="3204" y="14592"/>
                </a:lnTo>
                <a:lnTo>
                  <a:pt x="3129" y="14742"/>
                </a:lnTo>
                <a:cubicBezTo>
                  <a:pt x="2985" y="15030"/>
                  <a:pt x="2734" y="15193"/>
                  <a:pt x="2406" y="15213"/>
                </a:cubicBezTo>
                <a:cubicBezTo>
                  <a:pt x="2279" y="15220"/>
                  <a:pt x="2195" y="15209"/>
                  <a:pt x="2092" y="15170"/>
                </a:cubicBezTo>
                <a:close/>
                <a:moveTo>
                  <a:pt x="3083" y="2562"/>
                </a:moveTo>
                <a:cubicBezTo>
                  <a:pt x="2404" y="2424"/>
                  <a:pt x="1934" y="1784"/>
                  <a:pt x="2047" y="1153"/>
                </a:cubicBezTo>
                <a:cubicBezTo>
                  <a:pt x="2143" y="621"/>
                  <a:pt x="2601" y="194"/>
                  <a:pt x="3173" y="106"/>
                </a:cubicBezTo>
                <a:cubicBezTo>
                  <a:pt x="3849" y="0"/>
                  <a:pt x="4550" y="483"/>
                  <a:pt x="4678" y="1143"/>
                </a:cubicBezTo>
                <a:cubicBezTo>
                  <a:pt x="4806" y="1801"/>
                  <a:pt x="4287" y="2466"/>
                  <a:pt x="3561" y="2575"/>
                </a:cubicBezTo>
                <a:cubicBezTo>
                  <a:pt x="3334" y="2609"/>
                  <a:pt x="3306" y="2608"/>
                  <a:pt x="3083" y="2562"/>
                </a:cubicBezTo>
                <a:close/>
              </a:path>
            </a:pathLst>
          </a:custGeom>
          <a:solidFill>
            <a:schemeClr val="tx1">
              <a:lumMod val="75000"/>
              <a:lumOff val="25000"/>
            </a:schemeClr>
          </a:solid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Rectangle 3">
            <a:extLst>
              <a:ext uri="{FF2B5EF4-FFF2-40B4-BE49-F238E27FC236}">
                <a16:creationId xmlns:a16="http://schemas.microsoft.com/office/drawing/2014/main" id="{4025A85E-009C-4175-B308-596627D990D9}"/>
              </a:ext>
            </a:extLst>
          </p:cNvPr>
          <p:cNvSpPr/>
          <p:nvPr/>
        </p:nvSpPr>
        <p:spPr>
          <a:xfrm>
            <a:off x="5479643" y="4866433"/>
            <a:ext cx="1271054" cy="369332"/>
          </a:xfrm>
          <a:prstGeom prst="rect">
            <a:avLst/>
          </a:prstGeom>
        </p:spPr>
        <p:txBody>
          <a:bodyPr wrap="none">
            <a:spAutoFit/>
          </a:bodyPr>
          <a:lstStyle/>
          <a:p>
            <a:pPr>
              <a:lnSpc>
                <a:spcPct val="100000"/>
              </a:lnSpc>
            </a:pPr>
            <a:r>
              <a:rPr lang="en-IN" b="1" dirty="0"/>
              <a:t>CUSTOMER</a:t>
            </a:r>
          </a:p>
        </p:txBody>
      </p:sp>
    </p:spTree>
    <p:extLst>
      <p:ext uri="{BB962C8B-B14F-4D97-AF65-F5344CB8AC3E}">
        <p14:creationId xmlns:p14="http://schemas.microsoft.com/office/powerpoint/2010/main" val="11592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12" fill="hold" grpId="0" nodeType="afterEffect">
                                  <p:stCondLst>
                                    <p:cond delay="500"/>
                                  </p:stCondLst>
                                  <p:childTnLst>
                                    <p:set>
                                      <p:cBhvr>
                                        <p:cTn id="11" dur="1" fill="hold">
                                          <p:stCondLst>
                                            <p:cond delay="0"/>
                                          </p:stCondLst>
                                        </p:cTn>
                                        <p:tgtEl>
                                          <p:spTgt spid="403"/>
                                        </p:tgtEl>
                                        <p:attrNameLst>
                                          <p:attrName>style.visibility</p:attrName>
                                        </p:attrNameLst>
                                      </p:cBhvr>
                                      <p:to>
                                        <p:strVal val="visible"/>
                                      </p:to>
                                    </p:set>
                                    <p:anim calcmode="lin" valueType="num">
                                      <p:cBhvr additive="base">
                                        <p:cTn id="12" dur="1000" fill="hold"/>
                                        <p:tgtEl>
                                          <p:spTgt spid="403"/>
                                        </p:tgtEl>
                                        <p:attrNameLst>
                                          <p:attrName>ppt_x</p:attrName>
                                        </p:attrNameLst>
                                      </p:cBhvr>
                                      <p:tavLst>
                                        <p:tav tm="0">
                                          <p:val>
                                            <p:strVal val="0-#ppt_w/2"/>
                                          </p:val>
                                        </p:tav>
                                        <p:tav tm="100000">
                                          <p:val>
                                            <p:strVal val="#ppt_x"/>
                                          </p:val>
                                        </p:tav>
                                      </p:tavLst>
                                    </p:anim>
                                    <p:anim calcmode="lin" valueType="num">
                                      <p:cBhvr additive="base">
                                        <p:cTn id="13" dur="1000" fill="hold"/>
                                        <p:tgtEl>
                                          <p:spTgt spid="403"/>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9"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9" fill="hold" grpId="0" nodeType="afterEffect">
                                  <p:stCondLst>
                                    <p:cond delay="1000"/>
                                  </p:stCondLst>
                                  <p:childTnLst>
                                    <p:set>
                                      <p:cBhvr>
                                        <p:cTn id="21" dur="1" fill="hold">
                                          <p:stCondLst>
                                            <p:cond delay="0"/>
                                          </p:stCondLst>
                                        </p:cTn>
                                        <p:tgtEl>
                                          <p:spTgt spid="404"/>
                                        </p:tgtEl>
                                        <p:attrNameLst>
                                          <p:attrName>style.visibility</p:attrName>
                                        </p:attrNameLst>
                                      </p:cBhvr>
                                      <p:to>
                                        <p:strVal val="visible"/>
                                      </p:to>
                                    </p:set>
                                    <p:anim calcmode="lin" valueType="num">
                                      <p:cBhvr additive="base">
                                        <p:cTn id="22" dur="500" fill="hold"/>
                                        <p:tgtEl>
                                          <p:spTgt spid="404"/>
                                        </p:tgtEl>
                                        <p:attrNameLst>
                                          <p:attrName>ppt_x</p:attrName>
                                        </p:attrNameLst>
                                      </p:cBhvr>
                                      <p:tavLst>
                                        <p:tav tm="0">
                                          <p:val>
                                            <p:strVal val="0-#ppt_w/2"/>
                                          </p:val>
                                        </p:tav>
                                        <p:tav tm="100000">
                                          <p:val>
                                            <p:strVal val="#ppt_x"/>
                                          </p:val>
                                        </p:tav>
                                      </p:tavLst>
                                    </p:anim>
                                    <p:anim calcmode="lin" valueType="num">
                                      <p:cBhvr additive="base">
                                        <p:cTn id="23" dur="500" fill="hold"/>
                                        <p:tgtEl>
                                          <p:spTgt spid="404"/>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6500"/>
                            </p:stCondLst>
                            <p:childTnLst>
                              <p:par>
                                <p:cTn id="30" presetID="2" presetClass="entr" presetSubtype="1" fill="hold" grpId="0" nodeType="afterEffect">
                                  <p:stCondLst>
                                    <p:cond delay="1000"/>
                                  </p:stCondLst>
                                  <p:childTnLst>
                                    <p:set>
                                      <p:cBhvr>
                                        <p:cTn id="31" dur="1" fill="hold">
                                          <p:stCondLst>
                                            <p:cond delay="0"/>
                                          </p:stCondLst>
                                        </p:cTn>
                                        <p:tgtEl>
                                          <p:spTgt spid="405"/>
                                        </p:tgtEl>
                                        <p:attrNameLst>
                                          <p:attrName>style.visibility</p:attrName>
                                        </p:attrNameLst>
                                      </p:cBhvr>
                                      <p:to>
                                        <p:strVal val="visible"/>
                                      </p:to>
                                    </p:set>
                                    <p:anim calcmode="lin" valueType="num">
                                      <p:cBhvr additive="base">
                                        <p:cTn id="32" dur="500" fill="hold"/>
                                        <p:tgtEl>
                                          <p:spTgt spid="405"/>
                                        </p:tgtEl>
                                        <p:attrNameLst>
                                          <p:attrName>ppt_x</p:attrName>
                                        </p:attrNameLst>
                                      </p:cBhvr>
                                      <p:tavLst>
                                        <p:tav tm="0">
                                          <p:val>
                                            <p:strVal val="#ppt_x"/>
                                          </p:val>
                                        </p:tav>
                                        <p:tav tm="100000">
                                          <p:val>
                                            <p:strVal val="#ppt_x"/>
                                          </p:val>
                                        </p:tav>
                                      </p:tavLst>
                                    </p:anim>
                                    <p:anim calcmode="lin" valueType="num">
                                      <p:cBhvr additive="base">
                                        <p:cTn id="33" dur="500" fill="hold"/>
                                        <p:tgtEl>
                                          <p:spTgt spid="405"/>
                                        </p:tgtEl>
                                        <p:attrNameLst>
                                          <p:attrName>ppt_y</p:attrName>
                                        </p:attrNameLst>
                                      </p:cBhvr>
                                      <p:tavLst>
                                        <p:tav tm="0">
                                          <p:val>
                                            <p:strVal val="0-#ppt_h/2"/>
                                          </p:val>
                                        </p:tav>
                                        <p:tav tm="100000">
                                          <p:val>
                                            <p:strVal val="#ppt_y"/>
                                          </p:val>
                                        </p:tav>
                                      </p:tavLst>
                                    </p:anim>
                                  </p:childTnLst>
                                </p:cTn>
                              </p:par>
                            </p:childTnLst>
                          </p:cTn>
                        </p:par>
                        <p:par>
                          <p:cTn id="34" fill="hold">
                            <p:stCondLst>
                              <p:cond delay="8000"/>
                            </p:stCondLst>
                            <p:childTnLst>
                              <p:par>
                                <p:cTn id="35" presetID="2" presetClass="entr" presetSubtype="3"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9500"/>
                            </p:stCondLst>
                            <p:childTnLst>
                              <p:par>
                                <p:cTn id="40" presetID="2" presetClass="entr" presetSubtype="3" fill="hold" grpId="0" nodeType="afterEffect">
                                  <p:stCondLst>
                                    <p:cond delay="500"/>
                                  </p:stCondLst>
                                  <p:childTnLst>
                                    <p:set>
                                      <p:cBhvr>
                                        <p:cTn id="41" dur="1" fill="hold">
                                          <p:stCondLst>
                                            <p:cond delay="0"/>
                                          </p:stCondLst>
                                        </p:cTn>
                                        <p:tgtEl>
                                          <p:spTgt spid="408"/>
                                        </p:tgtEl>
                                        <p:attrNameLst>
                                          <p:attrName>style.visibility</p:attrName>
                                        </p:attrNameLst>
                                      </p:cBhvr>
                                      <p:to>
                                        <p:strVal val="visible"/>
                                      </p:to>
                                    </p:set>
                                    <p:anim calcmode="lin" valueType="num">
                                      <p:cBhvr additive="base">
                                        <p:cTn id="42" dur="1000" fill="hold"/>
                                        <p:tgtEl>
                                          <p:spTgt spid="408"/>
                                        </p:tgtEl>
                                        <p:attrNameLst>
                                          <p:attrName>ppt_x</p:attrName>
                                        </p:attrNameLst>
                                      </p:cBhvr>
                                      <p:tavLst>
                                        <p:tav tm="0">
                                          <p:val>
                                            <p:strVal val="1+#ppt_w/2"/>
                                          </p:val>
                                        </p:tav>
                                        <p:tav tm="100000">
                                          <p:val>
                                            <p:strVal val="#ppt_x"/>
                                          </p:val>
                                        </p:tav>
                                      </p:tavLst>
                                    </p:anim>
                                    <p:anim calcmode="lin" valueType="num">
                                      <p:cBhvr additive="base">
                                        <p:cTn id="43" dur="1000" fill="hold"/>
                                        <p:tgtEl>
                                          <p:spTgt spid="408"/>
                                        </p:tgtEl>
                                        <p:attrNameLst>
                                          <p:attrName>ppt_y</p:attrName>
                                        </p:attrNameLst>
                                      </p:cBhvr>
                                      <p:tavLst>
                                        <p:tav tm="0">
                                          <p:val>
                                            <p:strVal val="0-#ppt_h/2"/>
                                          </p:val>
                                        </p:tav>
                                        <p:tav tm="100000">
                                          <p:val>
                                            <p:strVal val="#ppt_y"/>
                                          </p:val>
                                        </p:tav>
                                      </p:tavLst>
                                    </p:anim>
                                  </p:childTnLst>
                                </p:cTn>
                              </p:par>
                            </p:childTnLst>
                          </p:cTn>
                        </p:par>
                        <p:par>
                          <p:cTn id="44" fill="hold">
                            <p:stCondLst>
                              <p:cond delay="11000"/>
                            </p:stCondLst>
                            <p:childTnLst>
                              <p:par>
                                <p:cTn id="45" presetID="2" presetClass="entr" presetSubtype="2" fill="hold" nodeType="afterEffect">
                                  <p:stCondLst>
                                    <p:cond delay="10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12500"/>
                            </p:stCondLst>
                            <p:childTnLst>
                              <p:par>
                                <p:cTn id="50" presetID="2" presetClass="entr" presetSubtype="2" fill="hold" grpId="0" nodeType="afterEffect">
                                  <p:stCondLst>
                                    <p:cond delay="500"/>
                                  </p:stCondLst>
                                  <p:childTnLst>
                                    <p:set>
                                      <p:cBhvr>
                                        <p:cTn id="51" dur="1" fill="hold">
                                          <p:stCondLst>
                                            <p:cond delay="0"/>
                                          </p:stCondLst>
                                        </p:cTn>
                                        <p:tgtEl>
                                          <p:spTgt spid="407"/>
                                        </p:tgtEl>
                                        <p:attrNameLst>
                                          <p:attrName>style.visibility</p:attrName>
                                        </p:attrNameLst>
                                      </p:cBhvr>
                                      <p:to>
                                        <p:strVal val="visible"/>
                                      </p:to>
                                    </p:set>
                                    <p:anim calcmode="lin" valueType="num">
                                      <p:cBhvr additive="base">
                                        <p:cTn id="52" dur="1000" fill="hold"/>
                                        <p:tgtEl>
                                          <p:spTgt spid="407"/>
                                        </p:tgtEl>
                                        <p:attrNameLst>
                                          <p:attrName>ppt_x</p:attrName>
                                        </p:attrNameLst>
                                      </p:cBhvr>
                                      <p:tavLst>
                                        <p:tav tm="0">
                                          <p:val>
                                            <p:strVal val="1+#ppt_w/2"/>
                                          </p:val>
                                        </p:tav>
                                        <p:tav tm="100000">
                                          <p:val>
                                            <p:strVal val="#ppt_x"/>
                                          </p:val>
                                        </p:tav>
                                      </p:tavLst>
                                    </p:anim>
                                    <p:anim calcmode="lin" valueType="num">
                                      <p:cBhvr additive="base">
                                        <p:cTn id="53" dur="1000" fill="hold"/>
                                        <p:tgtEl>
                                          <p:spTgt spid="407"/>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6" fill="hold" nodeType="afterEffect">
                                  <p:stCondLst>
                                    <p:cond delay="100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par>
                          <p:cTn id="59" fill="hold">
                            <p:stCondLst>
                              <p:cond delay="15500"/>
                            </p:stCondLst>
                            <p:childTnLst>
                              <p:par>
                                <p:cTn id="60" presetID="2" presetClass="entr" presetSubtype="6" fill="hold" grpId="0" nodeType="afterEffect">
                                  <p:stCondLst>
                                    <p:cond delay="500"/>
                                  </p:stCondLst>
                                  <p:childTnLst>
                                    <p:set>
                                      <p:cBhvr>
                                        <p:cTn id="61" dur="1" fill="hold">
                                          <p:stCondLst>
                                            <p:cond delay="0"/>
                                          </p:stCondLst>
                                        </p:cTn>
                                        <p:tgtEl>
                                          <p:spTgt spid="406"/>
                                        </p:tgtEl>
                                        <p:attrNameLst>
                                          <p:attrName>style.visibility</p:attrName>
                                        </p:attrNameLst>
                                      </p:cBhvr>
                                      <p:to>
                                        <p:strVal val="visible"/>
                                      </p:to>
                                    </p:set>
                                    <p:anim calcmode="lin" valueType="num">
                                      <p:cBhvr additive="base">
                                        <p:cTn id="62" dur="1000" fill="hold"/>
                                        <p:tgtEl>
                                          <p:spTgt spid="406"/>
                                        </p:tgtEl>
                                        <p:attrNameLst>
                                          <p:attrName>ppt_x</p:attrName>
                                        </p:attrNameLst>
                                      </p:cBhvr>
                                      <p:tavLst>
                                        <p:tav tm="0">
                                          <p:val>
                                            <p:strVal val="1+#ppt_w/2"/>
                                          </p:val>
                                        </p:tav>
                                        <p:tav tm="100000">
                                          <p:val>
                                            <p:strVal val="#ppt_x"/>
                                          </p:val>
                                        </p:tav>
                                      </p:tavLst>
                                    </p:anim>
                                    <p:anim calcmode="lin" valueType="num">
                                      <p:cBhvr additive="base">
                                        <p:cTn id="63" dur="1000" fill="hold"/>
                                        <p:tgtEl>
                                          <p:spTgt spid="4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P spid="404"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416BAC0C-28EF-EC4F-A8E3-14B0D1A291E4}"/>
              </a:ext>
            </a:extLst>
          </p:cNvPr>
          <p:cNvSpPr/>
          <p:nvPr/>
        </p:nvSpPr>
        <p:spPr>
          <a:xfrm>
            <a:off x="3886200" y="3046031"/>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6" name="Hexagon 25">
            <a:extLst>
              <a:ext uri="{FF2B5EF4-FFF2-40B4-BE49-F238E27FC236}">
                <a16:creationId xmlns:a16="http://schemas.microsoft.com/office/drawing/2014/main" id="{1EEBB9B1-08DF-8641-AFCF-C6A05DBC97B4}"/>
              </a:ext>
            </a:extLst>
          </p:cNvPr>
          <p:cNvSpPr/>
          <p:nvPr/>
        </p:nvSpPr>
        <p:spPr>
          <a:xfrm>
            <a:off x="5358384" y="3846130"/>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9" name="Hexagon 28">
            <a:extLst>
              <a:ext uri="{FF2B5EF4-FFF2-40B4-BE49-F238E27FC236}">
                <a16:creationId xmlns:a16="http://schemas.microsoft.com/office/drawing/2014/main" id="{5C153C0D-771E-1049-BF84-88FD4151CECB}"/>
              </a:ext>
            </a:extLst>
          </p:cNvPr>
          <p:cNvSpPr/>
          <p:nvPr/>
        </p:nvSpPr>
        <p:spPr>
          <a:xfrm>
            <a:off x="5358384" y="2232933"/>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2" name="Group 1">
            <a:extLst>
              <a:ext uri="{FF2B5EF4-FFF2-40B4-BE49-F238E27FC236}">
                <a16:creationId xmlns:a16="http://schemas.microsoft.com/office/drawing/2014/main" id="{9ADD53B1-FF4B-9E40-9EA6-F91948718092}"/>
              </a:ext>
            </a:extLst>
          </p:cNvPr>
          <p:cNvGrpSpPr/>
          <p:nvPr/>
        </p:nvGrpSpPr>
        <p:grpSpPr>
          <a:xfrm>
            <a:off x="6705837" y="2417183"/>
            <a:ext cx="4266963" cy="847512"/>
            <a:chOff x="6705837" y="2417183"/>
            <a:chExt cx="4266963" cy="847512"/>
          </a:xfrm>
        </p:grpSpPr>
        <p:cxnSp>
          <p:nvCxnSpPr>
            <p:cNvPr id="38" name="Elbow Connector 37">
              <a:extLst>
                <a:ext uri="{FF2B5EF4-FFF2-40B4-BE49-F238E27FC236}">
                  <a16:creationId xmlns:a16="http://schemas.microsoft.com/office/drawing/2014/main" id="{ECED3A25-C066-8645-AA49-7B088A318543}"/>
                </a:ext>
              </a:extLst>
            </p:cNvPr>
            <p:cNvCxnSpPr>
              <a:cxnSpLocks/>
            </p:cNvCxnSpPr>
            <p:nvPr/>
          </p:nvCxnSpPr>
          <p:spPr>
            <a:xfrm flipV="1">
              <a:off x="6705837" y="2580667"/>
              <a:ext cx="1523763" cy="684028"/>
            </a:xfrm>
            <a:prstGeom prst="bentConnector3">
              <a:avLst/>
            </a:prstGeom>
            <a:ln w="19050" cap="rnd">
              <a:solidFill>
                <a:srgbClr val="1D4E8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2" name="insert your awesome title here.">
              <a:extLst>
                <a:ext uri="{FF2B5EF4-FFF2-40B4-BE49-F238E27FC236}">
                  <a16:creationId xmlns:a16="http://schemas.microsoft.com/office/drawing/2014/main" id="{A70C9F7C-FC38-A64D-949A-DBF92C2F6AAA}"/>
                </a:ext>
              </a:extLst>
            </p:cNvPr>
            <p:cNvSpPr txBox="1"/>
            <p:nvPr/>
          </p:nvSpPr>
          <p:spPr>
            <a:xfrm>
              <a:off x="8296136" y="2417183"/>
              <a:ext cx="2676664" cy="461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Company overview and Key strategic initiatives 2022 </a:t>
              </a:r>
              <a:endParaRPr lang="en-US" sz="1400" b="1" cap="none" spc="0" dirty="0">
                <a:solidFill>
                  <a:schemeClr val="tx1">
                    <a:lumMod val="95000"/>
                    <a:lumOff val="5000"/>
                  </a:schemeClr>
                </a:solidFill>
                <a:latin typeface="Century Gothic"/>
                <a:cs typeface="Century Gothic"/>
              </a:endParaRPr>
            </a:p>
          </p:txBody>
        </p:sp>
      </p:grpSp>
      <p:grpSp>
        <p:nvGrpSpPr>
          <p:cNvPr id="3" name="Group 2">
            <a:extLst>
              <a:ext uri="{FF2B5EF4-FFF2-40B4-BE49-F238E27FC236}">
                <a16:creationId xmlns:a16="http://schemas.microsoft.com/office/drawing/2014/main" id="{BF1E998D-7870-D546-AEC7-A4785010F742}"/>
              </a:ext>
            </a:extLst>
          </p:cNvPr>
          <p:cNvGrpSpPr/>
          <p:nvPr/>
        </p:nvGrpSpPr>
        <p:grpSpPr>
          <a:xfrm>
            <a:off x="6846157" y="3704994"/>
            <a:ext cx="4288686" cy="707014"/>
            <a:chOff x="6846157" y="3709329"/>
            <a:chExt cx="3247488" cy="740132"/>
          </a:xfrm>
        </p:grpSpPr>
        <p:cxnSp>
          <p:nvCxnSpPr>
            <p:cNvPr id="47" name="Elbow Connector 46">
              <a:extLst>
                <a:ext uri="{FF2B5EF4-FFF2-40B4-BE49-F238E27FC236}">
                  <a16:creationId xmlns:a16="http://schemas.microsoft.com/office/drawing/2014/main" id="{DD5C5F8A-1339-7F49-91A0-06ADF174C4BE}"/>
                </a:ext>
              </a:extLst>
            </p:cNvPr>
            <p:cNvCxnSpPr>
              <a:cxnSpLocks/>
            </p:cNvCxnSpPr>
            <p:nvPr/>
          </p:nvCxnSpPr>
          <p:spPr>
            <a:xfrm flipV="1">
              <a:off x="6846157" y="3846131"/>
              <a:ext cx="1078643" cy="603330"/>
            </a:xfrm>
            <a:prstGeom prst="bentConnector3">
              <a:avLst/>
            </a:prstGeom>
            <a:ln w="19050" cap="rnd">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insert your awesome title here.">
              <a:extLst>
                <a:ext uri="{FF2B5EF4-FFF2-40B4-BE49-F238E27FC236}">
                  <a16:creationId xmlns:a16="http://schemas.microsoft.com/office/drawing/2014/main" id="{A4740A12-E89C-CD4B-83AB-39A97BB19AC8}"/>
                </a:ext>
              </a:extLst>
            </p:cNvPr>
            <p:cNvSpPr txBox="1"/>
            <p:nvPr/>
          </p:nvSpPr>
          <p:spPr>
            <a:xfrm>
              <a:off x="7821411" y="3709329"/>
              <a:ext cx="2272234" cy="268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gn="r">
                <a:lnSpc>
                  <a:spcPts val="1620"/>
                </a:lnSpc>
              </a:pPr>
              <a:r>
                <a:rPr lang="en-US" sz="1400" cap="none" spc="0" dirty="0">
                  <a:solidFill>
                    <a:schemeClr val="tx1">
                      <a:lumMod val="95000"/>
                      <a:lumOff val="5000"/>
                    </a:schemeClr>
                  </a:solidFill>
                  <a:latin typeface="Century Gothic"/>
                  <a:cs typeface="Century Gothic"/>
                </a:rPr>
                <a:t>Comparative Analysis with FLC</a:t>
              </a:r>
              <a:endParaRPr lang="en-US" sz="1400" b="1" cap="none" spc="0" dirty="0">
                <a:solidFill>
                  <a:schemeClr val="tx1">
                    <a:lumMod val="95000"/>
                    <a:lumOff val="5000"/>
                  </a:schemeClr>
                </a:solidFill>
                <a:latin typeface="Century Gothic"/>
                <a:cs typeface="Century Gothic"/>
              </a:endParaRPr>
            </a:p>
          </p:txBody>
        </p:sp>
      </p:grpSp>
      <p:grpSp>
        <p:nvGrpSpPr>
          <p:cNvPr id="6" name="Group 5">
            <a:extLst>
              <a:ext uri="{FF2B5EF4-FFF2-40B4-BE49-F238E27FC236}">
                <a16:creationId xmlns:a16="http://schemas.microsoft.com/office/drawing/2014/main" id="{AA2FB24E-2001-7040-A582-B0D44617EE33}"/>
              </a:ext>
            </a:extLst>
          </p:cNvPr>
          <p:cNvGrpSpPr/>
          <p:nvPr/>
        </p:nvGrpSpPr>
        <p:grpSpPr>
          <a:xfrm>
            <a:off x="-139890" y="3454815"/>
            <a:ext cx="4416754" cy="692981"/>
            <a:chOff x="934624" y="3454815"/>
            <a:chExt cx="3342240" cy="692981"/>
          </a:xfrm>
        </p:grpSpPr>
        <p:cxnSp>
          <p:nvCxnSpPr>
            <p:cNvPr id="51" name="Elbow Connector 50">
              <a:extLst>
                <a:ext uri="{FF2B5EF4-FFF2-40B4-BE49-F238E27FC236}">
                  <a16:creationId xmlns:a16="http://schemas.microsoft.com/office/drawing/2014/main" id="{96F9434F-F29C-CD4C-AEA8-BA172D2D6F66}"/>
                </a:ext>
              </a:extLst>
            </p:cNvPr>
            <p:cNvCxnSpPr>
              <a:cxnSpLocks/>
            </p:cNvCxnSpPr>
            <p:nvPr/>
          </p:nvCxnSpPr>
          <p:spPr>
            <a:xfrm>
              <a:off x="3109251" y="3582955"/>
              <a:ext cx="1167613" cy="564841"/>
            </a:xfrm>
            <a:prstGeom prst="bentConnector3">
              <a:avLst/>
            </a:prstGeom>
            <a:ln w="19050" cap="rnd">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insert your awesome title here.">
              <a:extLst>
                <a:ext uri="{FF2B5EF4-FFF2-40B4-BE49-F238E27FC236}">
                  <a16:creationId xmlns:a16="http://schemas.microsoft.com/office/drawing/2014/main" id="{785AAD7D-6E5F-9540-92E0-9ACAC2438396}"/>
                </a:ext>
              </a:extLst>
            </p:cNvPr>
            <p:cNvSpPr txBox="1"/>
            <p:nvPr/>
          </p:nvSpPr>
          <p:spPr>
            <a:xfrm>
              <a:off x="934624" y="3454815"/>
              <a:ext cx="2220986" cy="256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Financial Performances H12022</a:t>
              </a:r>
              <a:endParaRPr lang="en-US" sz="1400" b="1" cap="none" spc="0" dirty="0">
                <a:solidFill>
                  <a:schemeClr val="tx1">
                    <a:lumMod val="95000"/>
                    <a:lumOff val="5000"/>
                  </a:schemeClr>
                </a:solidFill>
                <a:latin typeface="Century Gothic"/>
                <a:cs typeface="Century Gothic"/>
              </a:endParaRPr>
            </a:p>
          </p:txBody>
        </p:sp>
      </p:grpSp>
      <p:sp>
        <p:nvSpPr>
          <p:cNvPr id="78" name="Hexagon 77">
            <a:extLst>
              <a:ext uri="{FF2B5EF4-FFF2-40B4-BE49-F238E27FC236}">
                <a16:creationId xmlns:a16="http://schemas.microsoft.com/office/drawing/2014/main" id="{77AEEFB0-4A11-C848-B41D-4A9CF809B5D1}"/>
              </a:ext>
            </a:extLst>
          </p:cNvPr>
          <p:cNvSpPr/>
          <p:nvPr/>
        </p:nvSpPr>
        <p:spPr>
          <a:xfrm>
            <a:off x="3963055" y="3039532"/>
            <a:ext cx="1856232" cy="1600200"/>
          </a:xfrm>
          <a:prstGeom prst="hexagon">
            <a:avLst/>
          </a:prstGeom>
          <a:noFill/>
          <a:ln w="88900">
            <a:solidFill>
              <a:schemeClr val="tx1"/>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0" name="insert your awesome title here.">
            <a:extLst>
              <a:ext uri="{FF2B5EF4-FFF2-40B4-BE49-F238E27FC236}">
                <a16:creationId xmlns:a16="http://schemas.microsoft.com/office/drawing/2014/main" id="{49F6F6EE-F7B3-AA4B-86BE-C3976C66BB49}"/>
              </a:ext>
            </a:extLst>
          </p:cNvPr>
          <p:cNvSpPr txBox="1"/>
          <p:nvPr/>
        </p:nvSpPr>
        <p:spPr>
          <a:xfrm>
            <a:off x="5443299" y="2954851"/>
            <a:ext cx="1696003" cy="20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chemeClr val="bg1">
                    <a:lumMod val="50000"/>
                  </a:schemeClr>
                </a:solidFill>
                <a:latin typeface="Century Gothic"/>
                <a:cs typeface="Century Gothic"/>
              </a:rPr>
              <a:t>KEY INITIATIVES</a:t>
            </a:r>
          </a:p>
        </p:txBody>
      </p:sp>
      <p:sp>
        <p:nvSpPr>
          <p:cNvPr id="81" name="insert your awesome title here.">
            <a:extLst>
              <a:ext uri="{FF2B5EF4-FFF2-40B4-BE49-F238E27FC236}">
                <a16:creationId xmlns:a16="http://schemas.microsoft.com/office/drawing/2014/main" id="{E2F9F02C-F6A0-5943-9255-8942F9333FB0}"/>
              </a:ext>
            </a:extLst>
          </p:cNvPr>
          <p:cNvSpPr txBox="1"/>
          <p:nvPr/>
        </p:nvSpPr>
        <p:spPr>
          <a:xfrm>
            <a:off x="3987109" y="3793083"/>
            <a:ext cx="1696003" cy="20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rgbClr val="1D4E89"/>
                </a:solidFill>
                <a:latin typeface="Century Gothic"/>
                <a:cs typeface="Century Gothic"/>
              </a:rPr>
              <a:t>FINANCIAL</a:t>
            </a:r>
          </a:p>
        </p:txBody>
      </p:sp>
      <p:sp>
        <p:nvSpPr>
          <p:cNvPr id="82" name="insert your awesome title here.">
            <a:extLst>
              <a:ext uri="{FF2B5EF4-FFF2-40B4-BE49-F238E27FC236}">
                <a16:creationId xmlns:a16="http://schemas.microsoft.com/office/drawing/2014/main" id="{392E7C24-45F9-5A45-B283-59D66A9E24C5}"/>
              </a:ext>
            </a:extLst>
          </p:cNvPr>
          <p:cNvSpPr txBox="1"/>
          <p:nvPr/>
        </p:nvSpPr>
        <p:spPr>
          <a:xfrm>
            <a:off x="5443299" y="4577141"/>
            <a:ext cx="1696003" cy="20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chemeClr val="bg1">
                    <a:lumMod val="50000"/>
                  </a:schemeClr>
                </a:solidFill>
                <a:latin typeface="Century Gothic"/>
                <a:cs typeface="Century Gothic"/>
              </a:rPr>
              <a:t>COMPARATIVE</a:t>
            </a:r>
          </a:p>
        </p:txBody>
      </p:sp>
      <p:sp>
        <p:nvSpPr>
          <p:cNvPr id="20" name="Rectangle 19">
            <a:extLst>
              <a:ext uri="{FF2B5EF4-FFF2-40B4-BE49-F238E27FC236}">
                <a16:creationId xmlns:a16="http://schemas.microsoft.com/office/drawing/2014/main" id="{3DC74C4A-BFE0-45AB-8392-B779D75CCA42}"/>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moving straight is what we do">
            <a:extLst>
              <a:ext uri="{FF2B5EF4-FFF2-40B4-BE49-F238E27FC236}">
                <a16:creationId xmlns:a16="http://schemas.microsoft.com/office/drawing/2014/main" id="{BD530AED-1820-49F0-8E38-79F532573695}"/>
              </a:ext>
            </a:extLst>
          </p:cNvPr>
          <p:cNvSpPr txBox="1"/>
          <p:nvPr/>
        </p:nvSpPr>
        <p:spPr>
          <a:xfrm>
            <a:off x="284218" y="307989"/>
            <a:ext cx="4956022" cy="43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r">
              <a:lnSpc>
                <a:spcPct val="90000"/>
              </a:lnSpc>
              <a:defRPr sz="7000" cap="all" spc="0">
                <a:latin typeface="+mn-lt"/>
                <a:ea typeface="+mn-ea"/>
                <a:cs typeface="+mn-cs"/>
                <a:sym typeface="Montserrat ExtraBold"/>
              </a:defRPr>
            </a:lvl1pPr>
          </a:lstStyle>
          <a:p>
            <a:pPr algn="l">
              <a:lnSpc>
                <a:spcPts val="3280"/>
              </a:lnSpc>
            </a:pPr>
            <a:r>
              <a:rPr lang="en-US" sz="2400" b="1" cap="none" dirty="0">
                <a:solidFill>
                  <a:schemeClr val="bg1"/>
                </a:solidFill>
                <a:latin typeface="Century Gothic" panose="020B0502020202020204" pitchFamily="34" charset="0"/>
              </a:rPr>
              <a:t>FINANCIAL PERFORMANCES</a:t>
            </a:r>
          </a:p>
        </p:txBody>
      </p:sp>
    </p:spTree>
    <p:extLst>
      <p:ext uri="{BB962C8B-B14F-4D97-AF65-F5344CB8AC3E}">
        <p14:creationId xmlns:p14="http://schemas.microsoft.com/office/powerpoint/2010/main" val="40902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ppt_x"/>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0-#ppt_w/2"/>
                                          </p:val>
                                        </p:tav>
                                        <p:tav tm="100000">
                                          <p:val>
                                            <p:strVal val="#ppt_x"/>
                                          </p:val>
                                        </p:tav>
                                      </p:tavLst>
                                    </p:anim>
                                    <p:anim calcmode="lin" valueType="num">
                                      <p:cBhvr additive="base">
                                        <p:cTn id="12" dur="2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3" decel="5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2000" fill="hold"/>
                                        <p:tgtEl>
                                          <p:spTgt spid="26"/>
                                        </p:tgtEl>
                                        <p:attrNameLst>
                                          <p:attrName>ppt_x</p:attrName>
                                        </p:attrNameLst>
                                      </p:cBhvr>
                                      <p:tavLst>
                                        <p:tav tm="0">
                                          <p:val>
                                            <p:strVal val="1+#ppt_w/2"/>
                                          </p:val>
                                        </p:tav>
                                        <p:tav tm="100000">
                                          <p:val>
                                            <p:strVal val="#ppt_x"/>
                                          </p:val>
                                        </p:tav>
                                      </p:tavLst>
                                    </p:anim>
                                    <p:anim calcmode="lin" valueType="num">
                                      <p:cBhvr additive="base">
                                        <p:cTn id="16" dur="2000" fill="hold"/>
                                        <p:tgtEl>
                                          <p:spTgt spid="26"/>
                                        </p:tgtEl>
                                        <p:attrNameLst>
                                          <p:attrName>ppt_y</p:attrName>
                                        </p:attrNameLst>
                                      </p:cBhvr>
                                      <p:tavLst>
                                        <p:tav tm="0">
                                          <p:val>
                                            <p:strVal val="0-#ppt_h/2"/>
                                          </p:val>
                                        </p:tav>
                                        <p:tav tm="100000">
                                          <p:val>
                                            <p:strVal val="#ppt_y"/>
                                          </p:val>
                                        </p:tav>
                                      </p:tavLst>
                                    </p:anim>
                                  </p:childTnLst>
                                </p:cTn>
                              </p:par>
                              <p:par>
                                <p:cTn id="17" presetID="23" presetClass="entr" presetSubtype="16" fill="hold" grpId="0" nodeType="withEffect">
                                  <p:stCondLst>
                                    <p:cond delay="1500"/>
                                  </p:stCondLst>
                                  <p:childTnLst>
                                    <p:set>
                                      <p:cBhvr>
                                        <p:cTn id="18" dur="1" fill="hold">
                                          <p:stCondLst>
                                            <p:cond delay="0"/>
                                          </p:stCondLst>
                                        </p:cTn>
                                        <p:tgtEl>
                                          <p:spTgt spid="81"/>
                                        </p:tgtEl>
                                        <p:attrNameLst>
                                          <p:attrName>style.visibility</p:attrName>
                                        </p:attrNameLst>
                                      </p:cBhvr>
                                      <p:to>
                                        <p:strVal val="visible"/>
                                      </p:to>
                                    </p:set>
                                    <p:anim calcmode="lin" valueType="num">
                                      <p:cBhvr>
                                        <p:cTn id="19" dur="1000" fill="hold"/>
                                        <p:tgtEl>
                                          <p:spTgt spid="81"/>
                                        </p:tgtEl>
                                        <p:attrNameLst>
                                          <p:attrName>ppt_w</p:attrName>
                                        </p:attrNameLst>
                                      </p:cBhvr>
                                      <p:tavLst>
                                        <p:tav tm="0">
                                          <p:val>
                                            <p:fltVal val="0"/>
                                          </p:val>
                                        </p:tav>
                                        <p:tav tm="100000">
                                          <p:val>
                                            <p:strVal val="#ppt_w"/>
                                          </p:val>
                                        </p:tav>
                                      </p:tavLst>
                                    </p:anim>
                                    <p:anim calcmode="lin" valueType="num">
                                      <p:cBhvr>
                                        <p:cTn id="20" dur="1000" fill="hold"/>
                                        <p:tgtEl>
                                          <p:spTgt spid="8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500"/>
                                  </p:stCondLst>
                                  <p:childTnLst>
                                    <p:set>
                                      <p:cBhvr>
                                        <p:cTn id="22" dur="1" fill="hold">
                                          <p:stCondLst>
                                            <p:cond delay="0"/>
                                          </p:stCondLst>
                                        </p:cTn>
                                        <p:tgtEl>
                                          <p:spTgt spid="80"/>
                                        </p:tgtEl>
                                        <p:attrNameLst>
                                          <p:attrName>style.visibility</p:attrName>
                                        </p:attrNameLst>
                                      </p:cBhvr>
                                      <p:to>
                                        <p:strVal val="visible"/>
                                      </p:to>
                                    </p:set>
                                    <p:anim calcmode="lin" valueType="num">
                                      <p:cBhvr>
                                        <p:cTn id="23" dur="1000" fill="hold"/>
                                        <p:tgtEl>
                                          <p:spTgt spid="80"/>
                                        </p:tgtEl>
                                        <p:attrNameLst>
                                          <p:attrName>ppt_w</p:attrName>
                                        </p:attrNameLst>
                                      </p:cBhvr>
                                      <p:tavLst>
                                        <p:tav tm="0">
                                          <p:val>
                                            <p:fltVal val="0"/>
                                          </p:val>
                                        </p:tav>
                                        <p:tav tm="100000">
                                          <p:val>
                                            <p:strVal val="#ppt_w"/>
                                          </p:val>
                                        </p:tav>
                                      </p:tavLst>
                                    </p:anim>
                                    <p:anim calcmode="lin" valueType="num">
                                      <p:cBhvr>
                                        <p:cTn id="24" dur="1000" fill="hold"/>
                                        <p:tgtEl>
                                          <p:spTgt spid="8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500"/>
                                  </p:stCondLst>
                                  <p:childTnLst>
                                    <p:set>
                                      <p:cBhvr>
                                        <p:cTn id="26" dur="1" fill="hold">
                                          <p:stCondLst>
                                            <p:cond delay="0"/>
                                          </p:stCondLst>
                                        </p:cTn>
                                        <p:tgtEl>
                                          <p:spTgt spid="82"/>
                                        </p:tgtEl>
                                        <p:attrNameLst>
                                          <p:attrName>style.visibility</p:attrName>
                                        </p:attrNameLst>
                                      </p:cBhvr>
                                      <p:to>
                                        <p:strVal val="visible"/>
                                      </p:to>
                                    </p:set>
                                    <p:anim calcmode="lin" valueType="num">
                                      <p:cBhvr>
                                        <p:cTn id="27" dur="1000" fill="hold"/>
                                        <p:tgtEl>
                                          <p:spTgt spid="82"/>
                                        </p:tgtEl>
                                        <p:attrNameLst>
                                          <p:attrName>ppt_w</p:attrName>
                                        </p:attrNameLst>
                                      </p:cBhvr>
                                      <p:tavLst>
                                        <p:tav tm="0">
                                          <p:val>
                                            <p:fltVal val="0"/>
                                          </p:val>
                                        </p:tav>
                                        <p:tav tm="100000">
                                          <p:val>
                                            <p:strVal val="#ppt_w"/>
                                          </p:val>
                                        </p:tav>
                                      </p:tavLst>
                                    </p:anim>
                                    <p:anim calcmode="lin" valueType="num">
                                      <p:cBhvr>
                                        <p:cTn id="28" dur="1000" fill="hold"/>
                                        <p:tgtEl>
                                          <p:spTgt spid="82"/>
                                        </p:tgtEl>
                                        <p:attrNameLst>
                                          <p:attrName>ppt_h</p:attrName>
                                        </p:attrNameLst>
                                      </p:cBhvr>
                                      <p:tavLst>
                                        <p:tav tm="0">
                                          <p:val>
                                            <p:fltVal val="0"/>
                                          </p:val>
                                        </p:tav>
                                        <p:tav tm="100000">
                                          <p:val>
                                            <p:strVal val="#ppt_h"/>
                                          </p:val>
                                        </p:tav>
                                      </p:tavLst>
                                    </p:anim>
                                  </p:childTnLst>
                                </p:cTn>
                              </p:par>
                              <p:par>
                                <p:cTn id="29" presetID="20" presetClass="entr" presetSubtype="0" fill="hold" grpId="0" nodeType="withEffect">
                                  <p:stCondLst>
                                    <p:cond delay="1500"/>
                                  </p:stCondLst>
                                  <p:childTnLst>
                                    <p:set>
                                      <p:cBhvr>
                                        <p:cTn id="30" dur="1" fill="hold">
                                          <p:stCondLst>
                                            <p:cond delay="0"/>
                                          </p:stCondLst>
                                        </p:cTn>
                                        <p:tgtEl>
                                          <p:spTgt spid="78"/>
                                        </p:tgtEl>
                                        <p:attrNameLst>
                                          <p:attrName>style.visibility</p:attrName>
                                        </p:attrNameLst>
                                      </p:cBhvr>
                                      <p:to>
                                        <p:strVal val="visible"/>
                                      </p:to>
                                    </p:set>
                                    <p:animEffect transition="in" filter="wedge">
                                      <p:cBhvr>
                                        <p:cTn id="31" dur="1000"/>
                                        <p:tgtEl>
                                          <p:spTgt spid="7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p:tgtEl>
                                          <p:spTgt spid="2"/>
                                        </p:tgtEl>
                                        <p:attrNameLst>
                                          <p:attrName>ppt_x</p:attrName>
                                        </p:attrNameLst>
                                      </p:cBhvr>
                                      <p:tavLst>
                                        <p:tav tm="0">
                                          <p:val>
                                            <p:strVal val="#ppt_x-#ppt_w*1.125000"/>
                                          </p:val>
                                        </p:tav>
                                        <p:tav tm="100000">
                                          <p:val>
                                            <p:strVal val="#ppt_x"/>
                                          </p:val>
                                        </p:tav>
                                      </p:tavLst>
                                    </p:anim>
                                    <p:animEffect transition="in" filter="wipe(right)">
                                      <p:cBhvr>
                                        <p:cTn id="36" dur="1500"/>
                                        <p:tgtEl>
                                          <p:spTgt spid="2"/>
                                        </p:tgtEl>
                                      </p:cBhvr>
                                    </p:animEffect>
                                  </p:childTnLst>
                                </p:cTn>
                              </p:par>
                              <p:par>
                                <p:cTn id="37" presetID="12" presetClass="entr" presetSubtype="8" fill="hold" nodeType="withEffect">
                                  <p:stCondLst>
                                    <p:cond delay="25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500"/>
                                        <p:tgtEl>
                                          <p:spTgt spid="3"/>
                                        </p:tgtEl>
                                        <p:attrNameLst>
                                          <p:attrName>ppt_x</p:attrName>
                                        </p:attrNameLst>
                                      </p:cBhvr>
                                      <p:tavLst>
                                        <p:tav tm="0">
                                          <p:val>
                                            <p:strVal val="#ppt_x-#ppt_w*1.125000"/>
                                          </p:val>
                                        </p:tav>
                                        <p:tav tm="100000">
                                          <p:val>
                                            <p:strVal val="#ppt_x"/>
                                          </p:val>
                                        </p:tav>
                                      </p:tavLst>
                                    </p:anim>
                                    <p:animEffect transition="in" filter="wipe(right)">
                                      <p:cBhvr>
                                        <p:cTn id="40" dur="1500"/>
                                        <p:tgtEl>
                                          <p:spTgt spid="3"/>
                                        </p:tgtEl>
                                      </p:cBhvr>
                                    </p:animEffect>
                                  </p:childTnLst>
                                </p:cTn>
                              </p:par>
                              <p:par>
                                <p:cTn id="41" presetID="12" presetClass="entr" presetSubtype="2" fill="hold" nodeType="withEffect">
                                  <p:stCondLst>
                                    <p:cond delay="10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500"/>
                                        <p:tgtEl>
                                          <p:spTgt spid="6"/>
                                        </p:tgtEl>
                                        <p:attrNameLst>
                                          <p:attrName>ppt_x</p:attrName>
                                        </p:attrNameLst>
                                      </p:cBhvr>
                                      <p:tavLst>
                                        <p:tav tm="0">
                                          <p:val>
                                            <p:strVal val="#ppt_x+#ppt_w*1.125000"/>
                                          </p:val>
                                        </p:tav>
                                        <p:tav tm="100000">
                                          <p:val>
                                            <p:strVal val="#ppt_x"/>
                                          </p:val>
                                        </p:tav>
                                      </p:tavLst>
                                    </p:anim>
                                    <p:animEffect transition="in" filter="wipe(left)">
                                      <p:cBhvr>
                                        <p:cTn id="4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78" grpId="0" animBg="1"/>
      <p:bldP spid="80" grpId="0" animBg="1"/>
      <p:bldP spid="81" grpId="0" animBg="1"/>
      <p:bldP spid="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9CB6B43B-9C5D-4A92-A185-A2EB530DA6B4}"/>
              </a:ext>
            </a:extLst>
          </p:cNvPr>
          <p:cNvSpPr/>
          <p:nvPr/>
        </p:nvSpPr>
        <p:spPr>
          <a:xfrm>
            <a:off x="838200" y="-57150"/>
            <a:ext cx="8526302" cy="6917027"/>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5E6E6">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C9C60503-E563-4D3D-A299-F6030A0BD51E}"/>
              </a:ext>
            </a:extLst>
          </p:cNvPr>
          <p:cNvSpPr/>
          <p:nvPr/>
        </p:nvSpPr>
        <p:spPr>
          <a:xfrm rot="2700000">
            <a:off x="2333193" y="-284549"/>
            <a:ext cx="7500264" cy="9705977"/>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5E6E6">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64" name="Freeform 63">
            <a:extLst>
              <a:ext uri="{FF2B5EF4-FFF2-40B4-BE49-F238E27FC236}">
                <a16:creationId xmlns:a16="http://schemas.microsoft.com/office/drawing/2014/main" id="{8E6A223B-04CF-BC4A-8D24-47DF4D770167}"/>
              </a:ext>
            </a:extLst>
          </p:cNvPr>
          <p:cNvSpPr/>
          <p:nvPr/>
        </p:nvSpPr>
        <p:spPr>
          <a:xfrm>
            <a:off x="912495" y="1"/>
            <a:ext cx="10445226" cy="2987187"/>
          </a:xfrm>
          <a:custGeom>
            <a:avLst/>
            <a:gdLst>
              <a:gd name="connsiteX0" fmla="*/ 0 w 10445226"/>
              <a:gd name="connsiteY0" fmla="*/ 0 h 2987187"/>
              <a:gd name="connsiteX1" fmla="*/ 10445226 w 10445226"/>
              <a:gd name="connsiteY1" fmla="*/ 0 h 2987187"/>
              <a:gd name="connsiteX2" fmla="*/ 10283548 w 10445226"/>
              <a:gd name="connsiteY2" fmla="*/ 203171 h 2987187"/>
              <a:gd name="connsiteX3" fmla="*/ 116425 w 10445226"/>
              <a:gd name="connsiteY3" fmla="*/ 146134 h 2987187"/>
            </a:gdLst>
            <a:ahLst/>
            <a:cxnLst>
              <a:cxn ang="0">
                <a:pos x="connsiteX0" y="connsiteY0"/>
              </a:cxn>
              <a:cxn ang="0">
                <a:pos x="connsiteX1" y="connsiteY1"/>
              </a:cxn>
              <a:cxn ang="0">
                <a:pos x="connsiteX2" y="connsiteY2"/>
              </a:cxn>
              <a:cxn ang="0">
                <a:pos x="connsiteX3" y="connsiteY3"/>
              </a:cxn>
            </a:cxnLst>
            <a:rect l="l" t="t" r="r" b="b"/>
            <a:pathLst>
              <a:path w="10445226" h="2987187">
                <a:moveTo>
                  <a:pt x="0" y="0"/>
                </a:moveTo>
                <a:lnTo>
                  <a:pt x="10445226" y="0"/>
                </a:lnTo>
                <a:lnTo>
                  <a:pt x="10283548" y="203171"/>
                </a:lnTo>
                <a:cubicBezTo>
                  <a:pt x="7714801" y="3306063"/>
                  <a:pt x="3667921" y="4500489"/>
                  <a:pt x="116425" y="146134"/>
                </a:cubicBezTo>
                <a:close/>
              </a:path>
            </a:pathLst>
          </a:custGeom>
          <a:solidFill>
            <a:schemeClr val="tx1"/>
          </a:solidFill>
          <a:ln>
            <a:noFill/>
          </a:ln>
          <a:effectLst>
            <a:outerShdw sx="1000" sy="1000" algn="t" rotWithShape="0">
              <a:srgbClr val="D5D5D5">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0CE4142F-F605-427C-8DB1-DD9CC2BE2519}"/>
              </a:ext>
            </a:extLst>
          </p:cNvPr>
          <p:cNvSpPr/>
          <p:nvPr/>
        </p:nvSpPr>
        <p:spPr>
          <a:xfrm>
            <a:off x="1793829" y="945440"/>
            <a:ext cx="889766" cy="889766"/>
          </a:xfrm>
          <a:prstGeom prst="ellipse">
            <a:avLst/>
          </a:prstGeom>
          <a:solidFill>
            <a:srgbClr val="1D4E89"/>
          </a:soli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B0502020202020204" pitchFamily="34" charset="0"/>
              </a:rPr>
              <a:t>01</a:t>
            </a:r>
          </a:p>
        </p:txBody>
      </p:sp>
      <p:sp>
        <p:nvSpPr>
          <p:cNvPr id="16" name="Oval 15">
            <a:extLst>
              <a:ext uri="{FF2B5EF4-FFF2-40B4-BE49-F238E27FC236}">
                <a16:creationId xmlns:a16="http://schemas.microsoft.com/office/drawing/2014/main" id="{210BCA76-031B-4CB6-AB61-D9115183E38F}"/>
              </a:ext>
            </a:extLst>
          </p:cNvPr>
          <p:cNvSpPr/>
          <p:nvPr/>
        </p:nvSpPr>
        <p:spPr>
          <a:xfrm>
            <a:off x="9800953" y="842692"/>
            <a:ext cx="889766" cy="889766"/>
          </a:xfrm>
          <a:prstGeom prst="ellipse">
            <a:avLst/>
          </a:prstGeom>
          <a:solidFill>
            <a:srgbClr val="1D4E89"/>
          </a:solidFill>
          <a:ln>
            <a:noFill/>
          </a:ln>
          <a:effectLst>
            <a:outerShdw blurRad="558800" dist="177800" dir="2700000" sx="94000" sy="94000" algn="tl"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B0502020202020204" pitchFamily="34" charset="0"/>
              </a:rPr>
              <a:t>04</a:t>
            </a:r>
          </a:p>
        </p:txBody>
      </p:sp>
      <p:sp>
        <p:nvSpPr>
          <p:cNvPr id="19" name="Oval 18">
            <a:extLst>
              <a:ext uri="{FF2B5EF4-FFF2-40B4-BE49-F238E27FC236}">
                <a16:creationId xmlns:a16="http://schemas.microsoft.com/office/drawing/2014/main" id="{10BBD81F-0E61-402D-9B3C-B478487B981C}"/>
              </a:ext>
            </a:extLst>
          </p:cNvPr>
          <p:cNvSpPr/>
          <p:nvPr/>
        </p:nvSpPr>
        <p:spPr>
          <a:xfrm>
            <a:off x="7406346" y="2234684"/>
            <a:ext cx="889766" cy="889766"/>
          </a:xfrm>
          <a:prstGeom prst="ellipse">
            <a:avLst/>
          </a:prstGeom>
          <a:solidFill>
            <a:srgbClr val="1D4E89"/>
          </a:soli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B0502020202020204" pitchFamily="34" charset="0"/>
              </a:rPr>
              <a:t>03</a:t>
            </a:r>
          </a:p>
        </p:txBody>
      </p:sp>
      <p:sp>
        <p:nvSpPr>
          <p:cNvPr id="22" name="Oval 21">
            <a:extLst>
              <a:ext uri="{FF2B5EF4-FFF2-40B4-BE49-F238E27FC236}">
                <a16:creationId xmlns:a16="http://schemas.microsoft.com/office/drawing/2014/main" id="{88AB694C-A7C7-4393-8414-54EB134FE446}"/>
              </a:ext>
            </a:extLst>
          </p:cNvPr>
          <p:cNvSpPr/>
          <p:nvPr/>
        </p:nvSpPr>
        <p:spPr>
          <a:xfrm>
            <a:off x="3576326" y="2059332"/>
            <a:ext cx="889766" cy="889766"/>
          </a:xfrm>
          <a:prstGeom prst="ellipse">
            <a:avLst/>
          </a:prstGeom>
          <a:solidFill>
            <a:srgbClr val="1D4E89"/>
          </a:soli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B0502020202020204" pitchFamily="34" charset="0"/>
              </a:rPr>
              <a:t>02</a:t>
            </a:r>
          </a:p>
        </p:txBody>
      </p:sp>
      <p:sp>
        <p:nvSpPr>
          <p:cNvPr id="54" name="moving straight is what we do">
            <a:extLst>
              <a:ext uri="{FF2B5EF4-FFF2-40B4-BE49-F238E27FC236}">
                <a16:creationId xmlns:a16="http://schemas.microsoft.com/office/drawing/2014/main" id="{ADB5E633-AEEF-BE4F-9932-6FAF2DBC3372}"/>
              </a:ext>
            </a:extLst>
          </p:cNvPr>
          <p:cNvSpPr txBox="1"/>
          <p:nvPr/>
        </p:nvSpPr>
        <p:spPr>
          <a:xfrm>
            <a:off x="3315919" y="724154"/>
            <a:ext cx="5541714" cy="8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ts val="3280"/>
              </a:lnSpc>
            </a:pPr>
            <a:r>
              <a:rPr lang="en-US" sz="2400" b="1" cap="none" dirty="0">
                <a:solidFill>
                  <a:schemeClr val="bg1"/>
                </a:solidFill>
                <a:latin typeface="Century Gothic" panose="020B0502020202020204" pitchFamily="34" charset="0"/>
              </a:rPr>
              <a:t>KEY FINANCIAL PERFORMANCE SNAPSHOTS</a:t>
            </a:r>
          </a:p>
        </p:txBody>
      </p:sp>
      <p:grpSp>
        <p:nvGrpSpPr>
          <p:cNvPr id="2" name="Group 1">
            <a:extLst>
              <a:ext uri="{FF2B5EF4-FFF2-40B4-BE49-F238E27FC236}">
                <a16:creationId xmlns:a16="http://schemas.microsoft.com/office/drawing/2014/main" id="{A7752237-4325-C949-9E5F-FAF9B4D625EA}"/>
              </a:ext>
            </a:extLst>
          </p:cNvPr>
          <p:cNvGrpSpPr/>
          <p:nvPr/>
        </p:nvGrpSpPr>
        <p:grpSpPr>
          <a:xfrm>
            <a:off x="448418" y="1894423"/>
            <a:ext cx="2649628" cy="1490692"/>
            <a:chOff x="1390777" y="1894423"/>
            <a:chExt cx="1707268" cy="1490692"/>
          </a:xfrm>
        </p:grpSpPr>
        <p:sp>
          <p:nvSpPr>
            <p:cNvPr id="48" name="Lorem ipsum dolor sit elit, consect loreretur adipiscing nisi aute.">
              <a:extLst>
                <a:ext uri="{FF2B5EF4-FFF2-40B4-BE49-F238E27FC236}">
                  <a16:creationId xmlns:a16="http://schemas.microsoft.com/office/drawing/2014/main" id="{FED88974-41DB-1D41-9D8F-60B8AAD81A7B}"/>
                </a:ext>
              </a:extLst>
            </p:cNvPr>
            <p:cNvSpPr txBox="1"/>
            <p:nvPr/>
          </p:nvSpPr>
          <p:spPr>
            <a:xfrm>
              <a:off x="1390777" y="2513081"/>
              <a:ext cx="1707268" cy="872034"/>
            </a:xfrm>
            <a:prstGeom prst="rect">
              <a:avLst/>
            </a:prstGeom>
            <a:solidFill>
              <a:srgbClr val="FEFE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400" tIns="50800" rIns="50800" bIns="50800" anchor="ctr">
              <a:spAutoFit/>
            </a:bodyPr>
            <a:lstStyle/>
            <a:p>
              <a:pPr algn="ctr">
                <a:lnSpc>
                  <a:spcPts val="1500"/>
                </a:lnSpc>
              </a:pPr>
              <a:r>
                <a:rPr lang="en-US" sz="1500" dirty="0">
                  <a:solidFill>
                    <a:schemeClr val="tx1">
                      <a:lumMod val="95000"/>
                      <a:lumOff val="5000"/>
                    </a:schemeClr>
                  </a:solidFill>
                  <a:latin typeface="Century Gothic"/>
                  <a:ea typeface="Lato regular" panose="020F0502020204030203" pitchFamily="34" charset="0"/>
                  <a:cs typeface="Century Gothic"/>
                </a:rPr>
                <a:t>Operating Profit RO 1.28m, </a:t>
              </a:r>
            </a:p>
            <a:p>
              <a:pPr algn="ctr">
                <a:lnSpc>
                  <a:spcPts val="1500"/>
                </a:lnSpc>
              </a:pPr>
              <a:r>
                <a:rPr lang="en-US" sz="1500" dirty="0">
                  <a:solidFill>
                    <a:schemeClr val="tx1">
                      <a:lumMod val="95000"/>
                      <a:lumOff val="5000"/>
                    </a:schemeClr>
                  </a:solidFill>
                  <a:latin typeface="Century Gothic"/>
                  <a:ea typeface="Lato regular" panose="020F0502020204030203" pitchFamily="34" charset="0"/>
                  <a:cs typeface="Century Gothic"/>
                </a:rPr>
                <a:t>Net Profit RO 766k</a:t>
              </a:r>
            </a:p>
            <a:p>
              <a:pPr algn="ctr">
                <a:lnSpc>
                  <a:spcPts val="1500"/>
                </a:lnSpc>
              </a:pPr>
              <a:r>
                <a:rPr lang="en-US" sz="1500" dirty="0">
                  <a:solidFill>
                    <a:schemeClr val="tx1">
                      <a:lumMod val="95000"/>
                      <a:lumOff val="5000"/>
                    </a:schemeClr>
                  </a:solidFill>
                  <a:latin typeface="Century Gothic"/>
                  <a:ea typeface="Lato regular" panose="020F0502020204030203" pitchFamily="34" charset="0"/>
                  <a:cs typeface="Century Gothic"/>
                </a:rPr>
                <a:t>Net Profit RO 689k ( with prior </a:t>
              </a:r>
              <a:r>
                <a:rPr lang="en-US" sz="1500" dirty="0" err="1">
                  <a:solidFill>
                    <a:schemeClr val="tx1">
                      <a:lumMod val="95000"/>
                      <a:lumOff val="5000"/>
                    </a:schemeClr>
                  </a:solidFill>
                  <a:latin typeface="Century Gothic"/>
                  <a:ea typeface="Lato regular" panose="020F0502020204030203" pitchFamily="34" charset="0"/>
                  <a:cs typeface="Century Gothic"/>
                </a:rPr>
                <a:t>yr</a:t>
              </a:r>
              <a:r>
                <a:rPr lang="en-US" sz="1500" dirty="0">
                  <a:solidFill>
                    <a:schemeClr val="tx1">
                      <a:lumMod val="95000"/>
                      <a:lumOff val="5000"/>
                    </a:schemeClr>
                  </a:solidFill>
                  <a:latin typeface="Century Gothic"/>
                  <a:ea typeface="Lato regular" panose="020F0502020204030203" pitchFamily="34" charset="0"/>
                  <a:cs typeface="Century Gothic"/>
                </a:rPr>
                <a:t> exp)</a:t>
              </a:r>
            </a:p>
          </p:txBody>
        </p:sp>
        <p:sp>
          <p:nvSpPr>
            <p:cNvPr id="58" name="Lorem ipsum dolor sit elit, consect loreretur adipiscing nisi aute.">
              <a:extLst>
                <a:ext uri="{FF2B5EF4-FFF2-40B4-BE49-F238E27FC236}">
                  <a16:creationId xmlns:a16="http://schemas.microsoft.com/office/drawing/2014/main" id="{96BCB8BD-ED7C-ED46-BAD7-30C1D0A74311}"/>
                </a:ext>
              </a:extLst>
            </p:cNvPr>
            <p:cNvSpPr txBox="1"/>
            <p:nvPr/>
          </p:nvSpPr>
          <p:spPr>
            <a:xfrm>
              <a:off x="1597152" y="1894423"/>
              <a:ext cx="1283119"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r>
                <a:rPr lang="en-US" sz="1500" b="1" dirty="0">
                  <a:solidFill>
                    <a:schemeClr val="tx1">
                      <a:lumMod val="95000"/>
                      <a:lumOff val="5000"/>
                    </a:schemeClr>
                  </a:solidFill>
                  <a:latin typeface="Century Gothic"/>
                  <a:cs typeface="Century Gothic"/>
                </a:rPr>
                <a:t>Profit &amp; Loss A/C</a:t>
              </a:r>
            </a:p>
          </p:txBody>
        </p:sp>
      </p:grpSp>
      <p:grpSp>
        <p:nvGrpSpPr>
          <p:cNvPr id="3" name="Group 2">
            <a:extLst>
              <a:ext uri="{FF2B5EF4-FFF2-40B4-BE49-F238E27FC236}">
                <a16:creationId xmlns:a16="http://schemas.microsoft.com/office/drawing/2014/main" id="{6D7D4816-627C-5040-A21B-03C2D0BA3AC9}"/>
              </a:ext>
            </a:extLst>
          </p:cNvPr>
          <p:cNvGrpSpPr/>
          <p:nvPr/>
        </p:nvGrpSpPr>
        <p:grpSpPr>
          <a:xfrm>
            <a:off x="2809785" y="3124450"/>
            <a:ext cx="2079557" cy="1318724"/>
            <a:chOff x="3053435" y="3124450"/>
            <a:chExt cx="1835907" cy="1318724"/>
          </a:xfrm>
        </p:grpSpPr>
        <p:sp>
          <p:nvSpPr>
            <p:cNvPr id="49" name="Lorem ipsum dolor sit elit, consect loreretur adipiscing nisi aute.">
              <a:extLst>
                <a:ext uri="{FF2B5EF4-FFF2-40B4-BE49-F238E27FC236}">
                  <a16:creationId xmlns:a16="http://schemas.microsoft.com/office/drawing/2014/main" id="{070D67B1-2276-4C48-81CC-405E948EE468}"/>
                </a:ext>
              </a:extLst>
            </p:cNvPr>
            <p:cNvSpPr txBox="1"/>
            <p:nvPr/>
          </p:nvSpPr>
          <p:spPr>
            <a:xfrm>
              <a:off x="3053435" y="3571140"/>
              <a:ext cx="1835907" cy="872034"/>
            </a:xfrm>
            <a:prstGeom prst="rect">
              <a:avLst/>
            </a:prstGeom>
            <a:solidFill>
              <a:srgbClr val="FEFE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400" tIns="50800" rIns="50800" bIns="50800" anchor="ctr">
              <a:spAutoFit/>
            </a:bodyPr>
            <a:lstStyle/>
            <a:p>
              <a:pPr algn="ctr">
                <a:lnSpc>
                  <a:spcPts val="1500"/>
                </a:lnSpc>
              </a:pPr>
              <a:r>
                <a:rPr lang="en-US" sz="1500" dirty="0">
                  <a:solidFill>
                    <a:schemeClr val="tx1">
                      <a:lumMod val="95000"/>
                      <a:lumOff val="5000"/>
                    </a:schemeClr>
                  </a:solidFill>
                  <a:latin typeface="Century Gothic"/>
                  <a:ea typeface="Lato regular" panose="020F0502020204030203" pitchFamily="34" charset="0"/>
                  <a:cs typeface="Century Gothic"/>
                </a:rPr>
                <a:t>Net Finance Debtors RO 82.4 M.</a:t>
              </a:r>
            </a:p>
            <a:p>
              <a:pPr algn="ctr">
                <a:lnSpc>
                  <a:spcPts val="1500"/>
                </a:lnSpc>
              </a:pPr>
              <a:r>
                <a:rPr lang="en-US" sz="1500" dirty="0">
                  <a:solidFill>
                    <a:schemeClr val="tx1">
                      <a:lumMod val="95000"/>
                      <a:lumOff val="5000"/>
                    </a:schemeClr>
                  </a:solidFill>
                  <a:latin typeface="Century Gothic"/>
                  <a:ea typeface="Lato regular" panose="020F0502020204030203" pitchFamily="34" charset="0"/>
                  <a:cs typeface="Century Gothic"/>
                </a:rPr>
                <a:t>Equity RO 46.9 M</a:t>
              </a:r>
            </a:p>
            <a:p>
              <a:pPr algn="ctr">
                <a:lnSpc>
                  <a:spcPts val="1500"/>
                </a:lnSpc>
              </a:pPr>
              <a:r>
                <a:rPr lang="en-US" sz="1500" dirty="0">
                  <a:solidFill>
                    <a:schemeClr val="tx1">
                      <a:lumMod val="95000"/>
                      <a:lumOff val="5000"/>
                    </a:schemeClr>
                  </a:solidFill>
                  <a:latin typeface="Century Gothic"/>
                  <a:ea typeface="Lato regular" panose="020F0502020204030203" pitchFamily="34" charset="0"/>
                  <a:cs typeface="Century Gothic"/>
                </a:rPr>
                <a:t>Borrowing RO 34.3 M</a:t>
              </a:r>
            </a:p>
          </p:txBody>
        </p:sp>
        <p:sp>
          <p:nvSpPr>
            <p:cNvPr id="59" name="Lorem ipsum dolor sit elit, consect loreretur adipiscing nisi aute.">
              <a:extLst>
                <a:ext uri="{FF2B5EF4-FFF2-40B4-BE49-F238E27FC236}">
                  <a16:creationId xmlns:a16="http://schemas.microsoft.com/office/drawing/2014/main" id="{BA934BFA-8B59-4342-A1EB-8B95C23432F4}"/>
                </a:ext>
              </a:extLst>
            </p:cNvPr>
            <p:cNvSpPr txBox="1"/>
            <p:nvPr/>
          </p:nvSpPr>
          <p:spPr>
            <a:xfrm>
              <a:off x="3335647" y="3124450"/>
              <a:ext cx="1371123"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r>
                <a:rPr lang="en-US" sz="1500" b="1" dirty="0">
                  <a:solidFill>
                    <a:schemeClr val="tx1">
                      <a:lumMod val="95000"/>
                      <a:lumOff val="5000"/>
                    </a:schemeClr>
                  </a:solidFill>
                  <a:latin typeface="Century Gothic"/>
                  <a:cs typeface="Century Gothic"/>
                </a:rPr>
                <a:t>Balance Sheet </a:t>
              </a:r>
            </a:p>
          </p:txBody>
        </p:sp>
      </p:grpSp>
      <p:grpSp>
        <p:nvGrpSpPr>
          <p:cNvPr id="4" name="Group 3">
            <a:extLst>
              <a:ext uri="{FF2B5EF4-FFF2-40B4-BE49-F238E27FC236}">
                <a16:creationId xmlns:a16="http://schemas.microsoft.com/office/drawing/2014/main" id="{82CCC109-2DEB-414D-8CDF-F5F11BD8893D}"/>
              </a:ext>
            </a:extLst>
          </p:cNvPr>
          <p:cNvGrpSpPr/>
          <p:nvPr/>
        </p:nvGrpSpPr>
        <p:grpSpPr>
          <a:xfrm>
            <a:off x="6598878" y="3265176"/>
            <a:ext cx="2630872" cy="936749"/>
            <a:chOff x="7392571" y="3128604"/>
            <a:chExt cx="1997009" cy="936749"/>
          </a:xfrm>
        </p:grpSpPr>
        <p:sp>
          <p:nvSpPr>
            <p:cNvPr id="51" name="Lorem ipsum dolor sit elit, consect loreretur adipiscing nisi aute.">
              <a:extLst>
                <a:ext uri="{FF2B5EF4-FFF2-40B4-BE49-F238E27FC236}">
                  <a16:creationId xmlns:a16="http://schemas.microsoft.com/office/drawing/2014/main" id="{C5D5C412-AD3F-F040-81F6-9535ADF7F892}"/>
                </a:ext>
              </a:extLst>
            </p:cNvPr>
            <p:cNvSpPr txBox="1"/>
            <p:nvPr/>
          </p:nvSpPr>
          <p:spPr>
            <a:xfrm>
              <a:off x="7392571" y="3578040"/>
              <a:ext cx="1997009" cy="487313"/>
            </a:xfrm>
            <a:prstGeom prst="rect">
              <a:avLst/>
            </a:prstGeom>
            <a:solidFill>
              <a:srgbClr val="FEFE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400" tIns="50800" rIns="50800" bIns="50800" anchor="ctr">
              <a:spAutoFit/>
            </a:bodyPr>
            <a:lstStyle/>
            <a:p>
              <a:pPr algn="ctr">
                <a:lnSpc>
                  <a:spcPts val="1500"/>
                </a:lnSpc>
              </a:pPr>
              <a:r>
                <a:rPr lang="en-US" sz="1500" dirty="0">
                  <a:solidFill>
                    <a:schemeClr val="tx1">
                      <a:lumMod val="95000"/>
                      <a:lumOff val="5000"/>
                    </a:schemeClr>
                  </a:solidFill>
                  <a:latin typeface="Century Gothic" panose="020B0502020202020204" pitchFamily="34" charset="0"/>
                </a:rPr>
                <a:t>Leverage 0.90</a:t>
              </a:r>
            </a:p>
            <a:p>
              <a:pPr algn="ctr">
                <a:lnSpc>
                  <a:spcPts val="1500"/>
                </a:lnSpc>
              </a:pPr>
              <a:r>
                <a:rPr lang="en-US" sz="1500" dirty="0">
                  <a:solidFill>
                    <a:schemeClr val="tx1">
                      <a:lumMod val="95000"/>
                      <a:lumOff val="5000"/>
                    </a:schemeClr>
                  </a:solidFill>
                  <a:latin typeface="Century Gothic" panose="020B0502020202020204" pitchFamily="34" charset="0"/>
                </a:rPr>
                <a:t>Loan loss coverage 79.5%</a:t>
              </a:r>
            </a:p>
          </p:txBody>
        </p:sp>
        <p:sp>
          <p:nvSpPr>
            <p:cNvPr id="61" name="Lorem ipsum dolor sit elit, consect loreretur adipiscing nisi aute.">
              <a:extLst>
                <a:ext uri="{FF2B5EF4-FFF2-40B4-BE49-F238E27FC236}">
                  <a16:creationId xmlns:a16="http://schemas.microsoft.com/office/drawing/2014/main" id="{729D31D2-5375-4847-8A28-7430F86679C5}"/>
                </a:ext>
              </a:extLst>
            </p:cNvPr>
            <p:cNvSpPr txBox="1"/>
            <p:nvPr/>
          </p:nvSpPr>
          <p:spPr>
            <a:xfrm>
              <a:off x="7589018" y="3128604"/>
              <a:ext cx="1371122" cy="294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ts val="1500"/>
                </a:lnSpc>
              </a:pPr>
              <a:r>
                <a:rPr lang="en-US" sz="1500" b="1" spc="40" dirty="0">
                  <a:solidFill>
                    <a:schemeClr val="tx1">
                      <a:lumMod val="95000"/>
                      <a:lumOff val="5000"/>
                    </a:schemeClr>
                  </a:solidFill>
                  <a:latin typeface="Century Gothic" panose="020B0502020202020204" pitchFamily="34" charset="0"/>
                </a:rPr>
                <a:t>Ratio Analysis</a:t>
              </a:r>
            </a:p>
          </p:txBody>
        </p:sp>
      </p:grpSp>
      <p:grpSp>
        <p:nvGrpSpPr>
          <p:cNvPr id="5" name="Group 4">
            <a:extLst>
              <a:ext uri="{FF2B5EF4-FFF2-40B4-BE49-F238E27FC236}">
                <a16:creationId xmlns:a16="http://schemas.microsoft.com/office/drawing/2014/main" id="{829C774A-6F2D-4846-992B-4DFF6B1C9BFC}"/>
              </a:ext>
            </a:extLst>
          </p:cNvPr>
          <p:cNvGrpSpPr/>
          <p:nvPr/>
        </p:nvGrpSpPr>
        <p:grpSpPr>
          <a:xfrm>
            <a:off x="9221982" y="1940586"/>
            <a:ext cx="2503888" cy="1339854"/>
            <a:chOff x="9221982" y="1938751"/>
            <a:chExt cx="1784134" cy="1228490"/>
          </a:xfrm>
        </p:grpSpPr>
        <p:sp>
          <p:nvSpPr>
            <p:cNvPr id="52" name="Lorem ipsum dolor sit elit, consect loreretur adipiscing nisi aute.">
              <a:extLst>
                <a:ext uri="{FF2B5EF4-FFF2-40B4-BE49-F238E27FC236}">
                  <a16:creationId xmlns:a16="http://schemas.microsoft.com/office/drawing/2014/main" id="{32F6C664-6AFD-0F49-9A7E-DEE9B5E91C73}"/>
                </a:ext>
              </a:extLst>
            </p:cNvPr>
            <p:cNvSpPr txBox="1"/>
            <p:nvPr/>
          </p:nvSpPr>
          <p:spPr>
            <a:xfrm>
              <a:off x="9221982" y="2720432"/>
              <a:ext cx="1784134" cy="446809"/>
            </a:xfrm>
            <a:prstGeom prst="rect">
              <a:avLst/>
            </a:prstGeom>
            <a:solidFill>
              <a:srgbClr val="FEFE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400" tIns="50800" rIns="50800" bIns="50800" anchor="ctr">
              <a:spAutoFit/>
            </a:bodyPr>
            <a:lstStyle/>
            <a:p>
              <a:pPr algn="ctr">
                <a:lnSpc>
                  <a:spcPts val="1500"/>
                </a:lnSpc>
              </a:pPr>
              <a:r>
                <a:rPr lang="en-US" sz="1500" dirty="0" err="1">
                  <a:solidFill>
                    <a:schemeClr val="tx1">
                      <a:lumMod val="95000"/>
                      <a:lumOff val="5000"/>
                    </a:schemeClr>
                  </a:solidFill>
                  <a:latin typeface="Century Gothic" panose="020B0502020202020204" pitchFamily="34" charset="0"/>
                </a:rPr>
                <a:t>ECL</a:t>
              </a:r>
              <a:r>
                <a:rPr lang="en-US" sz="1500" dirty="0">
                  <a:solidFill>
                    <a:schemeClr val="tx1">
                      <a:lumMod val="95000"/>
                      <a:lumOff val="5000"/>
                    </a:schemeClr>
                  </a:solidFill>
                  <a:latin typeface="Century Gothic" panose="020B0502020202020204" pitchFamily="34" charset="0"/>
                </a:rPr>
                <a:t> RO 380K</a:t>
              </a:r>
            </a:p>
            <a:p>
              <a:pPr algn="ctr">
                <a:lnSpc>
                  <a:spcPts val="1500"/>
                </a:lnSpc>
              </a:pPr>
              <a:endParaRPr lang="en-US" sz="1500" dirty="0">
                <a:solidFill>
                  <a:schemeClr val="tx1">
                    <a:lumMod val="95000"/>
                    <a:lumOff val="5000"/>
                  </a:schemeClr>
                </a:solidFill>
                <a:latin typeface="Century Gothic" panose="020B0502020202020204" pitchFamily="34" charset="0"/>
              </a:endParaRPr>
            </a:p>
          </p:txBody>
        </p:sp>
        <p:sp>
          <p:nvSpPr>
            <p:cNvPr id="62" name="Lorem ipsum dolor sit elit, consect loreretur adipiscing nisi aute.">
              <a:extLst>
                <a:ext uri="{FF2B5EF4-FFF2-40B4-BE49-F238E27FC236}">
                  <a16:creationId xmlns:a16="http://schemas.microsoft.com/office/drawing/2014/main" id="{BAB5104C-0B3C-AB41-854B-5AC1EA7A2324}"/>
                </a:ext>
              </a:extLst>
            </p:cNvPr>
            <p:cNvSpPr txBox="1"/>
            <p:nvPr/>
          </p:nvSpPr>
          <p:spPr>
            <a:xfrm>
              <a:off x="9323534" y="1938751"/>
              <a:ext cx="1552285" cy="44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ts val="1500"/>
                </a:lnSpc>
              </a:pPr>
              <a:r>
                <a:rPr lang="en-US" sz="1500" b="1" spc="40" dirty="0">
                  <a:solidFill>
                    <a:schemeClr val="tx1">
                      <a:lumMod val="95000"/>
                      <a:lumOff val="5000"/>
                    </a:schemeClr>
                  </a:solidFill>
                  <a:latin typeface="Century Gothic" panose="020B0502020202020204" pitchFamily="34" charset="0"/>
                </a:rPr>
                <a:t>Impairment &amp; General  Provision</a:t>
              </a:r>
            </a:p>
          </p:txBody>
        </p:sp>
      </p:grpSp>
      <p:pic>
        <p:nvPicPr>
          <p:cNvPr id="23" name="Picture 22">
            <a:extLst>
              <a:ext uri="{FF2B5EF4-FFF2-40B4-BE49-F238E27FC236}">
                <a16:creationId xmlns:a16="http://schemas.microsoft.com/office/drawing/2014/main" id="{541642B8-F2FC-4FC1-95FE-849FC12DE3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38326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30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3000"/>
                                        <p:tgtEl>
                                          <p:spTgt spid="35"/>
                                        </p:tgtEl>
                                      </p:cBhvr>
                                    </p:animEffect>
                                  </p:childTnLst>
                                </p:cTn>
                              </p:par>
                              <p:par>
                                <p:cTn id="11" presetID="47" presetClass="entr" presetSubtype="0" fill="hold" grpId="0" nodeType="withEffect">
                                  <p:stCondLst>
                                    <p:cond delay="100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2000"/>
                                        <p:tgtEl>
                                          <p:spTgt spid="64"/>
                                        </p:tgtEl>
                                      </p:cBhvr>
                                    </p:animEffect>
                                    <p:anim calcmode="lin" valueType="num">
                                      <p:cBhvr>
                                        <p:cTn id="14" dur="2000" fill="hold"/>
                                        <p:tgtEl>
                                          <p:spTgt spid="64"/>
                                        </p:tgtEl>
                                        <p:attrNameLst>
                                          <p:attrName>ppt_x</p:attrName>
                                        </p:attrNameLst>
                                      </p:cBhvr>
                                      <p:tavLst>
                                        <p:tav tm="0">
                                          <p:val>
                                            <p:strVal val="#ppt_x"/>
                                          </p:val>
                                        </p:tav>
                                        <p:tav tm="100000">
                                          <p:val>
                                            <p:strVal val="#ppt_x"/>
                                          </p:val>
                                        </p:tav>
                                      </p:tavLst>
                                    </p:anim>
                                    <p:anim calcmode="lin" valueType="num">
                                      <p:cBhvr>
                                        <p:cTn id="15" dur="2000" fill="hold"/>
                                        <p:tgtEl>
                                          <p:spTgt spid="6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0" presetClass="path" presetSubtype="0" accel="50000" decel="50000" fill="hold" grpId="1" nodeType="withEffect">
                                  <p:stCondLst>
                                    <p:cond delay="1500"/>
                                  </p:stCondLst>
                                  <p:childTnLst>
                                    <p:animMotion origin="layout" path="M 0.32305 0.23102 C 0.29649 0.22986 0.27006 0.22893 0.24818 0.22384 C 0.22605 0.21875 0.20782 0.20995 0.19076 0.20069 C 0.1737 0.19143 0.15964 0.17917 0.14532 0.16852 C 0.13112 0.15741 0.11745 0.14768 0.10534 0.13611 C 0.09297 0.12431 0.0836 0.11296 0.07188 0.09884 C 0.06042 0.08542 0.04792 0.06921 0.03594 0.05278 C 0.02396 0.03634 0.01185 0.01806 -4.79167E-6 3.7037E-7 " pathEditMode="relative" rAng="0" ptsTypes="AAAAAAAA">
                                      <p:cBhvr>
                                        <p:cTn id="25" dur="2500" fill="hold"/>
                                        <p:tgtEl>
                                          <p:spTgt spid="10"/>
                                        </p:tgtEl>
                                        <p:attrNameLst>
                                          <p:attrName>ppt_x</p:attrName>
                                          <p:attrName>ppt_y</p:attrName>
                                        </p:attrNameLst>
                                      </p:cBhvr>
                                      <p:rCtr x="-16159" y="-11551"/>
                                    </p:animMotion>
                                  </p:childTnLst>
                                </p:cTn>
                              </p:par>
                              <p:par>
                                <p:cTn id="26" presetID="10" presetClass="entr" presetSubtype="0" fill="hold" grpId="0" nodeType="withEffect">
                                  <p:stCondLst>
                                    <p:cond delay="1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par>
                                <p:cTn id="29" presetID="0" presetClass="path" presetSubtype="0" accel="50000" decel="50000" fill="hold" grpId="1" nodeType="withEffect">
                                  <p:stCondLst>
                                    <p:cond delay="1500"/>
                                  </p:stCondLst>
                                  <p:childTnLst>
                                    <p:animMotion origin="layout" path="M 0.17422 0.06713 C 0.15938 0.06852 0.14453 0.06968 0.12852 0.06713 C 0.1125 0.06481 0.09323 0.0588 0.07787 0.05278 C 0.0625 0.04676 0.04935 0.03981 0.03633 0.03102 C 0.02331 0.02222 0.01159 0.01111 -2.91667E-6 3.7037E-7 " pathEditMode="relative" rAng="0" ptsTypes="AAAAA">
                                      <p:cBhvr>
                                        <p:cTn id="30" dur="2500" fill="hold"/>
                                        <p:tgtEl>
                                          <p:spTgt spid="22"/>
                                        </p:tgtEl>
                                        <p:attrNameLst>
                                          <p:attrName>ppt_x</p:attrName>
                                          <p:attrName>ppt_y</p:attrName>
                                        </p:attrNameLst>
                                      </p:cBhvr>
                                      <p:rCtr x="-8711" y="-3287"/>
                                    </p:animMotion>
                                  </p:childTnLst>
                                </p:cTn>
                              </p:par>
                              <p:par>
                                <p:cTn id="31" presetID="23" presetClass="entr" presetSubtype="16" fill="hold" grpId="0" nodeType="withEffect">
                                  <p:stCondLst>
                                    <p:cond delay="15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2000" fill="hold"/>
                                        <p:tgtEl>
                                          <p:spTgt spid="19"/>
                                        </p:tgtEl>
                                        <p:attrNameLst>
                                          <p:attrName>ppt_w</p:attrName>
                                        </p:attrNameLst>
                                      </p:cBhvr>
                                      <p:tavLst>
                                        <p:tav tm="0">
                                          <p:val>
                                            <p:fltVal val="0"/>
                                          </p:val>
                                        </p:tav>
                                        <p:tav tm="100000">
                                          <p:val>
                                            <p:strVal val="#ppt_w"/>
                                          </p:val>
                                        </p:tav>
                                      </p:tavLst>
                                    </p:anim>
                                    <p:anim calcmode="lin" valueType="num">
                                      <p:cBhvr>
                                        <p:cTn id="34" dur="2000" fill="hold"/>
                                        <p:tgtEl>
                                          <p:spTgt spid="19"/>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1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par>
                                <p:cTn id="38" presetID="0" presetClass="path" presetSubtype="0" accel="50000" decel="50000" fill="hold" grpId="1" nodeType="withEffect">
                                  <p:stCondLst>
                                    <p:cond delay="1500"/>
                                  </p:stCondLst>
                                  <p:childTnLst>
                                    <p:animMotion origin="layout" path="M -0.1901 0.06805 C -0.17708 0.06782 -0.16393 0.06759 -0.14974 0.06551 C -0.13528 0.06366 -0.12018 0.06134 -0.10468 0.05648 C -0.08906 0.05162 -0.07005 0.04236 -0.05677 0.03611 C -0.04349 0.02963 -0.03424 0.02407 -0.02474 0.01805 C -0.01549 0.0118 -0.00781 0.00578 -4.16667E-6 2.22222E-6 " pathEditMode="relative" rAng="0" ptsTypes="AAAAAA">
                                      <p:cBhvr>
                                        <p:cTn id="39" dur="2500" fill="hold"/>
                                        <p:tgtEl>
                                          <p:spTgt spid="16"/>
                                        </p:tgtEl>
                                        <p:attrNameLst>
                                          <p:attrName>ppt_x</p:attrName>
                                          <p:attrName>ppt_y</p:attrName>
                                        </p:attrNameLst>
                                      </p:cBhvr>
                                      <p:rCtr x="9505" y="-3403"/>
                                    </p:animMotion>
                                  </p:childTnLst>
                                </p:cTn>
                              </p:par>
                            </p:childTnLst>
                          </p:cTn>
                        </p:par>
                        <p:par>
                          <p:cTn id="40" fill="hold">
                            <p:stCondLst>
                              <p:cond delay="4000"/>
                            </p:stCondLst>
                            <p:childTnLst>
                              <p:par>
                                <p:cTn id="41" presetID="12" presetClass="entr" presetSubtype="1"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000"/>
                                        <p:tgtEl>
                                          <p:spTgt spid="2"/>
                                        </p:tgtEl>
                                        <p:attrNameLst>
                                          <p:attrName>ppt_y</p:attrName>
                                        </p:attrNameLst>
                                      </p:cBhvr>
                                      <p:tavLst>
                                        <p:tav tm="0">
                                          <p:val>
                                            <p:strVal val="#ppt_y-#ppt_h*1.125000"/>
                                          </p:val>
                                        </p:tav>
                                        <p:tav tm="100000">
                                          <p:val>
                                            <p:strVal val="#ppt_y"/>
                                          </p:val>
                                        </p:tav>
                                      </p:tavLst>
                                    </p:anim>
                                    <p:animEffect transition="in" filter="wipe(down)">
                                      <p:cBhvr>
                                        <p:cTn id="44" dur="1000"/>
                                        <p:tgtEl>
                                          <p:spTgt spid="2"/>
                                        </p:tgtEl>
                                      </p:cBhvr>
                                    </p:animEffect>
                                  </p:childTnLst>
                                </p:cTn>
                              </p:par>
                              <p:par>
                                <p:cTn id="45" presetID="12" presetClass="entr" presetSubtype="1"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p:tgtEl>
                                          <p:spTgt spid="3"/>
                                        </p:tgtEl>
                                        <p:attrNameLst>
                                          <p:attrName>ppt_y</p:attrName>
                                        </p:attrNameLst>
                                      </p:cBhvr>
                                      <p:tavLst>
                                        <p:tav tm="0">
                                          <p:val>
                                            <p:strVal val="#ppt_y-#ppt_h*1.125000"/>
                                          </p:val>
                                        </p:tav>
                                        <p:tav tm="100000">
                                          <p:val>
                                            <p:strVal val="#ppt_y"/>
                                          </p:val>
                                        </p:tav>
                                      </p:tavLst>
                                    </p:anim>
                                    <p:animEffect transition="in" filter="wipe(down)">
                                      <p:cBhvr>
                                        <p:cTn id="48" dur="1000"/>
                                        <p:tgtEl>
                                          <p:spTgt spid="3"/>
                                        </p:tgtEl>
                                      </p:cBhvr>
                                    </p:animEffect>
                                  </p:childTnLst>
                                </p:cTn>
                              </p:par>
                              <p:par>
                                <p:cTn id="49" presetID="12" presetClass="entr" presetSubtype="1"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1000"/>
                                        <p:tgtEl>
                                          <p:spTgt spid="4"/>
                                        </p:tgtEl>
                                        <p:attrNameLst>
                                          <p:attrName>ppt_y</p:attrName>
                                        </p:attrNameLst>
                                      </p:cBhvr>
                                      <p:tavLst>
                                        <p:tav tm="0">
                                          <p:val>
                                            <p:strVal val="#ppt_y-#ppt_h*1.125000"/>
                                          </p:val>
                                        </p:tav>
                                        <p:tav tm="100000">
                                          <p:val>
                                            <p:strVal val="#ppt_y"/>
                                          </p:val>
                                        </p:tav>
                                      </p:tavLst>
                                    </p:anim>
                                    <p:animEffect transition="in" filter="wipe(down)">
                                      <p:cBhvr>
                                        <p:cTn id="52" dur="1000"/>
                                        <p:tgtEl>
                                          <p:spTgt spid="4"/>
                                        </p:tgtEl>
                                      </p:cBhvr>
                                    </p:animEffect>
                                  </p:childTnLst>
                                </p:cTn>
                              </p:par>
                              <p:par>
                                <p:cTn id="53" presetID="12" presetClass="entr" presetSubtype="1"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1000"/>
                                        <p:tgtEl>
                                          <p:spTgt spid="5"/>
                                        </p:tgtEl>
                                        <p:attrNameLst>
                                          <p:attrName>ppt_y</p:attrName>
                                        </p:attrNameLst>
                                      </p:cBhvr>
                                      <p:tavLst>
                                        <p:tav tm="0">
                                          <p:val>
                                            <p:strVal val="#ppt_y-#ppt_h*1.125000"/>
                                          </p:val>
                                        </p:tav>
                                        <p:tav tm="100000">
                                          <p:val>
                                            <p:strVal val="#ppt_y"/>
                                          </p:val>
                                        </p:tav>
                                      </p:tavLst>
                                    </p:anim>
                                    <p:animEffect transition="in" filter="wipe(down)">
                                      <p:cBhvr>
                                        <p:cTn id="5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64" grpId="0" animBg="1"/>
      <p:bldP spid="10" grpId="0" animBg="1"/>
      <p:bldP spid="10" grpId="1" animBg="1"/>
      <p:bldP spid="16" grpId="0" animBg="1"/>
      <p:bldP spid="16" grpId="1" animBg="1"/>
      <p:bldP spid="19" grpId="0" animBg="1"/>
      <p:bldP spid="22" grpId="0" animBg="1"/>
      <p:bldP spid="22" grpId="1"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5952A2-4558-42BD-B756-73435C291B0E}"/>
              </a:ext>
            </a:extLst>
          </p:cNvPr>
          <p:cNvSpPr/>
          <p:nvPr/>
        </p:nvSpPr>
        <p:spPr>
          <a:xfrm>
            <a:off x="-1" y="0"/>
            <a:ext cx="2788699" cy="6858000"/>
          </a:xfrm>
          <a:prstGeom prst="rect">
            <a:avLst/>
          </a:prstGeom>
          <a:gradFill flip="none" rotWithShape="1">
            <a:gsLst>
              <a:gs pos="0">
                <a:schemeClr val="tx1">
                  <a:lumMod val="90000"/>
                  <a:lumOff val="10000"/>
                  <a:shade val="30000"/>
                  <a:satMod val="115000"/>
                </a:schemeClr>
              </a:gs>
              <a:gs pos="50000">
                <a:schemeClr val="tx1">
                  <a:lumMod val="90000"/>
                  <a:lumOff val="10000"/>
                  <a:shade val="67500"/>
                  <a:satMod val="115000"/>
                </a:schemeClr>
              </a:gs>
              <a:gs pos="100000">
                <a:schemeClr val="tx1">
                  <a:lumMod val="90000"/>
                  <a:lumOff val="1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p:cNvSpPr txBox="1"/>
          <p:nvPr/>
        </p:nvSpPr>
        <p:spPr>
          <a:xfrm>
            <a:off x="369446" y="0"/>
            <a:ext cx="241925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 Heavy DEMO" panose="00000A00000000000000" pitchFamily="50" charset="0"/>
                <a:ea typeface="+mn-ea"/>
                <a:cs typeface="+mn-cs"/>
              </a:rPr>
              <a:t>Disclaimer</a:t>
            </a:r>
            <a:endParaRPr kumimoji="0" lang="en-US" sz="4000" b="1" i="0" u="none" strike="noStrike" kern="1200" cap="none" spc="0" normalizeH="0" baseline="0" noProof="0" dirty="0">
              <a:ln>
                <a:noFill/>
              </a:ln>
              <a:solidFill>
                <a:srgbClr val="242424">
                  <a:lumMod val="90000"/>
                  <a:lumOff val="10000"/>
                </a:srgbClr>
              </a:solidFill>
              <a:effectLst/>
              <a:uLnTx/>
              <a:uFillTx/>
              <a:latin typeface="Mont Heavy DEMO" panose="00000A00000000000000" pitchFamily="50" charset="0"/>
              <a:ea typeface="+mn-ea"/>
              <a:cs typeface="+mn-cs"/>
            </a:endParaRPr>
          </a:p>
        </p:txBody>
      </p:sp>
      <p:pic>
        <p:nvPicPr>
          <p:cNvPr id="4" name="Picture 3">
            <a:extLst>
              <a:ext uri="{FF2B5EF4-FFF2-40B4-BE49-F238E27FC236}">
                <a16:creationId xmlns:a16="http://schemas.microsoft.com/office/drawing/2014/main" id="{530F7DD4-BBC0-45DE-9E07-43987402DFC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
        <p:nvSpPr>
          <p:cNvPr id="105" name="Subtitle 2">
            <a:extLst>
              <a:ext uri="{FF2B5EF4-FFF2-40B4-BE49-F238E27FC236}">
                <a16:creationId xmlns:a16="http://schemas.microsoft.com/office/drawing/2014/main" id="{77C9482D-EB76-4D2A-9BFE-DDB35A57551B}"/>
              </a:ext>
            </a:extLst>
          </p:cNvPr>
          <p:cNvSpPr txBox="1">
            <a:spLocks/>
          </p:cNvSpPr>
          <p:nvPr/>
        </p:nvSpPr>
        <p:spPr>
          <a:xfrm>
            <a:off x="2958088" y="1375279"/>
            <a:ext cx="8949894" cy="4592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1400" dirty="0">
                <a:solidFill>
                  <a:schemeClr val="tx1">
                    <a:lumMod val="75000"/>
                    <a:lumOff val="25000"/>
                  </a:schemeClr>
                </a:solidFill>
                <a:latin typeface="Century Gothic" panose="020B0502020202020204" pitchFamily="34" charset="0"/>
                <a:ea typeface="Adobe Gothic Std B" panose="020B0800000000000000" pitchFamily="34" charset="-128"/>
              </a:rPr>
              <a:t>This presentation contains statements relating to United Finance’s Business, financial condition, and results of operations from published information. Any statement or comment which has a meaning of future prospects and is forward-looking are only predictions and are not guarantees of future performance and does not constitute any solicitation to buy or sell any products, services, stocks, bonds, or to engage in any trading strategy and should not be relied upon or considered as advice for making any investment decisions </a:t>
            </a:r>
          </a:p>
          <a:p>
            <a:pPr algn="just">
              <a:lnSpc>
                <a:spcPct val="150000"/>
              </a:lnSpc>
            </a:pPr>
            <a:r>
              <a:rPr lang="en-US" sz="1400" dirty="0">
                <a:solidFill>
                  <a:schemeClr val="tx1">
                    <a:lumMod val="75000"/>
                    <a:lumOff val="25000"/>
                  </a:schemeClr>
                </a:solidFill>
                <a:latin typeface="Century Gothic" panose="020B0502020202020204" pitchFamily="34" charset="0"/>
                <a:ea typeface="Adobe Gothic Std B" panose="020B0800000000000000" pitchFamily="34" charset="-128"/>
              </a:rPr>
              <a:t>Due caution must be exercised that any such forward-looking statement or comments are and will be subject to both known and unknown risks, uncertainties, and factors relating to the operations and business environments of the company that may cause the actual results of the company to be materially different from any future results expressed or implied in such forward-looking statements. </a:t>
            </a:r>
          </a:p>
          <a:p>
            <a:pPr algn="just">
              <a:lnSpc>
                <a:spcPct val="150000"/>
              </a:lnSpc>
            </a:pPr>
            <a:r>
              <a:rPr lang="en-US" sz="1400" dirty="0">
                <a:solidFill>
                  <a:schemeClr val="tx1">
                    <a:lumMod val="75000"/>
                    <a:lumOff val="25000"/>
                  </a:schemeClr>
                </a:solidFill>
                <a:latin typeface="Century Gothic" panose="020B0502020202020204" pitchFamily="34" charset="0"/>
                <a:ea typeface="Adobe Gothic Std B" panose="020B0800000000000000" pitchFamily="34" charset="-128"/>
              </a:rPr>
              <a:t>By accepting delivery of this presentation, the recipient agrees to accept and be bound by the statement, restrictions, and limitations set. </a:t>
            </a:r>
          </a:p>
        </p:txBody>
      </p:sp>
    </p:spTree>
    <p:extLst>
      <p:ext uri="{BB962C8B-B14F-4D97-AF65-F5344CB8AC3E}">
        <p14:creationId xmlns:p14="http://schemas.microsoft.com/office/powerpoint/2010/main" val="257907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a:extLst>
              <a:ext uri="{FF2B5EF4-FFF2-40B4-BE49-F238E27FC236}">
                <a16:creationId xmlns:a16="http://schemas.microsoft.com/office/drawing/2014/main" id="{42143FDC-E2A0-4F0B-8F86-68057392883B}"/>
              </a:ext>
            </a:extLst>
          </p:cNvPr>
          <p:cNvSpPr/>
          <p:nvPr/>
        </p:nvSpPr>
        <p:spPr>
          <a:xfrm>
            <a:off x="2311524" y="3805782"/>
            <a:ext cx="3905717" cy="1560409"/>
          </a:xfrm>
          <a:custGeom>
            <a:avLst/>
            <a:gdLst/>
            <a:ahLst/>
            <a:cxnLst>
              <a:cxn ang="0">
                <a:pos x="wd2" y="hd2"/>
              </a:cxn>
              <a:cxn ang="5400000">
                <a:pos x="wd2" y="hd2"/>
              </a:cxn>
              <a:cxn ang="10800000">
                <a:pos x="wd2" y="hd2"/>
              </a:cxn>
              <a:cxn ang="16200000">
                <a:pos x="wd2" y="hd2"/>
              </a:cxn>
            </a:cxnLst>
            <a:rect l="0" t="0" r="r" b="b"/>
            <a:pathLst>
              <a:path w="21600" h="21600" extrusionOk="0">
                <a:moveTo>
                  <a:pt x="7506" y="1077"/>
                </a:moveTo>
                <a:lnTo>
                  <a:pt x="12686" y="15238"/>
                </a:lnTo>
                <a:cubicBezTo>
                  <a:pt x="12686" y="15238"/>
                  <a:pt x="12686" y="15289"/>
                  <a:pt x="12686" y="15289"/>
                </a:cubicBezTo>
                <a:cubicBezTo>
                  <a:pt x="12686" y="18778"/>
                  <a:pt x="13718" y="21600"/>
                  <a:pt x="14994" y="21600"/>
                </a:cubicBezTo>
                <a:cubicBezTo>
                  <a:pt x="16233" y="21600"/>
                  <a:pt x="17246" y="18932"/>
                  <a:pt x="17303" y="15546"/>
                </a:cubicBezTo>
                <a:lnTo>
                  <a:pt x="21018" y="15546"/>
                </a:lnTo>
                <a:cubicBezTo>
                  <a:pt x="21056" y="15905"/>
                  <a:pt x="21168" y="16110"/>
                  <a:pt x="21300" y="16110"/>
                </a:cubicBezTo>
                <a:cubicBezTo>
                  <a:pt x="21469" y="16110"/>
                  <a:pt x="21600" y="15751"/>
                  <a:pt x="21600" y="15289"/>
                </a:cubicBezTo>
                <a:cubicBezTo>
                  <a:pt x="21600" y="14828"/>
                  <a:pt x="21469" y="14468"/>
                  <a:pt x="21300" y="14468"/>
                </a:cubicBezTo>
                <a:cubicBezTo>
                  <a:pt x="21168" y="14468"/>
                  <a:pt x="21056" y="14725"/>
                  <a:pt x="21018" y="15033"/>
                </a:cubicBezTo>
                <a:lnTo>
                  <a:pt x="17303" y="15033"/>
                </a:lnTo>
                <a:cubicBezTo>
                  <a:pt x="17246" y="11647"/>
                  <a:pt x="16233" y="8979"/>
                  <a:pt x="14994" y="8979"/>
                </a:cubicBezTo>
                <a:cubicBezTo>
                  <a:pt x="13812" y="8979"/>
                  <a:pt x="12836" y="11390"/>
                  <a:pt x="12705" y="14571"/>
                </a:cubicBezTo>
                <a:lnTo>
                  <a:pt x="7582" y="564"/>
                </a:lnTo>
                <a:lnTo>
                  <a:pt x="582" y="564"/>
                </a:lnTo>
                <a:cubicBezTo>
                  <a:pt x="544" y="205"/>
                  <a:pt x="432" y="0"/>
                  <a:pt x="300" y="0"/>
                </a:cubicBezTo>
                <a:cubicBezTo>
                  <a:pt x="131" y="0"/>
                  <a:pt x="0" y="359"/>
                  <a:pt x="0" y="821"/>
                </a:cubicBezTo>
                <a:cubicBezTo>
                  <a:pt x="0" y="1283"/>
                  <a:pt x="131" y="1642"/>
                  <a:pt x="300" y="1642"/>
                </a:cubicBezTo>
                <a:cubicBezTo>
                  <a:pt x="432" y="1642"/>
                  <a:pt x="544" y="1385"/>
                  <a:pt x="582" y="1077"/>
                </a:cubicBezTo>
                <a:lnTo>
                  <a:pt x="7506" y="1077"/>
                </a:lnTo>
                <a:close/>
                <a:moveTo>
                  <a:pt x="14994" y="20830"/>
                </a:moveTo>
                <a:cubicBezTo>
                  <a:pt x="13925" y="20830"/>
                  <a:pt x="13043" y="18522"/>
                  <a:pt x="12986" y="15597"/>
                </a:cubicBezTo>
                <a:lnTo>
                  <a:pt x="13211" y="15597"/>
                </a:lnTo>
                <a:cubicBezTo>
                  <a:pt x="13268" y="18163"/>
                  <a:pt x="14037" y="20215"/>
                  <a:pt x="14994" y="20215"/>
                </a:cubicBezTo>
                <a:cubicBezTo>
                  <a:pt x="15951" y="20215"/>
                  <a:pt x="16721" y="18163"/>
                  <a:pt x="16777" y="15597"/>
                </a:cubicBezTo>
                <a:lnTo>
                  <a:pt x="17002" y="15597"/>
                </a:lnTo>
                <a:cubicBezTo>
                  <a:pt x="16965" y="18470"/>
                  <a:pt x="16083" y="20830"/>
                  <a:pt x="14994" y="20830"/>
                </a:cubicBezTo>
                <a:close/>
                <a:moveTo>
                  <a:pt x="14994" y="9800"/>
                </a:moveTo>
                <a:cubicBezTo>
                  <a:pt x="16064" y="9800"/>
                  <a:pt x="16946" y="12108"/>
                  <a:pt x="17002" y="15033"/>
                </a:cubicBezTo>
                <a:lnTo>
                  <a:pt x="16777" y="15033"/>
                </a:lnTo>
                <a:cubicBezTo>
                  <a:pt x="16721" y="12467"/>
                  <a:pt x="15951" y="10415"/>
                  <a:pt x="14994" y="10415"/>
                </a:cubicBezTo>
                <a:cubicBezTo>
                  <a:pt x="14037" y="10415"/>
                  <a:pt x="13268" y="12467"/>
                  <a:pt x="13211" y="15033"/>
                </a:cubicBezTo>
                <a:lnTo>
                  <a:pt x="12986" y="15033"/>
                </a:lnTo>
                <a:cubicBezTo>
                  <a:pt x="13043" y="12160"/>
                  <a:pt x="13925" y="9800"/>
                  <a:pt x="14994" y="98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1400"/>
          </a:p>
        </p:txBody>
      </p:sp>
      <p:sp>
        <p:nvSpPr>
          <p:cNvPr id="7" name="Shape">
            <a:extLst>
              <a:ext uri="{FF2B5EF4-FFF2-40B4-BE49-F238E27FC236}">
                <a16:creationId xmlns:a16="http://schemas.microsoft.com/office/drawing/2014/main" id="{717C4EC5-AC20-4834-88E1-8D401896A45A}"/>
              </a:ext>
            </a:extLst>
          </p:cNvPr>
          <p:cNvSpPr/>
          <p:nvPr/>
        </p:nvSpPr>
        <p:spPr>
          <a:xfrm>
            <a:off x="2533908" y="2983580"/>
            <a:ext cx="4146641" cy="911786"/>
          </a:xfrm>
          <a:custGeom>
            <a:avLst/>
            <a:gdLst/>
            <a:ahLst/>
            <a:cxnLst>
              <a:cxn ang="0">
                <a:pos x="wd2" y="hd2"/>
              </a:cxn>
              <a:cxn ang="5400000">
                <a:pos x="wd2" y="hd2"/>
              </a:cxn>
              <a:cxn ang="10800000">
                <a:pos x="wd2" y="hd2"/>
              </a:cxn>
              <a:cxn ang="16200000">
                <a:pos x="wd2" y="hd2"/>
              </a:cxn>
            </a:cxnLst>
            <a:rect l="0" t="0" r="r" b="b"/>
            <a:pathLst>
              <a:path w="21600" h="21600" extrusionOk="0">
                <a:moveTo>
                  <a:pt x="21034" y="10361"/>
                </a:moveTo>
                <a:lnTo>
                  <a:pt x="15254" y="10361"/>
                </a:lnTo>
                <a:cubicBezTo>
                  <a:pt x="15201" y="4566"/>
                  <a:pt x="14247" y="0"/>
                  <a:pt x="13080" y="0"/>
                </a:cubicBezTo>
                <a:cubicBezTo>
                  <a:pt x="11914" y="0"/>
                  <a:pt x="10959" y="4566"/>
                  <a:pt x="10906" y="10361"/>
                </a:cubicBezTo>
                <a:lnTo>
                  <a:pt x="548" y="10361"/>
                </a:lnTo>
                <a:cubicBezTo>
                  <a:pt x="513" y="9746"/>
                  <a:pt x="407" y="9395"/>
                  <a:pt x="283" y="9395"/>
                </a:cubicBezTo>
                <a:cubicBezTo>
                  <a:pt x="124" y="9395"/>
                  <a:pt x="0" y="10010"/>
                  <a:pt x="0" y="10800"/>
                </a:cubicBezTo>
                <a:cubicBezTo>
                  <a:pt x="0" y="11590"/>
                  <a:pt x="124" y="12205"/>
                  <a:pt x="283" y="12205"/>
                </a:cubicBezTo>
                <a:cubicBezTo>
                  <a:pt x="407" y="12205"/>
                  <a:pt x="513" y="11766"/>
                  <a:pt x="548" y="11239"/>
                </a:cubicBezTo>
                <a:lnTo>
                  <a:pt x="10906" y="11239"/>
                </a:lnTo>
                <a:cubicBezTo>
                  <a:pt x="10959" y="17034"/>
                  <a:pt x="11914" y="21600"/>
                  <a:pt x="13080" y="21600"/>
                </a:cubicBezTo>
                <a:cubicBezTo>
                  <a:pt x="14247" y="21600"/>
                  <a:pt x="15201" y="17034"/>
                  <a:pt x="15254" y="11239"/>
                </a:cubicBezTo>
                <a:lnTo>
                  <a:pt x="21070" y="11239"/>
                </a:lnTo>
                <a:cubicBezTo>
                  <a:pt x="21123" y="11678"/>
                  <a:pt x="21211" y="11942"/>
                  <a:pt x="21317" y="11942"/>
                </a:cubicBezTo>
                <a:cubicBezTo>
                  <a:pt x="21476" y="11942"/>
                  <a:pt x="21600" y="11327"/>
                  <a:pt x="21600" y="10537"/>
                </a:cubicBezTo>
                <a:cubicBezTo>
                  <a:pt x="21600" y="9746"/>
                  <a:pt x="21476" y="9132"/>
                  <a:pt x="21317" y="9132"/>
                </a:cubicBezTo>
                <a:cubicBezTo>
                  <a:pt x="21176" y="9132"/>
                  <a:pt x="21052" y="9659"/>
                  <a:pt x="21034" y="10361"/>
                </a:cubicBezTo>
                <a:close/>
                <a:moveTo>
                  <a:pt x="13098" y="1405"/>
                </a:moveTo>
                <a:cubicBezTo>
                  <a:pt x="14105" y="1405"/>
                  <a:pt x="14936" y="5356"/>
                  <a:pt x="14989" y="10361"/>
                </a:cubicBezTo>
                <a:lnTo>
                  <a:pt x="14777" y="10361"/>
                </a:lnTo>
                <a:cubicBezTo>
                  <a:pt x="14724" y="5971"/>
                  <a:pt x="13999" y="2459"/>
                  <a:pt x="13098" y="2459"/>
                </a:cubicBezTo>
                <a:cubicBezTo>
                  <a:pt x="12196" y="2459"/>
                  <a:pt x="11472" y="5971"/>
                  <a:pt x="11419" y="10361"/>
                </a:cubicBezTo>
                <a:lnTo>
                  <a:pt x="11207" y="10361"/>
                </a:lnTo>
                <a:cubicBezTo>
                  <a:pt x="11260" y="5356"/>
                  <a:pt x="12073" y="1405"/>
                  <a:pt x="13098" y="1405"/>
                </a:cubicBezTo>
                <a:close/>
                <a:moveTo>
                  <a:pt x="13098" y="20195"/>
                </a:moveTo>
                <a:cubicBezTo>
                  <a:pt x="12090" y="20195"/>
                  <a:pt x="11260" y="16244"/>
                  <a:pt x="11207" y="11239"/>
                </a:cubicBezTo>
                <a:lnTo>
                  <a:pt x="11419" y="11239"/>
                </a:lnTo>
                <a:cubicBezTo>
                  <a:pt x="11472" y="15629"/>
                  <a:pt x="12196" y="19142"/>
                  <a:pt x="13098" y="19142"/>
                </a:cubicBezTo>
                <a:cubicBezTo>
                  <a:pt x="13999" y="19142"/>
                  <a:pt x="14724" y="15629"/>
                  <a:pt x="14777" y="11239"/>
                </a:cubicBezTo>
                <a:lnTo>
                  <a:pt x="14989" y="11239"/>
                </a:lnTo>
                <a:cubicBezTo>
                  <a:pt x="14936" y="16244"/>
                  <a:pt x="14105" y="20195"/>
                  <a:pt x="13098" y="20195"/>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sz="1400"/>
          </a:p>
        </p:txBody>
      </p:sp>
      <p:sp>
        <p:nvSpPr>
          <p:cNvPr id="8" name="Shape">
            <a:extLst>
              <a:ext uri="{FF2B5EF4-FFF2-40B4-BE49-F238E27FC236}">
                <a16:creationId xmlns:a16="http://schemas.microsoft.com/office/drawing/2014/main" id="{69B5034A-9F0E-4047-AFEF-34E1905BEDD1}"/>
              </a:ext>
            </a:extLst>
          </p:cNvPr>
          <p:cNvSpPr/>
          <p:nvPr/>
        </p:nvSpPr>
        <p:spPr>
          <a:xfrm>
            <a:off x="2793354" y="3510046"/>
            <a:ext cx="5008543" cy="1152697"/>
          </a:xfrm>
          <a:custGeom>
            <a:avLst/>
            <a:gdLst/>
            <a:ahLst/>
            <a:cxnLst>
              <a:cxn ang="0">
                <a:pos x="wd2" y="hd2"/>
              </a:cxn>
              <a:cxn ang="5400000">
                <a:pos x="wd2" y="hd2"/>
              </a:cxn>
              <a:cxn ang="10800000">
                <a:pos x="wd2" y="hd2"/>
              </a:cxn>
              <a:cxn ang="16200000">
                <a:pos x="wd2" y="hd2"/>
              </a:cxn>
            </a:cxnLst>
            <a:rect l="0" t="0" r="r" b="b"/>
            <a:pathLst>
              <a:path w="21600" h="21600" extrusionOk="0">
                <a:moveTo>
                  <a:pt x="21351" y="11946"/>
                </a:moveTo>
                <a:cubicBezTo>
                  <a:pt x="21249" y="11946"/>
                  <a:pt x="21161" y="12293"/>
                  <a:pt x="21132" y="12710"/>
                </a:cubicBezTo>
                <a:lnTo>
                  <a:pt x="18176" y="12710"/>
                </a:lnTo>
                <a:cubicBezTo>
                  <a:pt x="18132" y="8126"/>
                  <a:pt x="17341" y="4514"/>
                  <a:pt x="16376" y="4514"/>
                </a:cubicBezTo>
                <a:cubicBezTo>
                  <a:pt x="15410" y="4514"/>
                  <a:pt x="14619" y="8126"/>
                  <a:pt x="14576" y="12710"/>
                </a:cubicBezTo>
                <a:lnTo>
                  <a:pt x="7932" y="12710"/>
                </a:lnTo>
                <a:lnTo>
                  <a:pt x="5415" y="764"/>
                </a:lnTo>
                <a:lnTo>
                  <a:pt x="454" y="764"/>
                </a:lnTo>
                <a:cubicBezTo>
                  <a:pt x="424" y="278"/>
                  <a:pt x="337" y="0"/>
                  <a:pt x="234" y="0"/>
                </a:cubicBezTo>
                <a:cubicBezTo>
                  <a:pt x="102" y="0"/>
                  <a:pt x="0" y="486"/>
                  <a:pt x="0" y="1111"/>
                </a:cubicBezTo>
                <a:cubicBezTo>
                  <a:pt x="0" y="1736"/>
                  <a:pt x="102" y="2222"/>
                  <a:pt x="234" y="2222"/>
                </a:cubicBezTo>
                <a:cubicBezTo>
                  <a:pt x="337" y="2222"/>
                  <a:pt x="424" y="1875"/>
                  <a:pt x="454" y="1459"/>
                </a:cubicBezTo>
                <a:lnTo>
                  <a:pt x="5356" y="1459"/>
                </a:lnTo>
                <a:lnTo>
                  <a:pt x="7873" y="13404"/>
                </a:lnTo>
                <a:lnTo>
                  <a:pt x="14590" y="13404"/>
                </a:lnTo>
                <a:cubicBezTo>
                  <a:pt x="14634" y="17988"/>
                  <a:pt x="15424" y="21600"/>
                  <a:pt x="16390" y="21600"/>
                </a:cubicBezTo>
                <a:cubicBezTo>
                  <a:pt x="17356" y="21600"/>
                  <a:pt x="18146" y="17988"/>
                  <a:pt x="18190" y="13404"/>
                </a:cubicBezTo>
                <a:lnTo>
                  <a:pt x="21146" y="13404"/>
                </a:lnTo>
                <a:cubicBezTo>
                  <a:pt x="21176" y="13891"/>
                  <a:pt x="21263" y="14168"/>
                  <a:pt x="21366" y="14168"/>
                </a:cubicBezTo>
                <a:cubicBezTo>
                  <a:pt x="21498" y="14168"/>
                  <a:pt x="21600" y="13682"/>
                  <a:pt x="21600" y="13057"/>
                </a:cubicBezTo>
                <a:cubicBezTo>
                  <a:pt x="21600" y="12432"/>
                  <a:pt x="21483" y="11946"/>
                  <a:pt x="21351" y="11946"/>
                </a:cubicBezTo>
                <a:close/>
                <a:moveTo>
                  <a:pt x="16376" y="5626"/>
                </a:moveTo>
                <a:cubicBezTo>
                  <a:pt x="17210" y="5626"/>
                  <a:pt x="17898" y="8751"/>
                  <a:pt x="17941" y="12710"/>
                </a:cubicBezTo>
                <a:lnTo>
                  <a:pt x="17766" y="12710"/>
                </a:lnTo>
                <a:cubicBezTo>
                  <a:pt x="17722" y="9237"/>
                  <a:pt x="17122" y="6459"/>
                  <a:pt x="16376" y="6459"/>
                </a:cubicBezTo>
                <a:cubicBezTo>
                  <a:pt x="15629" y="6459"/>
                  <a:pt x="15029" y="9237"/>
                  <a:pt x="14985" y="12710"/>
                </a:cubicBezTo>
                <a:lnTo>
                  <a:pt x="14810" y="12710"/>
                </a:lnTo>
                <a:cubicBezTo>
                  <a:pt x="14854" y="8821"/>
                  <a:pt x="15527" y="5626"/>
                  <a:pt x="16376" y="5626"/>
                </a:cubicBezTo>
                <a:close/>
                <a:moveTo>
                  <a:pt x="16376" y="20558"/>
                </a:moveTo>
                <a:cubicBezTo>
                  <a:pt x="15541" y="20558"/>
                  <a:pt x="14854" y="17433"/>
                  <a:pt x="14810" y="13474"/>
                </a:cubicBezTo>
                <a:lnTo>
                  <a:pt x="14985" y="13474"/>
                </a:lnTo>
                <a:cubicBezTo>
                  <a:pt x="15029" y="16947"/>
                  <a:pt x="15629" y="19725"/>
                  <a:pt x="16376" y="19725"/>
                </a:cubicBezTo>
                <a:cubicBezTo>
                  <a:pt x="17122" y="19725"/>
                  <a:pt x="17722" y="16947"/>
                  <a:pt x="17766" y="13474"/>
                </a:cubicBezTo>
                <a:lnTo>
                  <a:pt x="17941" y="13474"/>
                </a:lnTo>
                <a:cubicBezTo>
                  <a:pt x="17898" y="17363"/>
                  <a:pt x="17210" y="20558"/>
                  <a:pt x="16376" y="20558"/>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1400"/>
          </a:p>
        </p:txBody>
      </p:sp>
      <p:sp>
        <p:nvSpPr>
          <p:cNvPr id="9" name="Shape">
            <a:extLst>
              <a:ext uri="{FF2B5EF4-FFF2-40B4-BE49-F238E27FC236}">
                <a16:creationId xmlns:a16="http://schemas.microsoft.com/office/drawing/2014/main" id="{A0F8D247-DDE6-47DD-8F4D-F847E09A5F1C}"/>
              </a:ext>
            </a:extLst>
          </p:cNvPr>
          <p:cNvSpPr/>
          <p:nvPr/>
        </p:nvSpPr>
        <p:spPr>
          <a:xfrm>
            <a:off x="2756294" y="3991103"/>
            <a:ext cx="4676000" cy="2057062"/>
          </a:xfrm>
          <a:custGeom>
            <a:avLst/>
            <a:gdLst/>
            <a:ahLst/>
            <a:cxnLst>
              <a:cxn ang="0">
                <a:pos x="wd2" y="hd2"/>
              </a:cxn>
              <a:cxn ang="5400000">
                <a:pos x="wd2" y="hd2"/>
              </a:cxn>
              <a:cxn ang="10800000">
                <a:pos x="wd2" y="hd2"/>
              </a:cxn>
              <a:cxn ang="16200000">
                <a:pos x="wd2" y="hd2"/>
              </a:cxn>
            </a:cxnLst>
            <a:rect l="0" t="0" r="r" b="b"/>
            <a:pathLst>
              <a:path w="21600" h="21600" extrusionOk="0">
                <a:moveTo>
                  <a:pt x="21333" y="16190"/>
                </a:moveTo>
                <a:cubicBezTo>
                  <a:pt x="21224" y="16190"/>
                  <a:pt x="21130" y="16385"/>
                  <a:pt x="21098" y="16618"/>
                </a:cubicBezTo>
                <a:lnTo>
                  <a:pt x="17070" y="16618"/>
                </a:lnTo>
                <a:cubicBezTo>
                  <a:pt x="17023" y="14050"/>
                  <a:pt x="16176" y="12026"/>
                  <a:pt x="15142" y="12026"/>
                </a:cubicBezTo>
                <a:cubicBezTo>
                  <a:pt x="14107" y="12026"/>
                  <a:pt x="13261" y="14050"/>
                  <a:pt x="13214" y="16618"/>
                </a:cubicBezTo>
                <a:lnTo>
                  <a:pt x="9781" y="16618"/>
                </a:lnTo>
                <a:lnTo>
                  <a:pt x="3260" y="428"/>
                </a:lnTo>
                <a:lnTo>
                  <a:pt x="486" y="428"/>
                </a:lnTo>
                <a:cubicBezTo>
                  <a:pt x="455" y="156"/>
                  <a:pt x="361" y="0"/>
                  <a:pt x="251" y="0"/>
                </a:cubicBezTo>
                <a:cubicBezTo>
                  <a:pt x="110" y="0"/>
                  <a:pt x="0" y="272"/>
                  <a:pt x="0" y="623"/>
                </a:cubicBezTo>
                <a:cubicBezTo>
                  <a:pt x="0" y="973"/>
                  <a:pt x="110" y="1245"/>
                  <a:pt x="251" y="1245"/>
                </a:cubicBezTo>
                <a:cubicBezTo>
                  <a:pt x="361" y="1245"/>
                  <a:pt x="455" y="1051"/>
                  <a:pt x="486" y="817"/>
                </a:cubicBezTo>
                <a:lnTo>
                  <a:pt x="3198" y="817"/>
                </a:lnTo>
                <a:lnTo>
                  <a:pt x="9718" y="17008"/>
                </a:lnTo>
                <a:lnTo>
                  <a:pt x="13230" y="17008"/>
                </a:lnTo>
                <a:cubicBezTo>
                  <a:pt x="13277" y="19576"/>
                  <a:pt x="14123" y="21600"/>
                  <a:pt x="15158" y="21600"/>
                </a:cubicBezTo>
                <a:cubicBezTo>
                  <a:pt x="16192" y="21600"/>
                  <a:pt x="17039" y="19576"/>
                  <a:pt x="17086" y="17008"/>
                </a:cubicBezTo>
                <a:lnTo>
                  <a:pt x="21114" y="17008"/>
                </a:lnTo>
                <a:cubicBezTo>
                  <a:pt x="21145" y="17280"/>
                  <a:pt x="21239" y="17436"/>
                  <a:pt x="21349" y="17436"/>
                </a:cubicBezTo>
                <a:cubicBezTo>
                  <a:pt x="21490" y="17436"/>
                  <a:pt x="21600" y="17163"/>
                  <a:pt x="21600" y="16813"/>
                </a:cubicBezTo>
                <a:cubicBezTo>
                  <a:pt x="21600" y="16502"/>
                  <a:pt x="21475" y="16190"/>
                  <a:pt x="21333" y="16190"/>
                </a:cubicBezTo>
                <a:close/>
                <a:moveTo>
                  <a:pt x="15142" y="12688"/>
                </a:moveTo>
                <a:cubicBezTo>
                  <a:pt x="16035" y="12688"/>
                  <a:pt x="16772" y="14439"/>
                  <a:pt x="16819" y="16657"/>
                </a:cubicBezTo>
                <a:lnTo>
                  <a:pt x="16631" y="16657"/>
                </a:lnTo>
                <a:cubicBezTo>
                  <a:pt x="16584" y="14711"/>
                  <a:pt x="15941" y="13155"/>
                  <a:pt x="15142" y="13155"/>
                </a:cubicBezTo>
                <a:cubicBezTo>
                  <a:pt x="14342" y="13155"/>
                  <a:pt x="13700" y="14711"/>
                  <a:pt x="13653" y="16657"/>
                </a:cubicBezTo>
                <a:lnTo>
                  <a:pt x="13465" y="16657"/>
                </a:lnTo>
                <a:cubicBezTo>
                  <a:pt x="13512" y="14439"/>
                  <a:pt x="14248" y="12688"/>
                  <a:pt x="15142" y="12688"/>
                </a:cubicBezTo>
                <a:close/>
                <a:moveTo>
                  <a:pt x="15142" y="21016"/>
                </a:moveTo>
                <a:cubicBezTo>
                  <a:pt x="14248" y="21016"/>
                  <a:pt x="13512" y="19265"/>
                  <a:pt x="13465" y="17047"/>
                </a:cubicBezTo>
                <a:lnTo>
                  <a:pt x="13653" y="17047"/>
                </a:lnTo>
                <a:cubicBezTo>
                  <a:pt x="13700" y="18992"/>
                  <a:pt x="14342" y="20549"/>
                  <a:pt x="15142" y="20549"/>
                </a:cubicBezTo>
                <a:cubicBezTo>
                  <a:pt x="15941" y="20549"/>
                  <a:pt x="16584" y="18992"/>
                  <a:pt x="16631" y="17047"/>
                </a:cubicBezTo>
                <a:lnTo>
                  <a:pt x="16819" y="17047"/>
                </a:lnTo>
                <a:cubicBezTo>
                  <a:pt x="16788" y="19226"/>
                  <a:pt x="16051" y="21016"/>
                  <a:pt x="15142" y="21016"/>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1400" dirty="0"/>
          </a:p>
        </p:txBody>
      </p:sp>
      <p:sp>
        <p:nvSpPr>
          <p:cNvPr id="10" name="Shape">
            <a:extLst>
              <a:ext uri="{FF2B5EF4-FFF2-40B4-BE49-F238E27FC236}">
                <a16:creationId xmlns:a16="http://schemas.microsoft.com/office/drawing/2014/main" id="{4F80A135-76D3-4824-9973-3E8D4DF8BC14}"/>
              </a:ext>
            </a:extLst>
          </p:cNvPr>
          <p:cNvSpPr/>
          <p:nvPr/>
        </p:nvSpPr>
        <p:spPr>
          <a:xfrm>
            <a:off x="2347881" y="1913663"/>
            <a:ext cx="4065527" cy="1360259"/>
          </a:xfrm>
          <a:custGeom>
            <a:avLst/>
            <a:gdLst/>
            <a:ahLst/>
            <a:cxnLst>
              <a:cxn ang="0">
                <a:pos x="wd2" y="hd2"/>
              </a:cxn>
              <a:cxn ang="5400000">
                <a:pos x="wd2" y="hd2"/>
              </a:cxn>
              <a:cxn ang="10800000">
                <a:pos x="wd2" y="hd2"/>
              </a:cxn>
              <a:cxn ang="16200000">
                <a:pos x="wd2" y="hd2"/>
              </a:cxn>
            </a:cxnLst>
            <a:rect l="0" t="0" r="r" b="b"/>
            <a:pathLst>
              <a:path w="21584" h="21600" extrusionOk="0">
                <a:moveTo>
                  <a:pt x="272" y="21600"/>
                </a:moveTo>
                <a:cubicBezTo>
                  <a:pt x="398" y="21600"/>
                  <a:pt x="506" y="21306"/>
                  <a:pt x="542" y="20953"/>
                </a:cubicBezTo>
                <a:lnTo>
                  <a:pt x="8091" y="20953"/>
                </a:lnTo>
                <a:lnTo>
                  <a:pt x="12198" y="7534"/>
                </a:lnTo>
                <a:lnTo>
                  <a:pt x="14036" y="7534"/>
                </a:lnTo>
                <a:cubicBezTo>
                  <a:pt x="14090" y="11418"/>
                  <a:pt x="15063" y="14479"/>
                  <a:pt x="16252" y="14479"/>
                </a:cubicBezTo>
                <a:cubicBezTo>
                  <a:pt x="17441" y="14479"/>
                  <a:pt x="18413" y="11418"/>
                  <a:pt x="18467" y="7534"/>
                </a:cubicBezTo>
                <a:lnTo>
                  <a:pt x="21026" y="7534"/>
                </a:lnTo>
                <a:cubicBezTo>
                  <a:pt x="21062" y="7945"/>
                  <a:pt x="21170" y="8181"/>
                  <a:pt x="21296" y="8181"/>
                </a:cubicBezTo>
                <a:cubicBezTo>
                  <a:pt x="21458" y="8181"/>
                  <a:pt x="21584" y="7769"/>
                  <a:pt x="21584" y="7239"/>
                </a:cubicBezTo>
                <a:cubicBezTo>
                  <a:pt x="21584" y="6710"/>
                  <a:pt x="21458" y="6298"/>
                  <a:pt x="21296" y="6298"/>
                </a:cubicBezTo>
                <a:cubicBezTo>
                  <a:pt x="21170" y="6298"/>
                  <a:pt x="21062" y="6592"/>
                  <a:pt x="21026" y="6945"/>
                </a:cubicBezTo>
                <a:lnTo>
                  <a:pt x="18467" y="6945"/>
                </a:lnTo>
                <a:cubicBezTo>
                  <a:pt x="18413" y="3061"/>
                  <a:pt x="17441" y="0"/>
                  <a:pt x="16252" y="0"/>
                </a:cubicBezTo>
                <a:cubicBezTo>
                  <a:pt x="15063" y="0"/>
                  <a:pt x="14090" y="3060"/>
                  <a:pt x="14036" y="6945"/>
                </a:cubicBezTo>
                <a:lnTo>
                  <a:pt x="12144" y="6945"/>
                </a:lnTo>
                <a:lnTo>
                  <a:pt x="8037" y="20364"/>
                </a:lnTo>
                <a:lnTo>
                  <a:pt x="560" y="20364"/>
                </a:lnTo>
                <a:cubicBezTo>
                  <a:pt x="524" y="19952"/>
                  <a:pt x="416" y="19717"/>
                  <a:pt x="290" y="19717"/>
                </a:cubicBezTo>
                <a:cubicBezTo>
                  <a:pt x="128" y="19717"/>
                  <a:pt x="2" y="20129"/>
                  <a:pt x="2" y="20658"/>
                </a:cubicBezTo>
                <a:cubicBezTo>
                  <a:pt x="-16" y="21129"/>
                  <a:pt x="110" y="21600"/>
                  <a:pt x="272" y="21600"/>
                </a:cubicBezTo>
                <a:close/>
                <a:moveTo>
                  <a:pt x="16270" y="13478"/>
                </a:moveTo>
                <a:cubicBezTo>
                  <a:pt x="15243" y="13478"/>
                  <a:pt x="14396" y="10829"/>
                  <a:pt x="14342" y="7475"/>
                </a:cubicBezTo>
                <a:lnTo>
                  <a:pt x="14558" y="7475"/>
                </a:lnTo>
                <a:cubicBezTo>
                  <a:pt x="14612" y="10417"/>
                  <a:pt x="15351" y="12772"/>
                  <a:pt x="16270" y="12772"/>
                </a:cubicBezTo>
                <a:cubicBezTo>
                  <a:pt x="17188" y="12772"/>
                  <a:pt x="17927" y="10417"/>
                  <a:pt x="17981" y="7475"/>
                </a:cubicBezTo>
                <a:lnTo>
                  <a:pt x="18197" y="7475"/>
                </a:lnTo>
                <a:cubicBezTo>
                  <a:pt x="18143" y="10829"/>
                  <a:pt x="17296" y="13478"/>
                  <a:pt x="16270" y="13478"/>
                </a:cubicBezTo>
                <a:close/>
                <a:moveTo>
                  <a:pt x="16270" y="883"/>
                </a:moveTo>
                <a:cubicBezTo>
                  <a:pt x="17296" y="883"/>
                  <a:pt x="18143" y="3531"/>
                  <a:pt x="18197" y="6886"/>
                </a:cubicBezTo>
                <a:lnTo>
                  <a:pt x="17981" y="6886"/>
                </a:lnTo>
                <a:cubicBezTo>
                  <a:pt x="17927" y="3943"/>
                  <a:pt x="17188" y="1589"/>
                  <a:pt x="16270" y="1589"/>
                </a:cubicBezTo>
                <a:cubicBezTo>
                  <a:pt x="15351" y="1589"/>
                  <a:pt x="14612" y="3943"/>
                  <a:pt x="14558" y="6886"/>
                </a:cubicBezTo>
                <a:lnTo>
                  <a:pt x="14342" y="6886"/>
                </a:lnTo>
                <a:cubicBezTo>
                  <a:pt x="14396" y="3531"/>
                  <a:pt x="15225" y="883"/>
                  <a:pt x="16270" y="883"/>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1400"/>
          </a:p>
        </p:txBody>
      </p:sp>
      <p:sp>
        <p:nvSpPr>
          <p:cNvPr id="11" name="Shape">
            <a:extLst>
              <a:ext uri="{FF2B5EF4-FFF2-40B4-BE49-F238E27FC236}">
                <a16:creationId xmlns:a16="http://schemas.microsoft.com/office/drawing/2014/main" id="{B3FD24C7-3094-496B-BCB2-A60FA90C0832}"/>
              </a:ext>
            </a:extLst>
          </p:cNvPr>
          <p:cNvSpPr/>
          <p:nvPr/>
        </p:nvSpPr>
        <p:spPr>
          <a:xfrm>
            <a:off x="2533908" y="1147822"/>
            <a:ext cx="5188680" cy="2005172"/>
          </a:xfrm>
          <a:custGeom>
            <a:avLst/>
            <a:gdLst/>
            <a:ahLst/>
            <a:cxnLst>
              <a:cxn ang="0">
                <a:pos x="wd2" y="hd2"/>
              </a:cxn>
              <a:cxn ang="5400000">
                <a:pos x="wd2" y="hd2"/>
              </a:cxn>
              <a:cxn ang="10800000">
                <a:pos x="wd2" y="hd2"/>
              </a:cxn>
              <a:cxn ang="16200000">
                <a:pos x="wd2" y="hd2"/>
              </a:cxn>
            </a:cxnLst>
            <a:rect l="0" t="0" r="r" b="b"/>
            <a:pathLst>
              <a:path w="21587" h="21600" extrusionOk="0">
                <a:moveTo>
                  <a:pt x="227" y="21600"/>
                </a:moveTo>
                <a:cubicBezTo>
                  <a:pt x="326" y="21600"/>
                  <a:pt x="411" y="21400"/>
                  <a:pt x="439" y="21161"/>
                </a:cubicBezTo>
                <a:lnTo>
                  <a:pt x="3785" y="21161"/>
                </a:lnTo>
                <a:lnTo>
                  <a:pt x="9460" y="5111"/>
                </a:lnTo>
                <a:lnTo>
                  <a:pt x="14006" y="5111"/>
                </a:lnTo>
                <a:cubicBezTo>
                  <a:pt x="14048" y="7746"/>
                  <a:pt x="14810" y="9822"/>
                  <a:pt x="15742" y="9822"/>
                </a:cubicBezTo>
                <a:cubicBezTo>
                  <a:pt x="16674" y="9822"/>
                  <a:pt x="17436" y="7746"/>
                  <a:pt x="17479" y="5111"/>
                </a:cubicBezTo>
                <a:lnTo>
                  <a:pt x="21149" y="5111"/>
                </a:lnTo>
                <a:cubicBezTo>
                  <a:pt x="21178" y="5390"/>
                  <a:pt x="21262" y="5550"/>
                  <a:pt x="21361" y="5550"/>
                </a:cubicBezTo>
                <a:cubicBezTo>
                  <a:pt x="21488" y="5550"/>
                  <a:pt x="21587" y="5270"/>
                  <a:pt x="21587" y="4911"/>
                </a:cubicBezTo>
                <a:cubicBezTo>
                  <a:pt x="21587" y="4552"/>
                  <a:pt x="21488" y="4272"/>
                  <a:pt x="21361" y="4272"/>
                </a:cubicBezTo>
                <a:cubicBezTo>
                  <a:pt x="21262" y="4272"/>
                  <a:pt x="21178" y="4472"/>
                  <a:pt x="21149" y="4711"/>
                </a:cubicBezTo>
                <a:lnTo>
                  <a:pt x="17479" y="4711"/>
                </a:lnTo>
                <a:cubicBezTo>
                  <a:pt x="17436" y="2076"/>
                  <a:pt x="16674" y="0"/>
                  <a:pt x="15742" y="0"/>
                </a:cubicBezTo>
                <a:cubicBezTo>
                  <a:pt x="14810" y="0"/>
                  <a:pt x="14048" y="2076"/>
                  <a:pt x="14006" y="4711"/>
                </a:cubicBezTo>
                <a:lnTo>
                  <a:pt x="9403" y="4711"/>
                </a:lnTo>
                <a:lnTo>
                  <a:pt x="3728" y="20762"/>
                </a:lnTo>
                <a:lnTo>
                  <a:pt x="439" y="20762"/>
                </a:lnTo>
                <a:cubicBezTo>
                  <a:pt x="410" y="20482"/>
                  <a:pt x="326" y="20322"/>
                  <a:pt x="227" y="20322"/>
                </a:cubicBezTo>
                <a:cubicBezTo>
                  <a:pt x="100" y="20322"/>
                  <a:pt x="1" y="20602"/>
                  <a:pt x="1" y="20961"/>
                </a:cubicBezTo>
                <a:cubicBezTo>
                  <a:pt x="-13" y="21281"/>
                  <a:pt x="100" y="21600"/>
                  <a:pt x="227" y="21600"/>
                </a:cubicBezTo>
                <a:close/>
                <a:moveTo>
                  <a:pt x="15756" y="9143"/>
                </a:moveTo>
                <a:cubicBezTo>
                  <a:pt x="14952" y="9143"/>
                  <a:pt x="14288" y="7346"/>
                  <a:pt x="14246" y="5071"/>
                </a:cubicBezTo>
                <a:lnTo>
                  <a:pt x="14415" y="5071"/>
                </a:lnTo>
                <a:cubicBezTo>
                  <a:pt x="14458" y="7067"/>
                  <a:pt x="15036" y="8664"/>
                  <a:pt x="15756" y="8664"/>
                </a:cubicBezTo>
                <a:cubicBezTo>
                  <a:pt x="16476" y="8664"/>
                  <a:pt x="17055" y="7067"/>
                  <a:pt x="17098" y="5071"/>
                </a:cubicBezTo>
                <a:lnTo>
                  <a:pt x="17267" y="5071"/>
                </a:lnTo>
                <a:cubicBezTo>
                  <a:pt x="17225" y="7346"/>
                  <a:pt x="16561" y="9143"/>
                  <a:pt x="15756" y="9143"/>
                </a:cubicBezTo>
                <a:close/>
                <a:moveTo>
                  <a:pt x="15756" y="599"/>
                </a:moveTo>
                <a:cubicBezTo>
                  <a:pt x="16561" y="599"/>
                  <a:pt x="17225" y="2396"/>
                  <a:pt x="17267" y="4671"/>
                </a:cubicBezTo>
                <a:lnTo>
                  <a:pt x="17098" y="4671"/>
                </a:lnTo>
                <a:cubicBezTo>
                  <a:pt x="17055" y="2675"/>
                  <a:pt x="16476" y="1078"/>
                  <a:pt x="15756" y="1078"/>
                </a:cubicBezTo>
                <a:cubicBezTo>
                  <a:pt x="15036" y="1078"/>
                  <a:pt x="14458" y="2675"/>
                  <a:pt x="14415" y="4671"/>
                </a:cubicBezTo>
                <a:lnTo>
                  <a:pt x="14246" y="4671"/>
                </a:lnTo>
                <a:cubicBezTo>
                  <a:pt x="14288" y="2396"/>
                  <a:pt x="14938" y="599"/>
                  <a:pt x="15756" y="599"/>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1400"/>
          </a:p>
        </p:txBody>
      </p:sp>
      <p:grpSp>
        <p:nvGrpSpPr>
          <p:cNvPr id="52" name="Group 51"/>
          <p:cNvGrpSpPr/>
          <p:nvPr/>
        </p:nvGrpSpPr>
        <p:grpSpPr>
          <a:xfrm>
            <a:off x="270377" y="2595644"/>
            <a:ext cx="1828800" cy="1828800"/>
            <a:chOff x="264340" y="1878837"/>
            <a:chExt cx="3239402" cy="3239402"/>
          </a:xfrm>
        </p:grpSpPr>
        <p:sp>
          <p:nvSpPr>
            <p:cNvPr id="12" name="Shape">
              <a:extLst>
                <a:ext uri="{FF2B5EF4-FFF2-40B4-BE49-F238E27FC236}">
                  <a16:creationId xmlns:a16="http://schemas.microsoft.com/office/drawing/2014/main" id="{C2DFAE54-5EE6-424B-9B4C-F6C6716D7421}"/>
                </a:ext>
              </a:extLst>
            </p:cNvPr>
            <p:cNvSpPr/>
            <p:nvPr/>
          </p:nvSpPr>
          <p:spPr>
            <a:xfrm>
              <a:off x="264340" y="1878837"/>
              <a:ext cx="3239402" cy="32394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bg2">
                <a:lumMod val="75000"/>
              </a:schemeClr>
            </a:solidFill>
            <a:ln w="12700">
              <a:miter lim="400000"/>
            </a:ln>
          </p:spPr>
          <p:txBody>
            <a:bodyPr lIns="38100" tIns="38100" rIns="38100" bIns="38100" anchor="ctr"/>
            <a:lstStyle/>
            <a:p>
              <a:pPr>
                <a:defRPr sz="3000">
                  <a:solidFill>
                    <a:srgbClr val="FFFFFF"/>
                  </a:solidFill>
                </a:defRPr>
              </a:pPr>
              <a:endParaRPr sz="1400"/>
            </a:p>
          </p:txBody>
        </p:sp>
        <p:sp>
          <p:nvSpPr>
            <p:cNvPr id="13" name="Circle">
              <a:extLst>
                <a:ext uri="{FF2B5EF4-FFF2-40B4-BE49-F238E27FC236}">
                  <a16:creationId xmlns:a16="http://schemas.microsoft.com/office/drawing/2014/main" id="{5D386862-7B60-4AA1-A239-F7F6B59A7BB8}"/>
                </a:ext>
              </a:extLst>
            </p:cNvPr>
            <p:cNvSpPr/>
            <p:nvPr/>
          </p:nvSpPr>
          <p:spPr>
            <a:xfrm>
              <a:off x="631271" y="2245768"/>
              <a:ext cx="2505541" cy="2505541"/>
            </a:xfrm>
            <a:prstGeom prst="ellipse">
              <a:avLst/>
            </a:prstGeom>
            <a:solidFill>
              <a:schemeClr val="bg2"/>
            </a:solidFill>
            <a:ln w="12700">
              <a:miter lim="400000"/>
            </a:ln>
          </p:spPr>
          <p:txBody>
            <a:bodyPr lIns="38100" tIns="38100" rIns="38100" bIns="38100" anchor="ctr"/>
            <a:lstStyle/>
            <a:p>
              <a:pPr>
                <a:defRPr sz="3000">
                  <a:solidFill>
                    <a:srgbClr val="FFFFFF"/>
                  </a:solidFill>
                </a:defRPr>
              </a:pPr>
              <a:endParaRPr sz="1400"/>
            </a:p>
          </p:txBody>
        </p:sp>
      </p:grpSp>
      <p:sp>
        <p:nvSpPr>
          <p:cNvPr id="14" name="TextBox 13">
            <a:extLst>
              <a:ext uri="{FF2B5EF4-FFF2-40B4-BE49-F238E27FC236}">
                <a16:creationId xmlns:a16="http://schemas.microsoft.com/office/drawing/2014/main" id="{D7C668BB-D9F5-48D4-A52B-D91264EE7A99}"/>
              </a:ext>
            </a:extLst>
          </p:cNvPr>
          <p:cNvSpPr txBox="1"/>
          <p:nvPr/>
        </p:nvSpPr>
        <p:spPr>
          <a:xfrm>
            <a:off x="6451179" y="2214183"/>
            <a:ext cx="5092981" cy="307777"/>
          </a:xfrm>
          <a:prstGeom prst="rect">
            <a:avLst/>
          </a:prstGeom>
          <a:noFill/>
        </p:spPr>
        <p:txBody>
          <a:bodyPr wrap="square" lIns="0" rIns="0" rtlCol="0" anchor="b">
            <a:spAutoFit/>
          </a:bodyPr>
          <a:lstStyle/>
          <a:p>
            <a:r>
              <a:rPr lang="en-US" sz="1400" b="1" noProof="1">
                <a:solidFill>
                  <a:schemeClr val="accent5">
                    <a:lumMod val="50000"/>
                  </a:schemeClr>
                </a:solidFill>
              </a:rPr>
              <a:t>Fees RO 218k </a:t>
            </a:r>
            <a:r>
              <a:rPr lang="en-US" sz="1400" noProof="1"/>
              <a:t>– increased by RO27k, </a:t>
            </a:r>
            <a:r>
              <a:rPr lang="en-US" sz="1400" b="1" noProof="1">
                <a:solidFill>
                  <a:srgbClr val="00B050"/>
                </a:solidFill>
              </a:rPr>
              <a:t>15% growth </a:t>
            </a:r>
          </a:p>
        </p:txBody>
      </p:sp>
      <p:sp>
        <p:nvSpPr>
          <p:cNvPr id="15" name="TextBox 14">
            <a:extLst>
              <a:ext uri="{FF2B5EF4-FFF2-40B4-BE49-F238E27FC236}">
                <a16:creationId xmlns:a16="http://schemas.microsoft.com/office/drawing/2014/main" id="{6254C3B1-1F79-483C-851C-9BCBDA2F2CA4}"/>
              </a:ext>
            </a:extLst>
          </p:cNvPr>
          <p:cNvSpPr txBox="1"/>
          <p:nvPr/>
        </p:nvSpPr>
        <p:spPr>
          <a:xfrm>
            <a:off x="7838957" y="1316123"/>
            <a:ext cx="3328808" cy="523220"/>
          </a:xfrm>
          <a:prstGeom prst="rect">
            <a:avLst/>
          </a:prstGeom>
          <a:noFill/>
        </p:spPr>
        <p:txBody>
          <a:bodyPr wrap="square" lIns="0" rIns="0" rtlCol="0" anchor="b">
            <a:spAutoFit/>
          </a:bodyPr>
          <a:lstStyle/>
          <a:p>
            <a:r>
              <a:rPr lang="en-US" sz="1400" b="1" noProof="1">
                <a:solidFill>
                  <a:schemeClr val="accent3">
                    <a:lumMod val="50000"/>
                  </a:schemeClr>
                </a:solidFill>
              </a:rPr>
              <a:t>Net Income RO 2.9m</a:t>
            </a:r>
            <a:r>
              <a:rPr lang="en-US" sz="1400" noProof="1"/>
              <a:t>- increased by RO448k </a:t>
            </a:r>
            <a:r>
              <a:rPr lang="en-US" sz="1400" b="1" noProof="1">
                <a:solidFill>
                  <a:srgbClr val="00B050"/>
                </a:solidFill>
              </a:rPr>
              <a:t>18% growth </a:t>
            </a:r>
          </a:p>
        </p:txBody>
      </p:sp>
      <p:sp>
        <p:nvSpPr>
          <p:cNvPr id="17" name="TextBox 16">
            <a:extLst>
              <a:ext uri="{FF2B5EF4-FFF2-40B4-BE49-F238E27FC236}">
                <a16:creationId xmlns:a16="http://schemas.microsoft.com/office/drawing/2014/main" id="{2F1179D3-EFC6-47E8-A0EB-EF831C0C5530}"/>
              </a:ext>
            </a:extLst>
          </p:cNvPr>
          <p:cNvSpPr txBox="1"/>
          <p:nvPr/>
        </p:nvSpPr>
        <p:spPr>
          <a:xfrm>
            <a:off x="6756090" y="3271640"/>
            <a:ext cx="5311219" cy="307777"/>
          </a:xfrm>
          <a:prstGeom prst="rect">
            <a:avLst/>
          </a:prstGeom>
          <a:noFill/>
        </p:spPr>
        <p:txBody>
          <a:bodyPr wrap="square" lIns="0" rIns="0" rtlCol="0" anchor="b">
            <a:spAutoFit/>
          </a:bodyPr>
          <a:lstStyle/>
          <a:p>
            <a:r>
              <a:rPr lang="en-US" sz="1400" b="1" noProof="1">
                <a:solidFill>
                  <a:schemeClr val="accent3">
                    <a:lumMod val="50000"/>
                  </a:schemeClr>
                </a:solidFill>
              </a:rPr>
              <a:t>Operating Income RO 1.28m</a:t>
            </a:r>
            <a:r>
              <a:rPr lang="en-US" sz="1400" noProof="1"/>
              <a:t>–increased by RO 188k , </a:t>
            </a:r>
            <a:r>
              <a:rPr lang="en-US" sz="1400" b="1" noProof="1">
                <a:solidFill>
                  <a:srgbClr val="00B050"/>
                </a:solidFill>
              </a:rPr>
              <a:t>17% growth</a:t>
            </a:r>
          </a:p>
        </p:txBody>
      </p:sp>
      <p:sp>
        <p:nvSpPr>
          <p:cNvPr id="18" name="TextBox 17">
            <a:extLst>
              <a:ext uri="{FF2B5EF4-FFF2-40B4-BE49-F238E27FC236}">
                <a16:creationId xmlns:a16="http://schemas.microsoft.com/office/drawing/2014/main" id="{7B132AE0-169C-4E36-8D43-08ACD44AFAB0}"/>
              </a:ext>
            </a:extLst>
          </p:cNvPr>
          <p:cNvSpPr txBox="1"/>
          <p:nvPr/>
        </p:nvSpPr>
        <p:spPr>
          <a:xfrm>
            <a:off x="7838957" y="3843048"/>
            <a:ext cx="3875516" cy="738664"/>
          </a:xfrm>
          <a:prstGeom prst="rect">
            <a:avLst/>
          </a:prstGeom>
          <a:noFill/>
        </p:spPr>
        <p:txBody>
          <a:bodyPr wrap="square" lIns="0" rIns="0" rtlCol="0" anchor="b">
            <a:spAutoFit/>
          </a:bodyPr>
          <a:lstStyle/>
          <a:p>
            <a:r>
              <a:rPr lang="en-US" sz="1400" b="1" noProof="1">
                <a:solidFill>
                  <a:schemeClr val="accent2">
                    <a:lumMod val="50000"/>
                  </a:schemeClr>
                </a:solidFill>
              </a:rPr>
              <a:t>ECL Provision RO 380k  - </a:t>
            </a:r>
            <a:r>
              <a:rPr lang="en-US" sz="1400" noProof="1"/>
              <a:t>Vs.RO 1,022k in H1 2021. </a:t>
            </a:r>
          </a:p>
          <a:p>
            <a:r>
              <a:rPr lang="en-US" sz="1400" noProof="1"/>
              <a:t>RO 993K management overlay maintained in books for Def.</a:t>
            </a:r>
          </a:p>
        </p:txBody>
      </p:sp>
      <p:sp>
        <p:nvSpPr>
          <p:cNvPr id="19" name="TextBox 18">
            <a:extLst>
              <a:ext uri="{FF2B5EF4-FFF2-40B4-BE49-F238E27FC236}">
                <a16:creationId xmlns:a16="http://schemas.microsoft.com/office/drawing/2014/main" id="{08D55B6F-C9D7-49DA-A668-8B7D2535B388}"/>
              </a:ext>
            </a:extLst>
          </p:cNvPr>
          <p:cNvSpPr txBox="1"/>
          <p:nvPr/>
        </p:nvSpPr>
        <p:spPr>
          <a:xfrm>
            <a:off x="6334194" y="4740985"/>
            <a:ext cx="5733115" cy="307777"/>
          </a:xfrm>
          <a:prstGeom prst="rect">
            <a:avLst/>
          </a:prstGeom>
          <a:noFill/>
        </p:spPr>
        <p:txBody>
          <a:bodyPr wrap="square" lIns="0" rIns="0" rtlCol="0" anchor="b">
            <a:spAutoFit/>
          </a:bodyPr>
          <a:lstStyle/>
          <a:p>
            <a:r>
              <a:rPr lang="en-US" sz="1400" b="1" noProof="1">
                <a:solidFill>
                  <a:schemeClr val="accent1">
                    <a:lumMod val="75000"/>
                  </a:schemeClr>
                </a:solidFill>
              </a:rPr>
              <a:t>Net Profit – </a:t>
            </a:r>
            <a:r>
              <a:rPr lang="en-US" sz="1400" b="1" noProof="1">
                <a:solidFill>
                  <a:srgbClr val="00B050"/>
                </a:solidFill>
              </a:rPr>
              <a:t>RO  766k (689K) </a:t>
            </a:r>
            <a:r>
              <a:rPr lang="en-US" sz="1400" noProof="1"/>
              <a:t>Vs. RO 41k in H1 2021. </a:t>
            </a:r>
          </a:p>
        </p:txBody>
      </p:sp>
      <p:sp>
        <p:nvSpPr>
          <p:cNvPr id="20" name="TextBox 19">
            <a:extLst>
              <a:ext uri="{FF2B5EF4-FFF2-40B4-BE49-F238E27FC236}">
                <a16:creationId xmlns:a16="http://schemas.microsoft.com/office/drawing/2014/main" id="{1222CC0A-D2E2-4133-8929-83A5E92E8702}"/>
              </a:ext>
            </a:extLst>
          </p:cNvPr>
          <p:cNvSpPr txBox="1"/>
          <p:nvPr/>
        </p:nvSpPr>
        <p:spPr>
          <a:xfrm>
            <a:off x="7525290" y="5424856"/>
            <a:ext cx="4018870" cy="307777"/>
          </a:xfrm>
          <a:prstGeom prst="rect">
            <a:avLst/>
          </a:prstGeom>
          <a:noFill/>
        </p:spPr>
        <p:txBody>
          <a:bodyPr wrap="square" lIns="0" rIns="0" rtlCol="0" anchor="b">
            <a:spAutoFit/>
          </a:bodyPr>
          <a:lstStyle/>
          <a:p>
            <a:r>
              <a:rPr lang="en-US" sz="1400" b="1" noProof="1">
                <a:solidFill>
                  <a:schemeClr val="tx2">
                    <a:lumMod val="50000"/>
                  </a:schemeClr>
                </a:solidFill>
              </a:rPr>
              <a:t>ROE</a:t>
            </a:r>
            <a:r>
              <a:rPr lang="en-US" sz="1400" noProof="1"/>
              <a:t>- H1 2021: 0.18%, </a:t>
            </a:r>
            <a:r>
              <a:rPr lang="en-US" sz="1400" b="1" noProof="1"/>
              <a:t>H1</a:t>
            </a:r>
            <a:r>
              <a:rPr lang="en-US" sz="1400" noProof="1"/>
              <a:t> </a:t>
            </a:r>
            <a:r>
              <a:rPr lang="en-US" sz="1400" b="1" noProof="1"/>
              <a:t>2022: 2.94%</a:t>
            </a:r>
          </a:p>
        </p:txBody>
      </p:sp>
      <p:grpSp>
        <p:nvGrpSpPr>
          <p:cNvPr id="24" name="Graphic 11" descr="Bullseye">
            <a:extLst>
              <a:ext uri="{FF2B5EF4-FFF2-40B4-BE49-F238E27FC236}">
                <a16:creationId xmlns:a16="http://schemas.microsoft.com/office/drawing/2014/main" id="{624B461D-03BE-4768-9EE4-879009444C62}"/>
              </a:ext>
            </a:extLst>
          </p:cNvPr>
          <p:cNvGrpSpPr/>
          <p:nvPr/>
        </p:nvGrpSpPr>
        <p:grpSpPr>
          <a:xfrm>
            <a:off x="6154982" y="1380258"/>
            <a:ext cx="357105" cy="390055"/>
            <a:chOff x="8147500" y="1163400"/>
            <a:chExt cx="390055" cy="390055"/>
          </a:xfrm>
          <a:effectLst>
            <a:outerShdw blurRad="50800" dist="38100" dir="2700000" algn="tl" rotWithShape="0">
              <a:prstClr val="black">
                <a:alpha val="40000"/>
              </a:prstClr>
            </a:outerShdw>
          </a:effectLst>
        </p:grpSpPr>
        <p:sp>
          <p:nvSpPr>
            <p:cNvPr id="25" name="Freeform: Shape 29">
              <a:extLst>
                <a:ext uri="{FF2B5EF4-FFF2-40B4-BE49-F238E27FC236}">
                  <a16:creationId xmlns:a16="http://schemas.microsoft.com/office/drawing/2014/main" id="{A35A281C-EF06-451E-8DB3-DA5368317446}"/>
                </a:ext>
              </a:extLst>
            </p:cNvPr>
            <p:cNvSpPr/>
            <p:nvPr/>
          </p:nvSpPr>
          <p:spPr>
            <a:xfrm>
              <a:off x="8285254" y="1163400"/>
              <a:ext cx="252301" cy="251807"/>
            </a:xfrm>
            <a:custGeom>
              <a:avLst/>
              <a:gdLst>
                <a:gd name="connsiteX0" fmla="*/ 207865 w 252301"/>
                <a:gd name="connsiteY0" fmla="*/ 44437 h 251807"/>
                <a:gd name="connsiteX1" fmla="*/ 202927 w 252301"/>
                <a:gd name="connsiteY1" fmla="*/ 0 h 251807"/>
                <a:gd name="connsiteX2" fmla="*/ 148616 w 252301"/>
                <a:gd name="connsiteY2" fmla="*/ 54311 h 251807"/>
                <a:gd name="connsiteX3" fmla="*/ 151578 w 252301"/>
                <a:gd name="connsiteY3" fmla="*/ 79986 h 251807"/>
                <a:gd name="connsiteX4" fmla="*/ 72580 w 252301"/>
                <a:gd name="connsiteY4" fmla="*/ 158984 h 251807"/>
                <a:gd name="connsiteX5" fmla="*/ 49374 w 252301"/>
                <a:gd name="connsiteY5" fmla="*/ 153060 h 251807"/>
                <a:gd name="connsiteX6" fmla="*/ 0 w 252301"/>
                <a:gd name="connsiteY6" fmla="*/ 202434 h 251807"/>
                <a:gd name="connsiteX7" fmla="*/ 49374 w 252301"/>
                <a:gd name="connsiteY7" fmla="*/ 251808 h 251807"/>
                <a:gd name="connsiteX8" fmla="*/ 98748 w 252301"/>
                <a:gd name="connsiteY8" fmla="*/ 202434 h 251807"/>
                <a:gd name="connsiteX9" fmla="*/ 93317 w 252301"/>
                <a:gd name="connsiteY9" fmla="*/ 179722 h 251807"/>
                <a:gd name="connsiteX10" fmla="*/ 172315 w 252301"/>
                <a:gd name="connsiteY10" fmla="*/ 100723 h 251807"/>
                <a:gd name="connsiteX11" fmla="*/ 197990 w 252301"/>
                <a:gd name="connsiteY11" fmla="*/ 103686 h 251807"/>
                <a:gd name="connsiteX12" fmla="*/ 252301 w 252301"/>
                <a:gd name="connsiteY12" fmla="*/ 49374 h 251807"/>
                <a:gd name="connsiteX13" fmla="*/ 207865 w 252301"/>
                <a:gd name="connsiteY13" fmla="*/ 44437 h 2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301" h="251807">
                  <a:moveTo>
                    <a:pt x="207865" y="44437"/>
                  </a:moveTo>
                  <a:lnTo>
                    <a:pt x="202927" y="0"/>
                  </a:lnTo>
                  <a:lnTo>
                    <a:pt x="148616" y="54311"/>
                  </a:lnTo>
                  <a:lnTo>
                    <a:pt x="151578" y="79986"/>
                  </a:lnTo>
                  <a:lnTo>
                    <a:pt x="72580" y="158984"/>
                  </a:lnTo>
                  <a:cubicBezTo>
                    <a:pt x="65668" y="155528"/>
                    <a:pt x="57768" y="153060"/>
                    <a:pt x="49374" y="153060"/>
                  </a:cubicBezTo>
                  <a:cubicBezTo>
                    <a:pt x="22218" y="153060"/>
                    <a:pt x="0" y="175278"/>
                    <a:pt x="0" y="202434"/>
                  </a:cubicBezTo>
                  <a:cubicBezTo>
                    <a:pt x="0" y="229589"/>
                    <a:pt x="22218" y="251808"/>
                    <a:pt x="49374" y="251808"/>
                  </a:cubicBezTo>
                  <a:cubicBezTo>
                    <a:pt x="76530" y="251808"/>
                    <a:pt x="98748" y="229589"/>
                    <a:pt x="98748" y="202434"/>
                  </a:cubicBezTo>
                  <a:cubicBezTo>
                    <a:pt x="98748" y="194040"/>
                    <a:pt x="96773" y="186634"/>
                    <a:pt x="93317" y="179722"/>
                  </a:cubicBezTo>
                  <a:lnTo>
                    <a:pt x="172315" y="100723"/>
                  </a:lnTo>
                  <a:lnTo>
                    <a:pt x="197990" y="103686"/>
                  </a:lnTo>
                  <a:lnTo>
                    <a:pt x="252301" y="49374"/>
                  </a:lnTo>
                  <a:lnTo>
                    <a:pt x="207865" y="44437"/>
                  </a:lnTo>
                  <a:close/>
                </a:path>
              </a:pathLst>
            </a:custGeom>
            <a:solidFill>
              <a:schemeClr val="bg1"/>
            </a:solidFill>
            <a:ln w="4862" cap="flat">
              <a:noFill/>
              <a:prstDash val="solid"/>
              <a:miter/>
            </a:ln>
          </p:spPr>
          <p:txBody>
            <a:bodyPr rtlCol="0" anchor="ctr"/>
            <a:lstStyle/>
            <a:p>
              <a:endParaRPr lang="en-US" sz="1400"/>
            </a:p>
          </p:txBody>
        </p:sp>
        <p:sp>
          <p:nvSpPr>
            <p:cNvPr id="26" name="Freeform: Shape 30">
              <a:extLst>
                <a:ext uri="{FF2B5EF4-FFF2-40B4-BE49-F238E27FC236}">
                  <a16:creationId xmlns:a16="http://schemas.microsoft.com/office/drawing/2014/main" id="{0F92CA53-26EA-4D12-A217-7A037FEEB8D9}"/>
                </a:ext>
              </a:extLst>
            </p:cNvPr>
            <p:cNvSpPr/>
            <p:nvPr/>
          </p:nvSpPr>
          <p:spPr>
            <a:xfrm>
              <a:off x="8147500" y="1178213"/>
              <a:ext cx="375242" cy="375242"/>
            </a:xfrm>
            <a:custGeom>
              <a:avLst/>
              <a:gdLst>
                <a:gd name="connsiteX0" fmla="*/ 349568 w 375242"/>
                <a:gd name="connsiteY0" fmla="*/ 102698 h 375242"/>
                <a:gd name="connsiteX1" fmla="*/ 343150 w 375242"/>
                <a:gd name="connsiteY1" fmla="*/ 109610 h 375242"/>
                <a:gd name="connsiteX2" fmla="*/ 333769 w 375242"/>
                <a:gd name="connsiteY2" fmla="*/ 108623 h 375242"/>
                <a:gd name="connsiteX3" fmla="*/ 323400 w 375242"/>
                <a:gd name="connsiteY3" fmla="*/ 107142 h 375242"/>
                <a:gd name="connsiteX4" fmla="*/ 345618 w 375242"/>
                <a:gd name="connsiteY4" fmla="*/ 187621 h 375242"/>
                <a:gd name="connsiteX5" fmla="*/ 187621 w 375242"/>
                <a:gd name="connsiteY5" fmla="*/ 345618 h 375242"/>
                <a:gd name="connsiteX6" fmla="*/ 29624 w 375242"/>
                <a:gd name="connsiteY6" fmla="*/ 187621 h 375242"/>
                <a:gd name="connsiteX7" fmla="*/ 187621 w 375242"/>
                <a:gd name="connsiteY7" fmla="*/ 29624 h 375242"/>
                <a:gd name="connsiteX8" fmla="*/ 268101 w 375242"/>
                <a:gd name="connsiteY8" fmla="*/ 51843 h 375242"/>
                <a:gd name="connsiteX9" fmla="*/ 267114 w 375242"/>
                <a:gd name="connsiteY9" fmla="*/ 41968 h 375242"/>
                <a:gd name="connsiteX10" fmla="*/ 265632 w 375242"/>
                <a:gd name="connsiteY10" fmla="*/ 32093 h 375242"/>
                <a:gd name="connsiteX11" fmla="*/ 272545 w 375242"/>
                <a:gd name="connsiteY11" fmla="*/ 25181 h 375242"/>
                <a:gd name="connsiteX12" fmla="*/ 276001 w 375242"/>
                <a:gd name="connsiteY12" fmla="*/ 21725 h 375242"/>
                <a:gd name="connsiteX13" fmla="*/ 187621 w 375242"/>
                <a:gd name="connsiteY13" fmla="*/ 0 h 375242"/>
                <a:gd name="connsiteX14" fmla="*/ 0 w 375242"/>
                <a:gd name="connsiteY14" fmla="*/ 187621 h 375242"/>
                <a:gd name="connsiteX15" fmla="*/ 187621 w 375242"/>
                <a:gd name="connsiteY15" fmla="*/ 375243 h 375242"/>
                <a:gd name="connsiteX16" fmla="*/ 375243 w 375242"/>
                <a:gd name="connsiteY16" fmla="*/ 187621 h 375242"/>
                <a:gd name="connsiteX17" fmla="*/ 353025 w 375242"/>
                <a:gd name="connsiteY17" fmla="*/ 99736 h 375242"/>
                <a:gd name="connsiteX18" fmla="*/ 349568 w 375242"/>
                <a:gd name="connsiteY18" fmla="*/ 102698 h 3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242" h="375242">
                  <a:moveTo>
                    <a:pt x="349568" y="102698"/>
                  </a:moveTo>
                  <a:lnTo>
                    <a:pt x="343150" y="109610"/>
                  </a:lnTo>
                  <a:lnTo>
                    <a:pt x="333769" y="108623"/>
                  </a:lnTo>
                  <a:lnTo>
                    <a:pt x="323400" y="107142"/>
                  </a:lnTo>
                  <a:cubicBezTo>
                    <a:pt x="337225" y="130841"/>
                    <a:pt x="345618" y="157997"/>
                    <a:pt x="345618" y="187621"/>
                  </a:cubicBezTo>
                  <a:cubicBezTo>
                    <a:pt x="345618" y="274520"/>
                    <a:pt x="274520" y="345618"/>
                    <a:pt x="187621" y="345618"/>
                  </a:cubicBezTo>
                  <a:cubicBezTo>
                    <a:pt x="100723" y="345618"/>
                    <a:pt x="29624" y="274520"/>
                    <a:pt x="29624" y="187621"/>
                  </a:cubicBezTo>
                  <a:cubicBezTo>
                    <a:pt x="29624" y="100723"/>
                    <a:pt x="100723" y="29624"/>
                    <a:pt x="187621" y="29624"/>
                  </a:cubicBezTo>
                  <a:cubicBezTo>
                    <a:pt x="216752" y="29624"/>
                    <a:pt x="244402" y="37524"/>
                    <a:pt x="268101" y="51843"/>
                  </a:cubicBezTo>
                  <a:lnTo>
                    <a:pt x="267114" y="41968"/>
                  </a:lnTo>
                  <a:lnTo>
                    <a:pt x="265632" y="32093"/>
                  </a:lnTo>
                  <a:lnTo>
                    <a:pt x="272545" y="25181"/>
                  </a:lnTo>
                  <a:lnTo>
                    <a:pt x="276001" y="21725"/>
                  </a:lnTo>
                  <a:cubicBezTo>
                    <a:pt x="249339" y="7900"/>
                    <a:pt x="219715" y="0"/>
                    <a:pt x="187621" y="0"/>
                  </a:cubicBezTo>
                  <a:cubicBezTo>
                    <a:pt x="83936" y="0"/>
                    <a:pt x="0" y="83936"/>
                    <a:pt x="0" y="187621"/>
                  </a:cubicBezTo>
                  <a:cubicBezTo>
                    <a:pt x="0" y="291307"/>
                    <a:pt x="83936" y="375243"/>
                    <a:pt x="187621" y="375243"/>
                  </a:cubicBezTo>
                  <a:cubicBezTo>
                    <a:pt x="291307" y="375243"/>
                    <a:pt x="375243" y="291307"/>
                    <a:pt x="375243" y="187621"/>
                  </a:cubicBezTo>
                  <a:cubicBezTo>
                    <a:pt x="375243" y="155528"/>
                    <a:pt x="367343" y="125904"/>
                    <a:pt x="353025" y="99736"/>
                  </a:cubicBezTo>
                  <a:lnTo>
                    <a:pt x="349568" y="102698"/>
                  </a:lnTo>
                  <a:close/>
                </a:path>
              </a:pathLst>
            </a:custGeom>
            <a:solidFill>
              <a:schemeClr val="bg1"/>
            </a:solidFill>
            <a:ln w="4862" cap="flat">
              <a:noFill/>
              <a:prstDash val="solid"/>
              <a:miter/>
            </a:ln>
          </p:spPr>
          <p:txBody>
            <a:bodyPr rtlCol="0" anchor="ctr"/>
            <a:lstStyle/>
            <a:p>
              <a:endParaRPr lang="en-US" sz="1400"/>
            </a:p>
          </p:txBody>
        </p:sp>
        <p:sp>
          <p:nvSpPr>
            <p:cNvPr id="27" name="Freeform: Shape 31">
              <a:extLst>
                <a:ext uri="{FF2B5EF4-FFF2-40B4-BE49-F238E27FC236}">
                  <a16:creationId xmlns:a16="http://schemas.microsoft.com/office/drawing/2014/main" id="{EF0F9BB8-9C88-46A7-A804-03C1983D0E6E}"/>
                </a:ext>
              </a:extLst>
            </p:cNvPr>
            <p:cNvSpPr/>
            <p:nvPr/>
          </p:nvSpPr>
          <p:spPr>
            <a:xfrm>
              <a:off x="8216624" y="1247336"/>
              <a:ext cx="236995" cy="236995"/>
            </a:xfrm>
            <a:custGeom>
              <a:avLst/>
              <a:gdLst>
                <a:gd name="connsiteX0" fmla="*/ 200952 w 236995"/>
                <a:gd name="connsiteY0" fmla="*/ 84923 h 236995"/>
                <a:gd name="connsiteX1" fmla="*/ 207371 w 236995"/>
                <a:gd name="connsiteY1" fmla="*/ 118498 h 236995"/>
                <a:gd name="connsiteX2" fmla="*/ 118498 w 236995"/>
                <a:gd name="connsiteY2" fmla="*/ 207371 h 236995"/>
                <a:gd name="connsiteX3" fmla="*/ 29624 w 236995"/>
                <a:gd name="connsiteY3" fmla="*/ 118498 h 236995"/>
                <a:gd name="connsiteX4" fmla="*/ 118498 w 236995"/>
                <a:gd name="connsiteY4" fmla="*/ 29624 h 236995"/>
                <a:gd name="connsiteX5" fmla="*/ 152072 w 236995"/>
                <a:gd name="connsiteY5" fmla="*/ 36043 h 236995"/>
                <a:gd name="connsiteX6" fmla="*/ 174290 w 236995"/>
                <a:gd name="connsiteY6" fmla="*/ 13825 h 236995"/>
                <a:gd name="connsiteX7" fmla="*/ 118498 w 236995"/>
                <a:gd name="connsiteY7" fmla="*/ 0 h 236995"/>
                <a:gd name="connsiteX8" fmla="*/ 0 w 236995"/>
                <a:gd name="connsiteY8" fmla="*/ 118498 h 236995"/>
                <a:gd name="connsiteX9" fmla="*/ 118498 w 236995"/>
                <a:gd name="connsiteY9" fmla="*/ 236996 h 236995"/>
                <a:gd name="connsiteX10" fmla="*/ 236996 w 236995"/>
                <a:gd name="connsiteY10" fmla="*/ 118498 h 236995"/>
                <a:gd name="connsiteX11" fmla="*/ 223171 w 236995"/>
                <a:gd name="connsiteY11" fmla="*/ 62705 h 236995"/>
                <a:gd name="connsiteX12" fmla="*/ 200952 w 236995"/>
                <a:gd name="connsiteY12" fmla="*/ 84923 h 2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995" h="236995">
                  <a:moveTo>
                    <a:pt x="200952" y="84923"/>
                  </a:moveTo>
                  <a:cubicBezTo>
                    <a:pt x="205396" y="95292"/>
                    <a:pt x="207371" y="106648"/>
                    <a:pt x="207371" y="118498"/>
                  </a:cubicBezTo>
                  <a:cubicBezTo>
                    <a:pt x="207371" y="167378"/>
                    <a:pt x="167378" y="207371"/>
                    <a:pt x="118498" y="207371"/>
                  </a:cubicBezTo>
                  <a:cubicBezTo>
                    <a:pt x="69617" y="207371"/>
                    <a:pt x="29624" y="167378"/>
                    <a:pt x="29624" y="118498"/>
                  </a:cubicBezTo>
                  <a:cubicBezTo>
                    <a:pt x="29624" y="69617"/>
                    <a:pt x="69617" y="29624"/>
                    <a:pt x="118498" y="29624"/>
                  </a:cubicBezTo>
                  <a:cubicBezTo>
                    <a:pt x="130348" y="29624"/>
                    <a:pt x="141704" y="32093"/>
                    <a:pt x="152072" y="36043"/>
                  </a:cubicBezTo>
                  <a:lnTo>
                    <a:pt x="174290" y="13825"/>
                  </a:lnTo>
                  <a:cubicBezTo>
                    <a:pt x="157503" y="4937"/>
                    <a:pt x="138741" y="0"/>
                    <a:pt x="118498" y="0"/>
                  </a:cubicBezTo>
                  <a:cubicBezTo>
                    <a:pt x="53324" y="0"/>
                    <a:pt x="0" y="53324"/>
                    <a:pt x="0" y="118498"/>
                  </a:cubicBezTo>
                  <a:cubicBezTo>
                    <a:pt x="0" y="183672"/>
                    <a:pt x="53324" y="236996"/>
                    <a:pt x="118498" y="236996"/>
                  </a:cubicBezTo>
                  <a:cubicBezTo>
                    <a:pt x="183672" y="236996"/>
                    <a:pt x="236996" y="183672"/>
                    <a:pt x="236996" y="118498"/>
                  </a:cubicBezTo>
                  <a:cubicBezTo>
                    <a:pt x="236996" y="98254"/>
                    <a:pt x="232058" y="79492"/>
                    <a:pt x="223171" y="62705"/>
                  </a:cubicBezTo>
                  <a:lnTo>
                    <a:pt x="200952" y="84923"/>
                  </a:lnTo>
                  <a:close/>
                </a:path>
              </a:pathLst>
            </a:custGeom>
            <a:solidFill>
              <a:schemeClr val="bg1"/>
            </a:solidFill>
            <a:ln w="4862" cap="flat">
              <a:noFill/>
              <a:prstDash val="solid"/>
              <a:miter/>
            </a:ln>
          </p:spPr>
          <p:txBody>
            <a:bodyPr rtlCol="0" anchor="ctr"/>
            <a:lstStyle/>
            <a:p>
              <a:endParaRPr lang="en-US" sz="1400"/>
            </a:p>
          </p:txBody>
        </p:sp>
      </p:grpSp>
      <p:grpSp>
        <p:nvGrpSpPr>
          <p:cNvPr id="28" name="Graphic 12" descr="Stopwatch">
            <a:extLst>
              <a:ext uri="{FF2B5EF4-FFF2-40B4-BE49-F238E27FC236}">
                <a16:creationId xmlns:a16="http://schemas.microsoft.com/office/drawing/2014/main" id="{34FB9F8F-E1F1-46A0-91B3-8FBD5C29966C}"/>
              </a:ext>
            </a:extLst>
          </p:cNvPr>
          <p:cNvGrpSpPr/>
          <p:nvPr/>
        </p:nvGrpSpPr>
        <p:grpSpPr>
          <a:xfrm>
            <a:off x="5277097" y="2150408"/>
            <a:ext cx="307650" cy="384848"/>
            <a:chOff x="7179246" y="1968522"/>
            <a:chExt cx="336037" cy="384848"/>
          </a:xfrm>
          <a:effectLst>
            <a:outerShdw blurRad="50800" dist="38100" dir="2700000" algn="tl" rotWithShape="0">
              <a:prstClr val="black">
                <a:alpha val="40000"/>
              </a:prstClr>
            </a:outerShdw>
          </a:effectLst>
        </p:grpSpPr>
        <p:sp>
          <p:nvSpPr>
            <p:cNvPr id="29" name="Freeform: Shape 33">
              <a:extLst>
                <a:ext uri="{FF2B5EF4-FFF2-40B4-BE49-F238E27FC236}">
                  <a16:creationId xmlns:a16="http://schemas.microsoft.com/office/drawing/2014/main" id="{B2A254F6-C84C-404B-A4E3-32E6D79979DC}"/>
                </a:ext>
              </a:extLst>
            </p:cNvPr>
            <p:cNvSpPr/>
            <p:nvPr/>
          </p:nvSpPr>
          <p:spPr>
            <a:xfrm>
              <a:off x="7337092" y="2077145"/>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tlCol="0" anchor="ctr"/>
            <a:lstStyle/>
            <a:p>
              <a:endParaRPr lang="en-US" sz="1400"/>
            </a:p>
          </p:txBody>
        </p:sp>
        <p:sp>
          <p:nvSpPr>
            <p:cNvPr id="30" name="Freeform: Shape 34">
              <a:extLst>
                <a:ext uri="{FF2B5EF4-FFF2-40B4-BE49-F238E27FC236}">
                  <a16:creationId xmlns:a16="http://schemas.microsoft.com/office/drawing/2014/main" id="{AEEBA5B7-07AC-4CDD-B3E3-25F2ACD5F2E1}"/>
                </a:ext>
              </a:extLst>
            </p:cNvPr>
            <p:cNvSpPr/>
            <p:nvPr/>
          </p:nvSpPr>
          <p:spPr>
            <a:xfrm>
              <a:off x="7337092" y="2274641"/>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tlCol="0" anchor="ctr"/>
            <a:lstStyle/>
            <a:p>
              <a:endParaRPr lang="en-US" sz="1400"/>
            </a:p>
          </p:txBody>
        </p:sp>
        <p:sp>
          <p:nvSpPr>
            <p:cNvPr id="31" name="Freeform: Shape 35">
              <a:extLst>
                <a:ext uri="{FF2B5EF4-FFF2-40B4-BE49-F238E27FC236}">
                  <a16:creationId xmlns:a16="http://schemas.microsoft.com/office/drawing/2014/main" id="{4EDA9C6A-9181-41AE-835B-6428168FFFC1}"/>
                </a:ext>
              </a:extLst>
            </p:cNvPr>
            <p:cNvSpPr/>
            <p:nvPr/>
          </p:nvSpPr>
          <p:spPr>
            <a:xfrm>
              <a:off x="7435840" y="2170956"/>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tlCol="0" anchor="ctr"/>
            <a:lstStyle/>
            <a:p>
              <a:endParaRPr lang="en-US" sz="1400"/>
            </a:p>
          </p:txBody>
        </p:sp>
        <p:sp>
          <p:nvSpPr>
            <p:cNvPr id="32" name="Freeform: Shape 36">
              <a:extLst>
                <a:ext uri="{FF2B5EF4-FFF2-40B4-BE49-F238E27FC236}">
                  <a16:creationId xmlns:a16="http://schemas.microsoft.com/office/drawing/2014/main" id="{2A86B7F6-56E4-4463-9CD8-B026E83F98C6}"/>
                </a:ext>
              </a:extLst>
            </p:cNvPr>
            <p:cNvSpPr/>
            <p:nvPr/>
          </p:nvSpPr>
          <p:spPr>
            <a:xfrm>
              <a:off x="7238344" y="2170956"/>
              <a:ext cx="19749" cy="19749"/>
            </a:xfrm>
            <a:custGeom>
              <a:avLst/>
              <a:gdLst>
                <a:gd name="connsiteX0" fmla="*/ 19750 w 19749"/>
                <a:gd name="connsiteY0" fmla="*/ 9875 h 19749"/>
                <a:gd name="connsiteX1" fmla="*/ 9875 w 19749"/>
                <a:gd name="connsiteY1" fmla="*/ 19750 h 19749"/>
                <a:gd name="connsiteX2" fmla="*/ 0 w 19749"/>
                <a:gd name="connsiteY2" fmla="*/ 9875 h 19749"/>
                <a:gd name="connsiteX3" fmla="*/ 9875 w 19749"/>
                <a:gd name="connsiteY3" fmla="*/ 0 h 19749"/>
                <a:gd name="connsiteX4" fmla="*/ 19750 w 19749"/>
                <a:gd name="connsiteY4" fmla="*/ 9875 h 1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9" h="19749">
                  <a:moveTo>
                    <a:pt x="19750" y="9875"/>
                  </a:moveTo>
                  <a:cubicBezTo>
                    <a:pt x="19750" y="15329"/>
                    <a:pt x="15329" y="19750"/>
                    <a:pt x="9875" y="19750"/>
                  </a:cubicBezTo>
                  <a:cubicBezTo>
                    <a:pt x="4421" y="19750"/>
                    <a:pt x="0" y="15329"/>
                    <a:pt x="0" y="9875"/>
                  </a:cubicBezTo>
                  <a:cubicBezTo>
                    <a:pt x="0" y="4421"/>
                    <a:pt x="4421" y="0"/>
                    <a:pt x="9875" y="0"/>
                  </a:cubicBezTo>
                  <a:cubicBezTo>
                    <a:pt x="15329" y="0"/>
                    <a:pt x="19750" y="4421"/>
                    <a:pt x="19750" y="9875"/>
                  </a:cubicBezTo>
                  <a:close/>
                </a:path>
              </a:pathLst>
            </a:custGeom>
            <a:solidFill>
              <a:schemeClr val="bg1"/>
            </a:solidFill>
            <a:ln w="4862" cap="flat">
              <a:noFill/>
              <a:prstDash val="solid"/>
              <a:miter/>
            </a:ln>
          </p:spPr>
          <p:txBody>
            <a:bodyPr rtlCol="0" anchor="ctr"/>
            <a:lstStyle/>
            <a:p>
              <a:endParaRPr lang="en-US" sz="1400"/>
            </a:p>
          </p:txBody>
        </p:sp>
        <p:sp>
          <p:nvSpPr>
            <p:cNvPr id="33" name="Freeform: Shape 37">
              <a:extLst>
                <a:ext uri="{FF2B5EF4-FFF2-40B4-BE49-F238E27FC236}">
                  <a16:creationId xmlns:a16="http://schemas.microsoft.com/office/drawing/2014/main" id="{BF36F345-306F-4DAF-B48A-5A5ED8767C3F}"/>
                </a:ext>
              </a:extLst>
            </p:cNvPr>
            <p:cNvSpPr/>
            <p:nvPr/>
          </p:nvSpPr>
          <p:spPr>
            <a:xfrm>
              <a:off x="7337092" y="2111707"/>
              <a:ext cx="65667" cy="124916"/>
            </a:xfrm>
            <a:custGeom>
              <a:avLst/>
              <a:gdLst>
                <a:gd name="connsiteX0" fmla="*/ 19750 w 65667"/>
                <a:gd name="connsiteY0" fmla="*/ 0 h 124916"/>
                <a:gd name="connsiteX1" fmla="*/ 0 w 65667"/>
                <a:gd name="connsiteY1" fmla="*/ 0 h 124916"/>
                <a:gd name="connsiteX2" fmla="*/ 0 w 65667"/>
                <a:gd name="connsiteY2" fmla="*/ 69124 h 124916"/>
                <a:gd name="connsiteX3" fmla="*/ 2962 w 65667"/>
                <a:gd name="connsiteY3" fmla="*/ 76036 h 124916"/>
                <a:gd name="connsiteX4" fmla="*/ 51843 w 65667"/>
                <a:gd name="connsiteY4" fmla="*/ 124916 h 124916"/>
                <a:gd name="connsiteX5" fmla="*/ 65668 w 65667"/>
                <a:gd name="connsiteY5" fmla="*/ 111092 h 124916"/>
                <a:gd name="connsiteX6" fmla="*/ 19750 w 65667"/>
                <a:gd name="connsiteY6" fmla="*/ 65174 h 124916"/>
                <a:gd name="connsiteX7" fmla="*/ 19750 w 65667"/>
                <a:gd name="connsiteY7" fmla="*/ 0 h 12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67" h="124916">
                  <a:moveTo>
                    <a:pt x="19750" y="0"/>
                  </a:moveTo>
                  <a:lnTo>
                    <a:pt x="0" y="0"/>
                  </a:lnTo>
                  <a:lnTo>
                    <a:pt x="0" y="69124"/>
                  </a:lnTo>
                  <a:cubicBezTo>
                    <a:pt x="0" y="71592"/>
                    <a:pt x="987" y="74061"/>
                    <a:pt x="2962" y="76036"/>
                  </a:cubicBezTo>
                  <a:lnTo>
                    <a:pt x="51843" y="124916"/>
                  </a:lnTo>
                  <a:lnTo>
                    <a:pt x="65668" y="111092"/>
                  </a:lnTo>
                  <a:lnTo>
                    <a:pt x="19750" y="65174"/>
                  </a:lnTo>
                  <a:lnTo>
                    <a:pt x="19750" y="0"/>
                  </a:lnTo>
                  <a:close/>
                </a:path>
              </a:pathLst>
            </a:custGeom>
            <a:solidFill>
              <a:schemeClr val="bg1"/>
            </a:solidFill>
            <a:ln w="4862" cap="flat">
              <a:noFill/>
              <a:prstDash val="solid"/>
              <a:miter/>
            </a:ln>
          </p:spPr>
          <p:txBody>
            <a:bodyPr rtlCol="0" anchor="ctr"/>
            <a:lstStyle/>
            <a:p>
              <a:endParaRPr lang="en-US" sz="1400"/>
            </a:p>
          </p:txBody>
        </p:sp>
        <p:sp>
          <p:nvSpPr>
            <p:cNvPr id="34" name="Freeform: Shape 38">
              <a:extLst>
                <a:ext uri="{FF2B5EF4-FFF2-40B4-BE49-F238E27FC236}">
                  <a16:creationId xmlns:a16="http://schemas.microsoft.com/office/drawing/2014/main" id="{2D851215-0668-43C4-AF92-BA3B14F9C4B0}"/>
                </a:ext>
              </a:extLst>
            </p:cNvPr>
            <p:cNvSpPr/>
            <p:nvPr/>
          </p:nvSpPr>
          <p:spPr>
            <a:xfrm>
              <a:off x="7179246" y="1968522"/>
              <a:ext cx="336037" cy="384848"/>
            </a:xfrm>
            <a:custGeom>
              <a:avLst/>
              <a:gdLst>
                <a:gd name="connsiteX0" fmla="*/ 167721 w 336037"/>
                <a:gd name="connsiteY0" fmla="*/ 355493 h 384848"/>
                <a:gd name="connsiteX1" fmla="*/ 29473 w 336037"/>
                <a:gd name="connsiteY1" fmla="*/ 217246 h 384848"/>
                <a:gd name="connsiteX2" fmla="*/ 167721 w 336037"/>
                <a:gd name="connsiteY2" fmla="*/ 78999 h 384848"/>
                <a:gd name="connsiteX3" fmla="*/ 305968 w 336037"/>
                <a:gd name="connsiteY3" fmla="*/ 217246 h 384848"/>
                <a:gd name="connsiteX4" fmla="*/ 167721 w 336037"/>
                <a:gd name="connsiteY4" fmla="*/ 355493 h 384848"/>
                <a:gd name="connsiteX5" fmla="*/ 167721 w 336037"/>
                <a:gd name="connsiteY5" fmla="*/ 355493 h 384848"/>
                <a:gd name="connsiteX6" fmla="*/ 284737 w 336037"/>
                <a:gd name="connsiteY6" fmla="*/ 96773 h 384848"/>
                <a:gd name="connsiteX7" fmla="*/ 299550 w 336037"/>
                <a:gd name="connsiteY7" fmla="*/ 81961 h 384848"/>
                <a:gd name="connsiteX8" fmla="*/ 299056 w 336037"/>
                <a:gd name="connsiteY8" fmla="*/ 61224 h 384848"/>
                <a:gd name="connsiteX9" fmla="*/ 278319 w 336037"/>
                <a:gd name="connsiteY9" fmla="*/ 60730 h 384848"/>
                <a:gd name="connsiteX10" fmla="*/ 261532 w 336037"/>
                <a:gd name="connsiteY10" fmla="*/ 78011 h 384848"/>
                <a:gd name="connsiteX11" fmla="*/ 182533 w 336037"/>
                <a:gd name="connsiteY11" fmla="*/ 50362 h 384848"/>
                <a:gd name="connsiteX12" fmla="*/ 182533 w 336037"/>
                <a:gd name="connsiteY12" fmla="*/ 29624 h 384848"/>
                <a:gd name="connsiteX13" fmla="*/ 226970 w 336037"/>
                <a:gd name="connsiteY13" fmla="*/ 29624 h 384848"/>
                <a:gd name="connsiteX14" fmla="*/ 226970 w 336037"/>
                <a:gd name="connsiteY14" fmla="*/ 0 h 384848"/>
                <a:gd name="connsiteX15" fmla="*/ 108472 w 336037"/>
                <a:gd name="connsiteY15" fmla="*/ 0 h 384848"/>
                <a:gd name="connsiteX16" fmla="*/ 108472 w 336037"/>
                <a:gd name="connsiteY16" fmla="*/ 29624 h 384848"/>
                <a:gd name="connsiteX17" fmla="*/ 152909 w 336037"/>
                <a:gd name="connsiteY17" fmla="*/ 29624 h 384848"/>
                <a:gd name="connsiteX18" fmla="*/ 152909 w 336037"/>
                <a:gd name="connsiteY18" fmla="*/ 49868 h 384848"/>
                <a:gd name="connsiteX19" fmla="*/ 1330 w 336037"/>
                <a:gd name="connsiteY19" fmla="*/ 196015 h 384848"/>
                <a:gd name="connsiteX20" fmla="*/ 111928 w 336037"/>
                <a:gd name="connsiteY20" fmla="*/ 375243 h 384848"/>
                <a:gd name="connsiteX21" fmla="*/ 310906 w 336037"/>
                <a:gd name="connsiteY21" fmla="*/ 305625 h 384848"/>
                <a:gd name="connsiteX22" fmla="*/ 284737 w 336037"/>
                <a:gd name="connsiteY22" fmla="*/ 96773 h 384848"/>
                <a:gd name="connsiteX23" fmla="*/ 284737 w 336037"/>
                <a:gd name="connsiteY23" fmla="*/ 96773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037" h="384848">
                  <a:moveTo>
                    <a:pt x="167721" y="355493"/>
                  </a:moveTo>
                  <a:cubicBezTo>
                    <a:pt x="91191" y="355493"/>
                    <a:pt x="29473" y="293776"/>
                    <a:pt x="29473" y="217246"/>
                  </a:cubicBezTo>
                  <a:cubicBezTo>
                    <a:pt x="29473" y="140716"/>
                    <a:pt x="91191" y="78999"/>
                    <a:pt x="167721" y="78999"/>
                  </a:cubicBezTo>
                  <a:cubicBezTo>
                    <a:pt x="244251" y="78999"/>
                    <a:pt x="305968" y="140716"/>
                    <a:pt x="305968" y="217246"/>
                  </a:cubicBezTo>
                  <a:cubicBezTo>
                    <a:pt x="305968" y="293776"/>
                    <a:pt x="244251" y="355493"/>
                    <a:pt x="167721" y="355493"/>
                  </a:cubicBezTo>
                  <a:lnTo>
                    <a:pt x="167721" y="355493"/>
                  </a:lnTo>
                  <a:close/>
                  <a:moveTo>
                    <a:pt x="284737" y="96773"/>
                  </a:moveTo>
                  <a:lnTo>
                    <a:pt x="299550" y="81961"/>
                  </a:lnTo>
                  <a:cubicBezTo>
                    <a:pt x="304981" y="76036"/>
                    <a:pt x="304981" y="67149"/>
                    <a:pt x="299056" y="61224"/>
                  </a:cubicBezTo>
                  <a:cubicBezTo>
                    <a:pt x="293625" y="55793"/>
                    <a:pt x="284244" y="55299"/>
                    <a:pt x="278319" y="60730"/>
                  </a:cubicBezTo>
                  <a:lnTo>
                    <a:pt x="261532" y="78011"/>
                  </a:lnTo>
                  <a:cubicBezTo>
                    <a:pt x="237832" y="62211"/>
                    <a:pt x="210676" y="52337"/>
                    <a:pt x="182533" y="50362"/>
                  </a:cubicBezTo>
                  <a:lnTo>
                    <a:pt x="182533" y="29624"/>
                  </a:lnTo>
                  <a:lnTo>
                    <a:pt x="226970" y="29624"/>
                  </a:lnTo>
                  <a:lnTo>
                    <a:pt x="226970" y="0"/>
                  </a:lnTo>
                  <a:lnTo>
                    <a:pt x="108472" y="0"/>
                  </a:lnTo>
                  <a:lnTo>
                    <a:pt x="108472" y="29624"/>
                  </a:lnTo>
                  <a:lnTo>
                    <a:pt x="152909" y="29624"/>
                  </a:lnTo>
                  <a:lnTo>
                    <a:pt x="152909" y="49868"/>
                  </a:lnTo>
                  <a:cubicBezTo>
                    <a:pt x="74404" y="56780"/>
                    <a:pt x="11205" y="117510"/>
                    <a:pt x="1330" y="196015"/>
                  </a:cubicBezTo>
                  <a:cubicBezTo>
                    <a:pt x="-8545" y="274520"/>
                    <a:pt x="37373" y="349075"/>
                    <a:pt x="111928" y="375243"/>
                  </a:cubicBezTo>
                  <a:cubicBezTo>
                    <a:pt x="186483" y="401411"/>
                    <a:pt x="268938" y="372774"/>
                    <a:pt x="310906" y="305625"/>
                  </a:cubicBezTo>
                  <a:cubicBezTo>
                    <a:pt x="352874" y="238477"/>
                    <a:pt x="341024" y="151578"/>
                    <a:pt x="284737" y="96773"/>
                  </a:cubicBezTo>
                  <a:lnTo>
                    <a:pt x="284737" y="96773"/>
                  </a:lnTo>
                  <a:close/>
                </a:path>
              </a:pathLst>
            </a:custGeom>
            <a:solidFill>
              <a:schemeClr val="bg1"/>
            </a:solidFill>
            <a:ln w="4862" cap="flat">
              <a:noFill/>
              <a:prstDash val="solid"/>
              <a:miter/>
            </a:ln>
          </p:spPr>
          <p:txBody>
            <a:bodyPr rtlCol="0" anchor="ctr"/>
            <a:lstStyle/>
            <a:p>
              <a:endParaRPr lang="en-US" sz="1400"/>
            </a:p>
          </p:txBody>
        </p:sp>
      </p:grpSp>
      <p:grpSp>
        <p:nvGrpSpPr>
          <p:cNvPr id="35" name="Graphic 14" descr="Lightbulb">
            <a:extLst>
              <a:ext uri="{FF2B5EF4-FFF2-40B4-BE49-F238E27FC236}">
                <a16:creationId xmlns:a16="http://schemas.microsoft.com/office/drawing/2014/main" id="{BB877EF0-A2A0-438D-B8BE-83A9AC9B9FEE}"/>
              </a:ext>
            </a:extLst>
          </p:cNvPr>
          <p:cNvGrpSpPr/>
          <p:nvPr/>
        </p:nvGrpSpPr>
        <p:grpSpPr>
          <a:xfrm>
            <a:off x="4932666" y="3236638"/>
            <a:ext cx="235057" cy="414742"/>
            <a:chOff x="6803613" y="3159292"/>
            <a:chExt cx="256745" cy="414742"/>
          </a:xfrm>
          <a:effectLst>
            <a:outerShdw blurRad="50800" dist="38100" dir="2700000" algn="tl" rotWithShape="0">
              <a:prstClr val="black">
                <a:alpha val="40000"/>
              </a:prstClr>
            </a:outerShdw>
          </a:effectLst>
        </p:grpSpPr>
        <p:sp>
          <p:nvSpPr>
            <p:cNvPr id="36" name="Freeform: Shape 40">
              <a:extLst>
                <a:ext uri="{FF2B5EF4-FFF2-40B4-BE49-F238E27FC236}">
                  <a16:creationId xmlns:a16="http://schemas.microsoft.com/office/drawing/2014/main" id="{069832A1-078F-4528-8C6D-D512BAA14879}"/>
                </a:ext>
              </a:extLst>
            </p:cNvPr>
            <p:cNvSpPr/>
            <p:nvPr/>
          </p:nvSpPr>
          <p:spPr>
            <a:xfrm>
              <a:off x="6867800" y="3445662"/>
              <a:ext cx="128372" cy="29624"/>
            </a:xfrm>
            <a:custGeom>
              <a:avLst/>
              <a:gdLst>
                <a:gd name="connsiteX0" fmla="*/ 14812 w 128372"/>
                <a:gd name="connsiteY0" fmla="*/ 0 h 29624"/>
                <a:gd name="connsiteX1" fmla="*/ 113560 w 128372"/>
                <a:gd name="connsiteY1" fmla="*/ 0 h 29624"/>
                <a:gd name="connsiteX2" fmla="*/ 128373 w 128372"/>
                <a:gd name="connsiteY2" fmla="*/ 14812 h 29624"/>
                <a:gd name="connsiteX3" fmla="*/ 113560 w 128372"/>
                <a:gd name="connsiteY3" fmla="*/ 29624 h 29624"/>
                <a:gd name="connsiteX4" fmla="*/ 14812 w 128372"/>
                <a:gd name="connsiteY4" fmla="*/ 29624 h 29624"/>
                <a:gd name="connsiteX5" fmla="*/ 0 w 128372"/>
                <a:gd name="connsiteY5" fmla="*/ 14812 h 29624"/>
                <a:gd name="connsiteX6" fmla="*/ 14812 w 128372"/>
                <a:gd name="connsiteY6" fmla="*/ 0 h 2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72" h="29624">
                  <a:moveTo>
                    <a:pt x="14812" y="0"/>
                  </a:moveTo>
                  <a:lnTo>
                    <a:pt x="113560" y="0"/>
                  </a:lnTo>
                  <a:cubicBezTo>
                    <a:pt x="121954" y="0"/>
                    <a:pt x="128373" y="6419"/>
                    <a:pt x="128373" y="14812"/>
                  </a:cubicBezTo>
                  <a:cubicBezTo>
                    <a:pt x="128373" y="23206"/>
                    <a:pt x="121954" y="29624"/>
                    <a:pt x="113560" y="29624"/>
                  </a:cubicBezTo>
                  <a:lnTo>
                    <a:pt x="14812" y="29624"/>
                  </a:lnTo>
                  <a:cubicBezTo>
                    <a:pt x="6419" y="29624"/>
                    <a:pt x="0" y="23206"/>
                    <a:pt x="0" y="14812"/>
                  </a:cubicBezTo>
                  <a:cubicBezTo>
                    <a:pt x="0" y="6419"/>
                    <a:pt x="6419" y="0"/>
                    <a:pt x="14812" y="0"/>
                  </a:cubicBezTo>
                  <a:close/>
                </a:path>
              </a:pathLst>
            </a:custGeom>
            <a:solidFill>
              <a:schemeClr val="bg1"/>
            </a:solidFill>
            <a:ln w="4862" cap="flat">
              <a:noFill/>
              <a:prstDash val="solid"/>
              <a:miter/>
            </a:ln>
          </p:spPr>
          <p:txBody>
            <a:bodyPr rtlCol="0" anchor="ctr"/>
            <a:lstStyle/>
            <a:p>
              <a:endParaRPr lang="en-US" sz="1400"/>
            </a:p>
          </p:txBody>
        </p:sp>
        <p:sp>
          <p:nvSpPr>
            <p:cNvPr id="37" name="Freeform: Shape 41">
              <a:extLst>
                <a:ext uri="{FF2B5EF4-FFF2-40B4-BE49-F238E27FC236}">
                  <a16:creationId xmlns:a16="http://schemas.microsoft.com/office/drawing/2014/main" id="{C51A1E34-D7F1-4C36-8725-50BE308D2681}"/>
                </a:ext>
              </a:extLst>
            </p:cNvPr>
            <p:cNvSpPr/>
            <p:nvPr/>
          </p:nvSpPr>
          <p:spPr>
            <a:xfrm>
              <a:off x="6867800" y="3495036"/>
              <a:ext cx="128372" cy="29624"/>
            </a:xfrm>
            <a:custGeom>
              <a:avLst/>
              <a:gdLst>
                <a:gd name="connsiteX0" fmla="*/ 14812 w 128372"/>
                <a:gd name="connsiteY0" fmla="*/ 0 h 29624"/>
                <a:gd name="connsiteX1" fmla="*/ 113560 w 128372"/>
                <a:gd name="connsiteY1" fmla="*/ 0 h 29624"/>
                <a:gd name="connsiteX2" fmla="*/ 128373 w 128372"/>
                <a:gd name="connsiteY2" fmla="*/ 14812 h 29624"/>
                <a:gd name="connsiteX3" fmla="*/ 113560 w 128372"/>
                <a:gd name="connsiteY3" fmla="*/ 29624 h 29624"/>
                <a:gd name="connsiteX4" fmla="*/ 14812 w 128372"/>
                <a:gd name="connsiteY4" fmla="*/ 29624 h 29624"/>
                <a:gd name="connsiteX5" fmla="*/ 0 w 128372"/>
                <a:gd name="connsiteY5" fmla="*/ 14812 h 29624"/>
                <a:gd name="connsiteX6" fmla="*/ 14812 w 128372"/>
                <a:gd name="connsiteY6" fmla="*/ 0 h 2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72" h="29624">
                  <a:moveTo>
                    <a:pt x="14812" y="0"/>
                  </a:moveTo>
                  <a:lnTo>
                    <a:pt x="113560" y="0"/>
                  </a:lnTo>
                  <a:cubicBezTo>
                    <a:pt x="121954" y="0"/>
                    <a:pt x="128373" y="6419"/>
                    <a:pt x="128373" y="14812"/>
                  </a:cubicBezTo>
                  <a:cubicBezTo>
                    <a:pt x="128373" y="23206"/>
                    <a:pt x="121954" y="29624"/>
                    <a:pt x="113560" y="29624"/>
                  </a:cubicBezTo>
                  <a:lnTo>
                    <a:pt x="14812" y="29624"/>
                  </a:lnTo>
                  <a:cubicBezTo>
                    <a:pt x="6419" y="29624"/>
                    <a:pt x="0" y="23206"/>
                    <a:pt x="0" y="14812"/>
                  </a:cubicBezTo>
                  <a:cubicBezTo>
                    <a:pt x="0" y="6419"/>
                    <a:pt x="6419" y="0"/>
                    <a:pt x="14812" y="0"/>
                  </a:cubicBezTo>
                  <a:close/>
                </a:path>
              </a:pathLst>
            </a:custGeom>
            <a:solidFill>
              <a:schemeClr val="bg1"/>
            </a:solidFill>
            <a:ln w="4862" cap="flat">
              <a:noFill/>
              <a:prstDash val="solid"/>
              <a:miter/>
            </a:ln>
          </p:spPr>
          <p:txBody>
            <a:bodyPr rtlCol="0" anchor="ctr"/>
            <a:lstStyle/>
            <a:p>
              <a:endParaRPr lang="en-US" sz="1400"/>
            </a:p>
          </p:txBody>
        </p:sp>
        <p:sp>
          <p:nvSpPr>
            <p:cNvPr id="38" name="Freeform: Shape 42">
              <a:extLst>
                <a:ext uri="{FF2B5EF4-FFF2-40B4-BE49-F238E27FC236}">
                  <a16:creationId xmlns:a16="http://schemas.microsoft.com/office/drawing/2014/main" id="{70C7F185-EDE7-4DC2-B955-45F85ED577C3}"/>
                </a:ext>
              </a:extLst>
            </p:cNvPr>
            <p:cNvSpPr/>
            <p:nvPr/>
          </p:nvSpPr>
          <p:spPr>
            <a:xfrm>
              <a:off x="6899893" y="3544410"/>
              <a:ext cx="64186" cy="29624"/>
            </a:xfrm>
            <a:custGeom>
              <a:avLst/>
              <a:gdLst>
                <a:gd name="connsiteX0" fmla="*/ 0 w 64186"/>
                <a:gd name="connsiteY0" fmla="*/ 0 h 29624"/>
                <a:gd name="connsiteX1" fmla="*/ 32093 w 64186"/>
                <a:gd name="connsiteY1" fmla="*/ 29624 h 29624"/>
                <a:gd name="connsiteX2" fmla="*/ 64186 w 64186"/>
                <a:gd name="connsiteY2" fmla="*/ 0 h 29624"/>
                <a:gd name="connsiteX3" fmla="*/ 0 w 64186"/>
                <a:gd name="connsiteY3" fmla="*/ 0 h 29624"/>
              </a:gdLst>
              <a:ahLst/>
              <a:cxnLst>
                <a:cxn ang="0">
                  <a:pos x="connsiteX0" y="connsiteY0"/>
                </a:cxn>
                <a:cxn ang="0">
                  <a:pos x="connsiteX1" y="connsiteY1"/>
                </a:cxn>
                <a:cxn ang="0">
                  <a:pos x="connsiteX2" y="connsiteY2"/>
                </a:cxn>
                <a:cxn ang="0">
                  <a:pos x="connsiteX3" y="connsiteY3"/>
                </a:cxn>
              </a:cxnLst>
              <a:rect l="l" t="t" r="r" b="b"/>
              <a:pathLst>
                <a:path w="64186" h="29624">
                  <a:moveTo>
                    <a:pt x="0" y="0"/>
                  </a:moveTo>
                  <a:cubicBezTo>
                    <a:pt x="1481" y="16787"/>
                    <a:pt x="15306" y="29624"/>
                    <a:pt x="32093" y="29624"/>
                  </a:cubicBezTo>
                  <a:cubicBezTo>
                    <a:pt x="48880" y="29624"/>
                    <a:pt x="62705" y="16787"/>
                    <a:pt x="64186" y="0"/>
                  </a:cubicBezTo>
                  <a:lnTo>
                    <a:pt x="0" y="0"/>
                  </a:lnTo>
                  <a:close/>
                </a:path>
              </a:pathLst>
            </a:custGeom>
            <a:solidFill>
              <a:schemeClr val="bg1"/>
            </a:solidFill>
            <a:ln w="4862" cap="flat">
              <a:noFill/>
              <a:prstDash val="solid"/>
              <a:miter/>
            </a:ln>
          </p:spPr>
          <p:txBody>
            <a:bodyPr rtlCol="0" anchor="ctr"/>
            <a:lstStyle/>
            <a:p>
              <a:endParaRPr lang="en-US" sz="1400"/>
            </a:p>
          </p:txBody>
        </p:sp>
        <p:sp>
          <p:nvSpPr>
            <p:cNvPr id="39" name="Freeform: Shape 43">
              <a:extLst>
                <a:ext uri="{FF2B5EF4-FFF2-40B4-BE49-F238E27FC236}">
                  <a16:creationId xmlns:a16="http://schemas.microsoft.com/office/drawing/2014/main" id="{8342A2A8-1E20-4663-8D1F-77E18C4328BE}"/>
                </a:ext>
              </a:extLst>
            </p:cNvPr>
            <p:cNvSpPr/>
            <p:nvPr/>
          </p:nvSpPr>
          <p:spPr>
            <a:xfrm>
              <a:off x="6803613" y="3159292"/>
              <a:ext cx="256745" cy="266619"/>
            </a:xfrm>
            <a:custGeom>
              <a:avLst/>
              <a:gdLst>
                <a:gd name="connsiteX0" fmla="*/ 128373 w 256745"/>
                <a:gd name="connsiteY0" fmla="*/ 0 h 266619"/>
                <a:gd name="connsiteX1" fmla="*/ 128373 w 256745"/>
                <a:gd name="connsiteY1" fmla="*/ 0 h 266619"/>
                <a:gd name="connsiteX2" fmla="*/ 128373 w 256745"/>
                <a:gd name="connsiteY2" fmla="*/ 0 h 266619"/>
                <a:gd name="connsiteX3" fmla="*/ 0 w 256745"/>
                <a:gd name="connsiteY3" fmla="*/ 126891 h 266619"/>
                <a:gd name="connsiteX4" fmla="*/ 0 w 256745"/>
                <a:gd name="connsiteY4" fmla="*/ 131335 h 266619"/>
                <a:gd name="connsiteX5" fmla="*/ 8887 w 256745"/>
                <a:gd name="connsiteY5" fmla="*/ 175772 h 266619"/>
                <a:gd name="connsiteX6" fmla="*/ 31106 w 256745"/>
                <a:gd name="connsiteY6" fmla="*/ 212308 h 266619"/>
                <a:gd name="connsiteX7" fmla="*/ 61224 w 256745"/>
                <a:gd name="connsiteY7" fmla="*/ 261189 h 266619"/>
                <a:gd name="connsiteX8" fmla="*/ 70111 w 256745"/>
                <a:gd name="connsiteY8" fmla="*/ 266620 h 266619"/>
                <a:gd name="connsiteX9" fmla="*/ 186634 w 256745"/>
                <a:gd name="connsiteY9" fmla="*/ 266620 h 266619"/>
                <a:gd name="connsiteX10" fmla="*/ 195521 w 256745"/>
                <a:gd name="connsiteY10" fmla="*/ 261189 h 266619"/>
                <a:gd name="connsiteX11" fmla="*/ 225639 w 256745"/>
                <a:gd name="connsiteY11" fmla="*/ 212308 h 266619"/>
                <a:gd name="connsiteX12" fmla="*/ 247858 w 256745"/>
                <a:gd name="connsiteY12" fmla="*/ 175772 h 266619"/>
                <a:gd name="connsiteX13" fmla="*/ 256745 w 256745"/>
                <a:gd name="connsiteY13" fmla="*/ 131335 h 266619"/>
                <a:gd name="connsiteX14" fmla="*/ 256745 w 256745"/>
                <a:gd name="connsiteY14" fmla="*/ 126891 h 266619"/>
                <a:gd name="connsiteX15" fmla="*/ 128373 w 256745"/>
                <a:gd name="connsiteY15" fmla="*/ 0 h 266619"/>
                <a:gd name="connsiteX16" fmla="*/ 227121 w 256745"/>
                <a:gd name="connsiteY16" fmla="*/ 130841 h 266619"/>
                <a:gd name="connsiteX17" fmla="*/ 220208 w 256745"/>
                <a:gd name="connsiteY17" fmla="*/ 165403 h 266619"/>
                <a:gd name="connsiteX18" fmla="*/ 203421 w 256745"/>
                <a:gd name="connsiteY18" fmla="*/ 192559 h 266619"/>
                <a:gd name="connsiteX19" fmla="*/ 174784 w 256745"/>
                <a:gd name="connsiteY19" fmla="*/ 236996 h 266619"/>
                <a:gd name="connsiteX20" fmla="*/ 128373 w 256745"/>
                <a:gd name="connsiteY20" fmla="*/ 236996 h 266619"/>
                <a:gd name="connsiteX21" fmla="*/ 82455 w 256745"/>
                <a:gd name="connsiteY21" fmla="*/ 236996 h 266619"/>
                <a:gd name="connsiteX22" fmla="*/ 53818 w 256745"/>
                <a:gd name="connsiteY22" fmla="*/ 192559 h 266619"/>
                <a:gd name="connsiteX23" fmla="*/ 37031 w 256745"/>
                <a:gd name="connsiteY23" fmla="*/ 165403 h 266619"/>
                <a:gd name="connsiteX24" fmla="*/ 30118 w 256745"/>
                <a:gd name="connsiteY24" fmla="*/ 130841 h 266619"/>
                <a:gd name="connsiteX25" fmla="*/ 30118 w 256745"/>
                <a:gd name="connsiteY25" fmla="*/ 126891 h 266619"/>
                <a:gd name="connsiteX26" fmla="*/ 128866 w 256745"/>
                <a:gd name="connsiteY26" fmla="*/ 29131 h 266619"/>
                <a:gd name="connsiteX27" fmla="*/ 128866 w 256745"/>
                <a:gd name="connsiteY27" fmla="*/ 29131 h 266619"/>
                <a:gd name="connsiteX28" fmla="*/ 128866 w 256745"/>
                <a:gd name="connsiteY28" fmla="*/ 29131 h 266619"/>
                <a:gd name="connsiteX29" fmla="*/ 128866 w 256745"/>
                <a:gd name="connsiteY29" fmla="*/ 29131 h 266619"/>
                <a:gd name="connsiteX30" fmla="*/ 128866 w 256745"/>
                <a:gd name="connsiteY30" fmla="*/ 29131 h 266619"/>
                <a:gd name="connsiteX31" fmla="*/ 128866 w 256745"/>
                <a:gd name="connsiteY31" fmla="*/ 29131 h 266619"/>
                <a:gd name="connsiteX32" fmla="*/ 128866 w 256745"/>
                <a:gd name="connsiteY32" fmla="*/ 29131 h 266619"/>
                <a:gd name="connsiteX33" fmla="*/ 227614 w 256745"/>
                <a:gd name="connsiteY33" fmla="*/ 126891 h 266619"/>
                <a:gd name="connsiteX34" fmla="*/ 227614 w 256745"/>
                <a:gd name="connsiteY34" fmla="*/ 130841 h 26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6745" h="266619">
                  <a:moveTo>
                    <a:pt x="128373" y="0"/>
                  </a:moveTo>
                  <a:cubicBezTo>
                    <a:pt x="128373" y="0"/>
                    <a:pt x="128373" y="0"/>
                    <a:pt x="128373" y="0"/>
                  </a:cubicBezTo>
                  <a:cubicBezTo>
                    <a:pt x="128373" y="0"/>
                    <a:pt x="128373" y="0"/>
                    <a:pt x="128373" y="0"/>
                  </a:cubicBezTo>
                  <a:cubicBezTo>
                    <a:pt x="58261" y="494"/>
                    <a:pt x="1481" y="56780"/>
                    <a:pt x="0" y="126891"/>
                  </a:cubicBezTo>
                  <a:lnTo>
                    <a:pt x="0" y="131335"/>
                  </a:lnTo>
                  <a:cubicBezTo>
                    <a:pt x="494" y="146641"/>
                    <a:pt x="3456" y="161453"/>
                    <a:pt x="8887" y="175772"/>
                  </a:cubicBezTo>
                  <a:cubicBezTo>
                    <a:pt x="14318" y="189103"/>
                    <a:pt x="21725" y="201446"/>
                    <a:pt x="31106" y="212308"/>
                  </a:cubicBezTo>
                  <a:cubicBezTo>
                    <a:pt x="42955" y="225146"/>
                    <a:pt x="55793" y="250327"/>
                    <a:pt x="61224" y="261189"/>
                  </a:cubicBezTo>
                  <a:cubicBezTo>
                    <a:pt x="62705" y="264645"/>
                    <a:pt x="66161" y="266620"/>
                    <a:pt x="70111" y="266620"/>
                  </a:cubicBezTo>
                  <a:lnTo>
                    <a:pt x="186634" y="266620"/>
                  </a:lnTo>
                  <a:cubicBezTo>
                    <a:pt x="190584" y="266620"/>
                    <a:pt x="194040" y="264645"/>
                    <a:pt x="195521" y="261189"/>
                  </a:cubicBezTo>
                  <a:cubicBezTo>
                    <a:pt x="200952" y="250327"/>
                    <a:pt x="213790" y="225146"/>
                    <a:pt x="225639" y="212308"/>
                  </a:cubicBezTo>
                  <a:cubicBezTo>
                    <a:pt x="235021" y="201446"/>
                    <a:pt x="242920" y="189103"/>
                    <a:pt x="247858" y="175772"/>
                  </a:cubicBezTo>
                  <a:cubicBezTo>
                    <a:pt x="253289" y="161453"/>
                    <a:pt x="256251" y="146641"/>
                    <a:pt x="256745" y="131335"/>
                  </a:cubicBezTo>
                  <a:lnTo>
                    <a:pt x="256745" y="126891"/>
                  </a:lnTo>
                  <a:cubicBezTo>
                    <a:pt x="255264" y="56780"/>
                    <a:pt x="198484" y="494"/>
                    <a:pt x="128373" y="0"/>
                  </a:cubicBezTo>
                  <a:close/>
                  <a:moveTo>
                    <a:pt x="227121" y="130841"/>
                  </a:moveTo>
                  <a:cubicBezTo>
                    <a:pt x="226627" y="142691"/>
                    <a:pt x="224158" y="154541"/>
                    <a:pt x="220208" y="165403"/>
                  </a:cubicBezTo>
                  <a:cubicBezTo>
                    <a:pt x="216258" y="175278"/>
                    <a:pt x="210827" y="184659"/>
                    <a:pt x="203421" y="192559"/>
                  </a:cubicBezTo>
                  <a:cubicBezTo>
                    <a:pt x="192065" y="206384"/>
                    <a:pt x="182190" y="221196"/>
                    <a:pt x="174784" y="236996"/>
                  </a:cubicBezTo>
                  <a:lnTo>
                    <a:pt x="128373" y="236996"/>
                  </a:lnTo>
                  <a:lnTo>
                    <a:pt x="82455" y="236996"/>
                  </a:lnTo>
                  <a:cubicBezTo>
                    <a:pt x="74555" y="221196"/>
                    <a:pt x="64680" y="206384"/>
                    <a:pt x="53818" y="192559"/>
                  </a:cubicBezTo>
                  <a:cubicBezTo>
                    <a:pt x="46905" y="184659"/>
                    <a:pt x="40980" y="175278"/>
                    <a:pt x="37031" y="165403"/>
                  </a:cubicBezTo>
                  <a:cubicBezTo>
                    <a:pt x="32587" y="154541"/>
                    <a:pt x="30612" y="142691"/>
                    <a:pt x="30118" y="130841"/>
                  </a:cubicBezTo>
                  <a:lnTo>
                    <a:pt x="30118" y="126891"/>
                  </a:lnTo>
                  <a:cubicBezTo>
                    <a:pt x="31106" y="73074"/>
                    <a:pt x="75049" y="29624"/>
                    <a:pt x="128866" y="29131"/>
                  </a:cubicBezTo>
                  <a:lnTo>
                    <a:pt x="128866" y="29131"/>
                  </a:lnTo>
                  <a:lnTo>
                    <a:pt x="128866" y="29131"/>
                  </a:lnTo>
                  <a:cubicBezTo>
                    <a:pt x="128866" y="29131"/>
                    <a:pt x="128866" y="29131"/>
                    <a:pt x="128866" y="29131"/>
                  </a:cubicBezTo>
                  <a:cubicBezTo>
                    <a:pt x="128866" y="29131"/>
                    <a:pt x="128866" y="29131"/>
                    <a:pt x="128866" y="29131"/>
                  </a:cubicBezTo>
                  <a:lnTo>
                    <a:pt x="128866" y="29131"/>
                  </a:lnTo>
                  <a:lnTo>
                    <a:pt x="128866" y="29131"/>
                  </a:lnTo>
                  <a:cubicBezTo>
                    <a:pt x="182684" y="29624"/>
                    <a:pt x="226627" y="72580"/>
                    <a:pt x="227614" y="126891"/>
                  </a:cubicBezTo>
                  <a:lnTo>
                    <a:pt x="227614" y="130841"/>
                  </a:lnTo>
                  <a:close/>
                </a:path>
              </a:pathLst>
            </a:custGeom>
            <a:solidFill>
              <a:schemeClr val="bg1"/>
            </a:solidFill>
            <a:ln w="4862" cap="flat">
              <a:noFill/>
              <a:prstDash val="solid"/>
              <a:miter/>
            </a:ln>
          </p:spPr>
          <p:txBody>
            <a:bodyPr rtlCol="0" anchor="ctr"/>
            <a:lstStyle/>
            <a:p>
              <a:endParaRPr lang="en-US" sz="1400"/>
            </a:p>
          </p:txBody>
        </p:sp>
      </p:grpSp>
      <p:sp>
        <p:nvSpPr>
          <p:cNvPr id="41" name="Graphic 15" descr="Magnifying glass">
            <a:extLst>
              <a:ext uri="{FF2B5EF4-FFF2-40B4-BE49-F238E27FC236}">
                <a16:creationId xmlns:a16="http://schemas.microsoft.com/office/drawing/2014/main" id="{0E919356-DC6C-4144-B62E-3681D6D80CED}"/>
              </a:ext>
            </a:extLst>
          </p:cNvPr>
          <p:cNvSpPr/>
          <p:nvPr/>
        </p:nvSpPr>
        <p:spPr>
          <a:xfrm>
            <a:off x="6399268" y="4019206"/>
            <a:ext cx="356823" cy="390055"/>
          </a:xfrm>
          <a:custGeom>
            <a:avLst/>
            <a:gdLst>
              <a:gd name="connsiteX0" fmla="*/ 379687 w 389747"/>
              <a:gd name="connsiteY0" fmla="*/ 330806 h 390055"/>
              <a:gd name="connsiteX1" fmla="*/ 317969 w 389747"/>
              <a:gd name="connsiteY1" fmla="*/ 269089 h 390055"/>
              <a:gd name="connsiteX2" fmla="*/ 287357 w 389747"/>
              <a:gd name="connsiteY2" fmla="*/ 259708 h 390055"/>
              <a:gd name="connsiteX3" fmla="*/ 265632 w 389747"/>
              <a:gd name="connsiteY3" fmla="*/ 237983 h 390055"/>
              <a:gd name="connsiteX4" fmla="*/ 296244 w 389747"/>
              <a:gd name="connsiteY4" fmla="*/ 148122 h 390055"/>
              <a:gd name="connsiteX5" fmla="*/ 148122 w 389747"/>
              <a:gd name="connsiteY5" fmla="*/ 0 h 390055"/>
              <a:gd name="connsiteX6" fmla="*/ 0 w 389747"/>
              <a:gd name="connsiteY6" fmla="*/ 148122 h 390055"/>
              <a:gd name="connsiteX7" fmla="*/ 148122 w 389747"/>
              <a:gd name="connsiteY7" fmla="*/ 296244 h 390055"/>
              <a:gd name="connsiteX8" fmla="*/ 237983 w 389747"/>
              <a:gd name="connsiteY8" fmla="*/ 265632 h 390055"/>
              <a:gd name="connsiteX9" fmla="*/ 259708 w 389747"/>
              <a:gd name="connsiteY9" fmla="*/ 287357 h 390055"/>
              <a:gd name="connsiteX10" fmla="*/ 269089 w 389747"/>
              <a:gd name="connsiteY10" fmla="*/ 317969 h 390055"/>
              <a:gd name="connsiteX11" fmla="*/ 330806 w 389747"/>
              <a:gd name="connsiteY11" fmla="*/ 379687 h 390055"/>
              <a:gd name="connsiteX12" fmla="*/ 355493 w 389747"/>
              <a:gd name="connsiteY12" fmla="*/ 390055 h 390055"/>
              <a:gd name="connsiteX13" fmla="*/ 380180 w 389747"/>
              <a:gd name="connsiteY13" fmla="*/ 379687 h 390055"/>
              <a:gd name="connsiteX14" fmla="*/ 379687 w 389747"/>
              <a:gd name="connsiteY14" fmla="*/ 330806 h 390055"/>
              <a:gd name="connsiteX15" fmla="*/ 147628 w 389747"/>
              <a:gd name="connsiteY15" fmla="*/ 266126 h 390055"/>
              <a:gd name="connsiteX16" fmla="*/ 29131 w 389747"/>
              <a:gd name="connsiteY16" fmla="*/ 147628 h 390055"/>
              <a:gd name="connsiteX17" fmla="*/ 147628 w 389747"/>
              <a:gd name="connsiteY17" fmla="*/ 29131 h 390055"/>
              <a:gd name="connsiteX18" fmla="*/ 266126 w 389747"/>
              <a:gd name="connsiteY18" fmla="*/ 147628 h 390055"/>
              <a:gd name="connsiteX19" fmla="*/ 147628 w 389747"/>
              <a:gd name="connsiteY19" fmla="*/ 266126 h 39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747" h="390055">
                <a:moveTo>
                  <a:pt x="379687" y="330806"/>
                </a:moveTo>
                <a:lnTo>
                  <a:pt x="317969" y="269089"/>
                </a:lnTo>
                <a:cubicBezTo>
                  <a:pt x="309575" y="260695"/>
                  <a:pt x="298219" y="257733"/>
                  <a:pt x="287357" y="259708"/>
                </a:cubicBezTo>
                <a:lnTo>
                  <a:pt x="265632" y="237983"/>
                </a:lnTo>
                <a:cubicBezTo>
                  <a:pt x="284888" y="213296"/>
                  <a:pt x="296244" y="181697"/>
                  <a:pt x="296244" y="148122"/>
                </a:cubicBezTo>
                <a:cubicBezTo>
                  <a:pt x="296244" y="66655"/>
                  <a:pt x="229589" y="0"/>
                  <a:pt x="148122" y="0"/>
                </a:cubicBezTo>
                <a:cubicBezTo>
                  <a:pt x="66655" y="0"/>
                  <a:pt x="0" y="66655"/>
                  <a:pt x="0" y="148122"/>
                </a:cubicBezTo>
                <a:cubicBezTo>
                  <a:pt x="0" y="229589"/>
                  <a:pt x="66655" y="296244"/>
                  <a:pt x="148122" y="296244"/>
                </a:cubicBezTo>
                <a:cubicBezTo>
                  <a:pt x="181697" y="296244"/>
                  <a:pt x="212802" y="284888"/>
                  <a:pt x="237983" y="265632"/>
                </a:cubicBezTo>
                <a:lnTo>
                  <a:pt x="259708" y="287357"/>
                </a:lnTo>
                <a:cubicBezTo>
                  <a:pt x="257733" y="298219"/>
                  <a:pt x="260695" y="309575"/>
                  <a:pt x="269089" y="317969"/>
                </a:cubicBezTo>
                <a:lnTo>
                  <a:pt x="330806" y="379687"/>
                </a:lnTo>
                <a:cubicBezTo>
                  <a:pt x="337719" y="386599"/>
                  <a:pt x="346606" y="390055"/>
                  <a:pt x="355493" y="390055"/>
                </a:cubicBezTo>
                <a:cubicBezTo>
                  <a:pt x="364381" y="390055"/>
                  <a:pt x="373268" y="386599"/>
                  <a:pt x="380180" y="379687"/>
                </a:cubicBezTo>
                <a:cubicBezTo>
                  <a:pt x="393018" y="365862"/>
                  <a:pt x="393018" y="344137"/>
                  <a:pt x="379687" y="330806"/>
                </a:cubicBezTo>
                <a:close/>
                <a:moveTo>
                  <a:pt x="147628" y="266126"/>
                </a:moveTo>
                <a:cubicBezTo>
                  <a:pt x="82455" y="266126"/>
                  <a:pt x="29131" y="212802"/>
                  <a:pt x="29131" y="147628"/>
                </a:cubicBezTo>
                <a:cubicBezTo>
                  <a:pt x="29131" y="82455"/>
                  <a:pt x="82455" y="29131"/>
                  <a:pt x="147628" y="29131"/>
                </a:cubicBezTo>
                <a:cubicBezTo>
                  <a:pt x="212802" y="29131"/>
                  <a:pt x="266126" y="82455"/>
                  <a:pt x="266126" y="147628"/>
                </a:cubicBezTo>
                <a:cubicBezTo>
                  <a:pt x="266126" y="212802"/>
                  <a:pt x="212802" y="266126"/>
                  <a:pt x="147628" y="266126"/>
                </a:cubicBezTo>
                <a:close/>
              </a:path>
            </a:pathLst>
          </a:custGeom>
          <a:solidFill>
            <a:schemeClr val="bg1"/>
          </a:solidFill>
          <a:ln w="4862" cap="flat">
            <a:noFill/>
            <a:prstDash val="solid"/>
            <a:miter/>
          </a:ln>
          <a:effectLst>
            <a:outerShdw blurRad="50800" dist="38100" dir="2700000" algn="tl" rotWithShape="0">
              <a:prstClr val="black">
                <a:alpha val="40000"/>
              </a:prstClr>
            </a:outerShdw>
          </a:effectLst>
        </p:spPr>
        <p:txBody>
          <a:bodyPr rtlCol="0" anchor="ctr"/>
          <a:lstStyle/>
          <a:p>
            <a:endParaRPr lang="en-US" sz="1400"/>
          </a:p>
        </p:txBody>
      </p:sp>
      <p:grpSp>
        <p:nvGrpSpPr>
          <p:cNvPr id="42" name="Graphic 16" descr="Database">
            <a:extLst>
              <a:ext uri="{FF2B5EF4-FFF2-40B4-BE49-F238E27FC236}">
                <a16:creationId xmlns:a16="http://schemas.microsoft.com/office/drawing/2014/main" id="{1BCC5A4F-919D-42EA-AC0B-42288375B89B}"/>
              </a:ext>
            </a:extLst>
          </p:cNvPr>
          <p:cNvGrpSpPr/>
          <p:nvPr/>
        </p:nvGrpSpPr>
        <p:grpSpPr>
          <a:xfrm>
            <a:off x="4922789" y="4727925"/>
            <a:ext cx="253137" cy="375242"/>
            <a:chOff x="6793739" y="4529025"/>
            <a:chExt cx="276494" cy="375242"/>
          </a:xfrm>
          <a:solidFill>
            <a:srgbClr val="FFFFFF"/>
          </a:solidFill>
          <a:effectLst>
            <a:outerShdw blurRad="50800" dist="38100" dir="2700000" algn="tl" rotWithShape="0">
              <a:prstClr val="black">
                <a:alpha val="40000"/>
              </a:prstClr>
            </a:outerShdw>
          </a:effectLst>
        </p:grpSpPr>
        <p:sp>
          <p:nvSpPr>
            <p:cNvPr id="43" name="Freeform: Shape 47">
              <a:extLst>
                <a:ext uri="{FF2B5EF4-FFF2-40B4-BE49-F238E27FC236}">
                  <a16:creationId xmlns:a16="http://schemas.microsoft.com/office/drawing/2014/main" id="{D4AEE6DD-1355-4EBE-A58B-9BE16C92D5BD}"/>
                </a:ext>
              </a:extLst>
            </p:cNvPr>
            <p:cNvSpPr/>
            <p:nvPr/>
          </p:nvSpPr>
          <p:spPr>
            <a:xfrm>
              <a:off x="6793739" y="4529025"/>
              <a:ext cx="276494" cy="78998"/>
            </a:xfrm>
            <a:custGeom>
              <a:avLst/>
              <a:gdLst>
                <a:gd name="connsiteX0" fmla="*/ 276495 w 276494"/>
                <a:gd name="connsiteY0" fmla="*/ 39499 h 78998"/>
                <a:gd name="connsiteX1" fmla="*/ 138247 w 276494"/>
                <a:gd name="connsiteY1" fmla="*/ 78999 h 78998"/>
                <a:gd name="connsiteX2" fmla="*/ 0 w 276494"/>
                <a:gd name="connsiteY2" fmla="*/ 39499 h 78998"/>
                <a:gd name="connsiteX3" fmla="*/ 138247 w 276494"/>
                <a:gd name="connsiteY3" fmla="*/ 0 h 78998"/>
                <a:gd name="connsiteX4" fmla="*/ 276495 w 276494"/>
                <a:gd name="connsiteY4" fmla="*/ 39499 h 7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94" h="78998">
                  <a:moveTo>
                    <a:pt x="276495" y="39499"/>
                  </a:moveTo>
                  <a:cubicBezTo>
                    <a:pt x="276495" y="61314"/>
                    <a:pt x="214599" y="78999"/>
                    <a:pt x="138247" y="78999"/>
                  </a:cubicBezTo>
                  <a:cubicBezTo>
                    <a:pt x="61895" y="78999"/>
                    <a:pt x="0" y="61314"/>
                    <a:pt x="0" y="39499"/>
                  </a:cubicBezTo>
                  <a:cubicBezTo>
                    <a:pt x="0" y="17684"/>
                    <a:pt x="61895" y="0"/>
                    <a:pt x="138247" y="0"/>
                  </a:cubicBezTo>
                  <a:cubicBezTo>
                    <a:pt x="214599" y="0"/>
                    <a:pt x="276495" y="17684"/>
                    <a:pt x="276495" y="39499"/>
                  </a:cubicBezTo>
                  <a:close/>
                </a:path>
              </a:pathLst>
            </a:custGeom>
            <a:solidFill>
              <a:schemeClr val="bg1"/>
            </a:solidFill>
            <a:ln w="4862" cap="flat">
              <a:noFill/>
              <a:prstDash val="solid"/>
              <a:miter/>
            </a:ln>
          </p:spPr>
          <p:txBody>
            <a:bodyPr rtlCol="0" anchor="ctr"/>
            <a:lstStyle/>
            <a:p>
              <a:endParaRPr lang="en-US" sz="1400"/>
            </a:p>
          </p:txBody>
        </p:sp>
        <p:sp>
          <p:nvSpPr>
            <p:cNvPr id="44" name="Freeform: Shape 48">
              <a:extLst>
                <a:ext uri="{FF2B5EF4-FFF2-40B4-BE49-F238E27FC236}">
                  <a16:creationId xmlns:a16="http://schemas.microsoft.com/office/drawing/2014/main" id="{08B2C2D1-905E-4A0B-A6BC-47CEB57A5901}"/>
                </a:ext>
              </a:extLst>
            </p:cNvPr>
            <p:cNvSpPr/>
            <p:nvPr/>
          </p:nvSpPr>
          <p:spPr>
            <a:xfrm>
              <a:off x="6793739" y="4588273"/>
              <a:ext cx="276494" cy="118497"/>
            </a:xfrm>
            <a:custGeom>
              <a:avLst/>
              <a:gdLst>
                <a:gd name="connsiteX0" fmla="*/ 236996 w 276494"/>
                <a:gd name="connsiteY0" fmla="*/ 78999 h 118497"/>
                <a:gd name="connsiteX1" fmla="*/ 227121 w 276494"/>
                <a:gd name="connsiteY1" fmla="*/ 69124 h 118497"/>
                <a:gd name="connsiteX2" fmla="*/ 236996 w 276494"/>
                <a:gd name="connsiteY2" fmla="*/ 59249 h 118497"/>
                <a:gd name="connsiteX3" fmla="*/ 246870 w 276494"/>
                <a:gd name="connsiteY3" fmla="*/ 69124 h 118497"/>
                <a:gd name="connsiteX4" fmla="*/ 236996 w 276494"/>
                <a:gd name="connsiteY4" fmla="*/ 78999 h 118497"/>
                <a:gd name="connsiteX5" fmla="*/ 138247 w 276494"/>
                <a:gd name="connsiteY5" fmla="*/ 39499 h 118497"/>
                <a:gd name="connsiteX6" fmla="*/ 0 w 276494"/>
                <a:gd name="connsiteY6" fmla="*/ 0 h 118497"/>
                <a:gd name="connsiteX7" fmla="*/ 0 w 276494"/>
                <a:gd name="connsiteY7" fmla="*/ 78999 h 118497"/>
                <a:gd name="connsiteX8" fmla="*/ 138247 w 276494"/>
                <a:gd name="connsiteY8" fmla="*/ 118498 h 118497"/>
                <a:gd name="connsiteX9" fmla="*/ 276495 w 276494"/>
                <a:gd name="connsiteY9" fmla="*/ 78999 h 118497"/>
                <a:gd name="connsiteX10" fmla="*/ 276495 w 276494"/>
                <a:gd name="connsiteY10" fmla="*/ 0 h 118497"/>
                <a:gd name="connsiteX11" fmla="*/ 138247 w 276494"/>
                <a:gd name="connsiteY11" fmla="*/ 39499 h 1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94" h="118497">
                  <a:moveTo>
                    <a:pt x="236996" y="78999"/>
                  </a:moveTo>
                  <a:cubicBezTo>
                    <a:pt x="231071" y="78999"/>
                    <a:pt x="227121" y="75049"/>
                    <a:pt x="227121" y="69124"/>
                  </a:cubicBezTo>
                  <a:cubicBezTo>
                    <a:pt x="227121" y="63199"/>
                    <a:pt x="231071" y="59249"/>
                    <a:pt x="236996" y="59249"/>
                  </a:cubicBezTo>
                  <a:cubicBezTo>
                    <a:pt x="242920" y="59249"/>
                    <a:pt x="246870" y="63199"/>
                    <a:pt x="246870" y="69124"/>
                  </a:cubicBezTo>
                  <a:cubicBezTo>
                    <a:pt x="246870" y="75049"/>
                    <a:pt x="242920" y="78999"/>
                    <a:pt x="236996" y="78999"/>
                  </a:cubicBezTo>
                  <a:close/>
                  <a:moveTo>
                    <a:pt x="138247" y="39499"/>
                  </a:moveTo>
                  <a:cubicBezTo>
                    <a:pt x="62211" y="39499"/>
                    <a:pt x="0" y="21725"/>
                    <a:pt x="0" y="0"/>
                  </a:cubicBezTo>
                  <a:lnTo>
                    <a:pt x="0" y="78999"/>
                  </a:lnTo>
                  <a:cubicBezTo>
                    <a:pt x="0" y="100723"/>
                    <a:pt x="62211" y="118498"/>
                    <a:pt x="138247" y="118498"/>
                  </a:cubicBezTo>
                  <a:cubicBezTo>
                    <a:pt x="214283" y="118498"/>
                    <a:pt x="276495" y="100723"/>
                    <a:pt x="276495" y="78999"/>
                  </a:cubicBezTo>
                  <a:lnTo>
                    <a:pt x="276495" y="0"/>
                  </a:lnTo>
                  <a:cubicBezTo>
                    <a:pt x="276495" y="21725"/>
                    <a:pt x="214283" y="39499"/>
                    <a:pt x="138247" y="39499"/>
                  </a:cubicBezTo>
                  <a:close/>
                </a:path>
              </a:pathLst>
            </a:custGeom>
            <a:solidFill>
              <a:schemeClr val="bg1"/>
            </a:solidFill>
            <a:ln w="4862" cap="flat">
              <a:noFill/>
              <a:prstDash val="solid"/>
              <a:miter/>
            </a:ln>
          </p:spPr>
          <p:txBody>
            <a:bodyPr rtlCol="0" anchor="ctr"/>
            <a:lstStyle/>
            <a:p>
              <a:endParaRPr lang="en-US" sz="1400"/>
            </a:p>
          </p:txBody>
        </p:sp>
        <p:sp>
          <p:nvSpPr>
            <p:cNvPr id="45" name="Freeform: Shape 49">
              <a:extLst>
                <a:ext uri="{FF2B5EF4-FFF2-40B4-BE49-F238E27FC236}">
                  <a16:creationId xmlns:a16="http://schemas.microsoft.com/office/drawing/2014/main" id="{53A39100-8E15-4D29-9F8A-221B9C0E73AF}"/>
                </a:ext>
              </a:extLst>
            </p:cNvPr>
            <p:cNvSpPr/>
            <p:nvPr/>
          </p:nvSpPr>
          <p:spPr>
            <a:xfrm>
              <a:off x="6793739" y="4687022"/>
              <a:ext cx="276494" cy="118497"/>
            </a:xfrm>
            <a:custGeom>
              <a:avLst/>
              <a:gdLst>
                <a:gd name="connsiteX0" fmla="*/ 236996 w 276494"/>
                <a:gd name="connsiteY0" fmla="*/ 78999 h 118497"/>
                <a:gd name="connsiteX1" fmla="*/ 227121 w 276494"/>
                <a:gd name="connsiteY1" fmla="*/ 69124 h 118497"/>
                <a:gd name="connsiteX2" fmla="*/ 236996 w 276494"/>
                <a:gd name="connsiteY2" fmla="*/ 59249 h 118497"/>
                <a:gd name="connsiteX3" fmla="*/ 246870 w 276494"/>
                <a:gd name="connsiteY3" fmla="*/ 69124 h 118497"/>
                <a:gd name="connsiteX4" fmla="*/ 236996 w 276494"/>
                <a:gd name="connsiteY4" fmla="*/ 78999 h 118497"/>
                <a:gd name="connsiteX5" fmla="*/ 138247 w 276494"/>
                <a:gd name="connsiteY5" fmla="*/ 39499 h 118497"/>
                <a:gd name="connsiteX6" fmla="*/ 0 w 276494"/>
                <a:gd name="connsiteY6" fmla="*/ 0 h 118497"/>
                <a:gd name="connsiteX7" fmla="*/ 0 w 276494"/>
                <a:gd name="connsiteY7" fmla="*/ 78999 h 118497"/>
                <a:gd name="connsiteX8" fmla="*/ 138247 w 276494"/>
                <a:gd name="connsiteY8" fmla="*/ 118498 h 118497"/>
                <a:gd name="connsiteX9" fmla="*/ 276495 w 276494"/>
                <a:gd name="connsiteY9" fmla="*/ 78999 h 118497"/>
                <a:gd name="connsiteX10" fmla="*/ 276495 w 276494"/>
                <a:gd name="connsiteY10" fmla="*/ 0 h 118497"/>
                <a:gd name="connsiteX11" fmla="*/ 138247 w 276494"/>
                <a:gd name="connsiteY11" fmla="*/ 39499 h 1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94" h="118497">
                  <a:moveTo>
                    <a:pt x="236996" y="78999"/>
                  </a:moveTo>
                  <a:cubicBezTo>
                    <a:pt x="231071" y="78999"/>
                    <a:pt x="227121" y="75049"/>
                    <a:pt x="227121" y="69124"/>
                  </a:cubicBezTo>
                  <a:cubicBezTo>
                    <a:pt x="227121" y="63199"/>
                    <a:pt x="231071" y="59249"/>
                    <a:pt x="236996" y="59249"/>
                  </a:cubicBezTo>
                  <a:cubicBezTo>
                    <a:pt x="242920" y="59249"/>
                    <a:pt x="246870" y="63199"/>
                    <a:pt x="246870" y="69124"/>
                  </a:cubicBezTo>
                  <a:cubicBezTo>
                    <a:pt x="246870" y="75049"/>
                    <a:pt x="242920" y="78999"/>
                    <a:pt x="236996" y="78999"/>
                  </a:cubicBezTo>
                  <a:close/>
                  <a:moveTo>
                    <a:pt x="138247" y="39499"/>
                  </a:moveTo>
                  <a:cubicBezTo>
                    <a:pt x="62211" y="39499"/>
                    <a:pt x="0" y="21725"/>
                    <a:pt x="0" y="0"/>
                  </a:cubicBezTo>
                  <a:lnTo>
                    <a:pt x="0" y="78999"/>
                  </a:lnTo>
                  <a:cubicBezTo>
                    <a:pt x="0" y="100723"/>
                    <a:pt x="62211" y="118498"/>
                    <a:pt x="138247" y="118498"/>
                  </a:cubicBezTo>
                  <a:cubicBezTo>
                    <a:pt x="214283" y="118498"/>
                    <a:pt x="276495" y="100723"/>
                    <a:pt x="276495" y="78999"/>
                  </a:cubicBezTo>
                  <a:lnTo>
                    <a:pt x="276495" y="0"/>
                  </a:lnTo>
                  <a:cubicBezTo>
                    <a:pt x="276495" y="21725"/>
                    <a:pt x="214283" y="39499"/>
                    <a:pt x="138247" y="39499"/>
                  </a:cubicBezTo>
                  <a:close/>
                </a:path>
              </a:pathLst>
            </a:custGeom>
            <a:solidFill>
              <a:schemeClr val="bg1"/>
            </a:solidFill>
            <a:ln w="4862" cap="flat">
              <a:noFill/>
              <a:prstDash val="solid"/>
              <a:miter/>
            </a:ln>
          </p:spPr>
          <p:txBody>
            <a:bodyPr rtlCol="0" anchor="ctr"/>
            <a:lstStyle/>
            <a:p>
              <a:endParaRPr lang="en-US" sz="1400"/>
            </a:p>
          </p:txBody>
        </p:sp>
        <p:sp>
          <p:nvSpPr>
            <p:cNvPr id="46" name="Freeform: Shape 50">
              <a:extLst>
                <a:ext uri="{FF2B5EF4-FFF2-40B4-BE49-F238E27FC236}">
                  <a16:creationId xmlns:a16="http://schemas.microsoft.com/office/drawing/2014/main" id="{DA2D8AB2-AB84-412F-BDE5-70A0992C349A}"/>
                </a:ext>
              </a:extLst>
            </p:cNvPr>
            <p:cNvSpPr/>
            <p:nvPr/>
          </p:nvSpPr>
          <p:spPr>
            <a:xfrm>
              <a:off x="6793739" y="4785770"/>
              <a:ext cx="276494" cy="118497"/>
            </a:xfrm>
            <a:custGeom>
              <a:avLst/>
              <a:gdLst>
                <a:gd name="connsiteX0" fmla="*/ 236996 w 276494"/>
                <a:gd name="connsiteY0" fmla="*/ 78999 h 118497"/>
                <a:gd name="connsiteX1" fmla="*/ 227121 w 276494"/>
                <a:gd name="connsiteY1" fmla="*/ 69124 h 118497"/>
                <a:gd name="connsiteX2" fmla="*/ 236996 w 276494"/>
                <a:gd name="connsiteY2" fmla="*/ 59249 h 118497"/>
                <a:gd name="connsiteX3" fmla="*/ 246870 w 276494"/>
                <a:gd name="connsiteY3" fmla="*/ 69124 h 118497"/>
                <a:gd name="connsiteX4" fmla="*/ 236996 w 276494"/>
                <a:gd name="connsiteY4" fmla="*/ 78999 h 118497"/>
                <a:gd name="connsiteX5" fmla="*/ 138247 w 276494"/>
                <a:gd name="connsiteY5" fmla="*/ 39499 h 118497"/>
                <a:gd name="connsiteX6" fmla="*/ 0 w 276494"/>
                <a:gd name="connsiteY6" fmla="*/ 0 h 118497"/>
                <a:gd name="connsiteX7" fmla="*/ 0 w 276494"/>
                <a:gd name="connsiteY7" fmla="*/ 78999 h 118497"/>
                <a:gd name="connsiteX8" fmla="*/ 138247 w 276494"/>
                <a:gd name="connsiteY8" fmla="*/ 118498 h 118497"/>
                <a:gd name="connsiteX9" fmla="*/ 276495 w 276494"/>
                <a:gd name="connsiteY9" fmla="*/ 78999 h 118497"/>
                <a:gd name="connsiteX10" fmla="*/ 276495 w 276494"/>
                <a:gd name="connsiteY10" fmla="*/ 0 h 118497"/>
                <a:gd name="connsiteX11" fmla="*/ 138247 w 276494"/>
                <a:gd name="connsiteY11" fmla="*/ 39499 h 1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94" h="118497">
                  <a:moveTo>
                    <a:pt x="236996" y="78999"/>
                  </a:moveTo>
                  <a:cubicBezTo>
                    <a:pt x="231071" y="78999"/>
                    <a:pt x="227121" y="75049"/>
                    <a:pt x="227121" y="69124"/>
                  </a:cubicBezTo>
                  <a:cubicBezTo>
                    <a:pt x="227121" y="63199"/>
                    <a:pt x="231071" y="59249"/>
                    <a:pt x="236996" y="59249"/>
                  </a:cubicBezTo>
                  <a:cubicBezTo>
                    <a:pt x="242920" y="59249"/>
                    <a:pt x="246870" y="63199"/>
                    <a:pt x="246870" y="69124"/>
                  </a:cubicBezTo>
                  <a:cubicBezTo>
                    <a:pt x="246870" y="75049"/>
                    <a:pt x="242920" y="78999"/>
                    <a:pt x="236996" y="78999"/>
                  </a:cubicBezTo>
                  <a:close/>
                  <a:moveTo>
                    <a:pt x="138247" y="39499"/>
                  </a:moveTo>
                  <a:cubicBezTo>
                    <a:pt x="62211" y="39499"/>
                    <a:pt x="0" y="21725"/>
                    <a:pt x="0" y="0"/>
                  </a:cubicBezTo>
                  <a:lnTo>
                    <a:pt x="0" y="78999"/>
                  </a:lnTo>
                  <a:cubicBezTo>
                    <a:pt x="0" y="100723"/>
                    <a:pt x="62211" y="118498"/>
                    <a:pt x="138247" y="118498"/>
                  </a:cubicBezTo>
                  <a:cubicBezTo>
                    <a:pt x="214283" y="118498"/>
                    <a:pt x="276495" y="100723"/>
                    <a:pt x="276495" y="78999"/>
                  </a:cubicBezTo>
                  <a:lnTo>
                    <a:pt x="276495" y="0"/>
                  </a:lnTo>
                  <a:cubicBezTo>
                    <a:pt x="276495" y="21725"/>
                    <a:pt x="214283" y="39499"/>
                    <a:pt x="138247" y="39499"/>
                  </a:cubicBezTo>
                  <a:close/>
                </a:path>
              </a:pathLst>
            </a:custGeom>
            <a:solidFill>
              <a:schemeClr val="bg1"/>
            </a:solidFill>
            <a:ln w="4862" cap="flat">
              <a:noFill/>
              <a:prstDash val="solid"/>
              <a:miter/>
            </a:ln>
          </p:spPr>
          <p:txBody>
            <a:bodyPr rtlCol="0" anchor="ctr"/>
            <a:lstStyle/>
            <a:p>
              <a:endParaRPr lang="en-US" sz="1400"/>
            </a:p>
          </p:txBody>
        </p:sp>
      </p:grpSp>
      <p:grpSp>
        <p:nvGrpSpPr>
          <p:cNvPr id="47" name="Graphic 17" descr="Suitcase">
            <a:extLst>
              <a:ext uri="{FF2B5EF4-FFF2-40B4-BE49-F238E27FC236}">
                <a16:creationId xmlns:a16="http://schemas.microsoft.com/office/drawing/2014/main" id="{B4E9E747-4203-4800-869B-B1179BC87323}"/>
              </a:ext>
            </a:extLst>
          </p:cNvPr>
          <p:cNvGrpSpPr/>
          <p:nvPr/>
        </p:nvGrpSpPr>
        <p:grpSpPr>
          <a:xfrm>
            <a:off x="5839626" y="5411838"/>
            <a:ext cx="361624" cy="335743"/>
            <a:chOff x="7807599" y="5227743"/>
            <a:chExt cx="394991" cy="335743"/>
          </a:xfrm>
          <a:solidFill>
            <a:srgbClr val="FFFFFF"/>
          </a:solidFill>
          <a:effectLst>
            <a:outerShdw blurRad="50800" dist="38100" dir="2700000" algn="tl" rotWithShape="0">
              <a:prstClr val="black">
                <a:alpha val="40000"/>
              </a:prstClr>
            </a:outerShdw>
          </a:effectLst>
        </p:grpSpPr>
        <p:sp>
          <p:nvSpPr>
            <p:cNvPr id="48" name="Freeform: Shape 52">
              <a:extLst>
                <a:ext uri="{FF2B5EF4-FFF2-40B4-BE49-F238E27FC236}">
                  <a16:creationId xmlns:a16="http://schemas.microsoft.com/office/drawing/2014/main" id="{571B4D70-C07E-4712-81EA-48568E628B8A}"/>
                </a:ext>
              </a:extLst>
            </p:cNvPr>
            <p:cNvSpPr/>
            <p:nvPr/>
          </p:nvSpPr>
          <p:spPr>
            <a:xfrm>
              <a:off x="7807599" y="5286992"/>
              <a:ext cx="59248" cy="276494"/>
            </a:xfrm>
            <a:custGeom>
              <a:avLst/>
              <a:gdLst>
                <a:gd name="connsiteX0" fmla="*/ 19750 w 59248"/>
                <a:gd name="connsiteY0" fmla="*/ 0 h 276494"/>
                <a:gd name="connsiteX1" fmla="*/ 0 w 59248"/>
                <a:gd name="connsiteY1" fmla="*/ 19750 h 276494"/>
                <a:gd name="connsiteX2" fmla="*/ 0 w 59248"/>
                <a:gd name="connsiteY2" fmla="*/ 256745 h 276494"/>
                <a:gd name="connsiteX3" fmla="*/ 19750 w 59248"/>
                <a:gd name="connsiteY3" fmla="*/ 276495 h 276494"/>
                <a:gd name="connsiteX4" fmla="*/ 59249 w 59248"/>
                <a:gd name="connsiteY4" fmla="*/ 276495 h 276494"/>
                <a:gd name="connsiteX5" fmla="*/ 59249 w 59248"/>
                <a:gd name="connsiteY5" fmla="*/ 0 h 276494"/>
                <a:gd name="connsiteX6" fmla="*/ 19750 w 59248"/>
                <a:gd name="connsiteY6" fmla="*/ 0 h 27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8" h="276494">
                  <a:moveTo>
                    <a:pt x="19750" y="0"/>
                  </a:moveTo>
                  <a:cubicBezTo>
                    <a:pt x="8887" y="0"/>
                    <a:pt x="0" y="8887"/>
                    <a:pt x="0" y="19750"/>
                  </a:cubicBezTo>
                  <a:lnTo>
                    <a:pt x="0" y="256745"/>
                  </a:lnTo>
                  <a:cubicBezTo>
                    <a:pt x="0" y="267607"/>
                    <a:pt x="8887" y="276495"/>
                    <a:pt x="19750" y="276495"/>
                  </a:cubicBezTo>
                  <a:lnTo>
                    <a:pt x="59249" y="276495"/>
                  </a:lnTo>
                  <a:lnTo>
                    <a:pt x="59249" y="0"/>
                  </a:lnTo>
                  <a:lnTo>
                    <a:pt x="19750" y="0"/>
                  </a:lnTo>
                  <a:close/>
                </a:path>
              </a:pathLst>
            </a:custGeom>
            <a:solidFill>
              <a:schemeClr val="bg1"/>
            </a:solidFill>
            <a:ln w="4862" cap="flat">
              <a:noFill/>
              <a:prstDash val="solid"/>
              <a:miter/>
            </a:ln>
          </p:spPr>
          <p:txBody>
            <a:bodyPr rtlCol="0" anchor="ctr"/>
            <a:lstStyle/>
            <a:p>
              <a:endParaRPr lang="en-US" sz="1400"/>
            </a:p>
          </p:txBody>
        </p:sp>
        <p:sp>
          <p:nvSpPr>
            <p:cNvPr id="49" name="Freeform: Shape 53">
              <a:extLst>
                <a:ext uri="{FF2B5EF4-FFF2-40B4-BE49-F238E27FC236}">
                  <a16:creationId xmlns:a16="http://schemas.microsoft.com/office/drawing/2014/main" id="{912A16B3-02B8-4E5D-B247-175AD5784772}"/>
                </a:ext>
              </a:extLst>
            </p:cNvPr>
            <p:cNvSpPr/>
            <p:nvPr/>
          </p:nvSpPr>
          <p:spPr>
            <a:xfrm>
              <a:off x="8143342" y="5286992"/>
              <a:ext cx="59248" cy="276494"/>
            </a:xfrm>
            <a:custGeom>
              <a:avLst/>
              <a:gdLst>
                <a:gd name="connsiteX0" fmla="*/ 39499 w 59248"/>
                <a:gd name="connsiteY0" fmla="*/ 0 h 276494"/>
                <a:gd name="connsiteX1" fmla="*/ 0 w 59248"/>
                <a:gd name="connsiteY1" fmla="*/ 0 h 276494"/>
                <a:gd name="connsiteX2" fmla="*/ 0 w 59248"/>
                <a:gd name="connsiteY2" fmla="*/ 276495 h 276494"/>
                <a:gd name="connsiteX3" fmla="*/ 39499 w 59248"/>
                <a:gd name="connsiteY3" fmla="*/ 276495 h 276494"/>
                <a:gd name="connsiteX4" fmla="*/ 59249 w 59248"/>
                <a:gd name="connsiteY4" fmla="*/ 256745 h 276494"/>
                <a:gd name="connsiteX5" fmla="*/ 59249 w 59248"/>
                <a:gd name="connsiteY5" fmla="*/ 19750 h 276494"/>
                <a:gd name="connsiteX6" fmla="*/ 39499 w 59248"/>
                <a:gd name="connsiteY6" fmla="*/ 0 h 27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8" h="276494">
                  <a:moveTo>
                    <a:pt x="39499" y="0"/>
                  </a:moveTo>
                  <a:lnTo>
                    <a:pt x="0" y="0"/>
                  </a:lnTo>
                  <a:lnTo>
                    <a:pt x="0" y="276495"/>
                  </a:lnTo>
                  <a:lnTo>
                    <a:pt x="39499" y="276495"/>
                  </a:lnTo>
                  <a:cubicBezTo>
                    <a:pt x="50362" y="276495"/>
                    <a:pt x="59249" y="267607"/>
                    <a:pt x="59249" y="256745"/>
                  </a:cubicBezTo>
                  <a:lnTo>
                    <a:pt x="59249" y="19750"/>
                  </a:lnTo>
                  <a:cubicBezTo>
                    <a:pt x="59249" y="8887"/>
                    <a:pt x="50362" y="0"/>
                    <a:pt x="39499" y="0"/>
                  </a:cubicBezTo>
                  <a:close/>
                </a:path>
              </a:pathLst>
            </a:custGeom>
            <a:solidFill>
              <a:schemeClr val="bg1"/>
            </a:solidFill>
            <a:ln w="4862" cap="flat">
              <a:noFill/>
              <a:prstDash val="solid"/>
              <a:miter/>
            </a:ln>
          </p:spPr>
          <p:txBody>
            <a:bodyPr rtlCol="0" anchor="ctr"/>
            <a:lstStyle/>
            <a:p>
              <a:endParaRPr lang="en-US" sz="1400"/>
            </a:p>
          </p:txBody>
        </p:sp>
        <p:sp>
          <p:nvSpPr>
            <p:cNvPr id="50" name="Freeform: Shape 54">
              <a:extLst>
                <a:ext uri="{FF2B5EF4-FFF2-40B4-BE49-F238E27FC236}">
                  <a16:creationId xmlns:a16="http://schemas.microsoft.com/office/drawing/2014/main" id="{68EADA15-682B-42C2-BA78-299F96C34C39}"/>
                </a:ext>
              </a:extLst>
            </p:cNvPr>
            <p:cNvSpPr/>
            <p:nvPr/>
          </p:nvSpPr>
          <p:spPr>
            <a:xfrm>
              <a:off x="7886597" y="5227743"/>
              <a:ext cx="236995" cy="335743"/>
            </a:xfrm>
            <a:custGeom>
              <a:avLst/>
              <a:gdLst>
                <a:gd name="connsiteX0" fmla="*/ 182684 w 236995"/>
                <a:gd name="connsiteY0" fmla="*/ 59249 h 335743"/>
                <a:gd name="connsiteX1" fmla="*/ 182684 w 236995"/>
                <a:gd name="connsiteY1" fmla="*/ 34562 h 335743"/>
                <a:gd name="connsiteX2" fmla="*/ 148122 w 236995"/>
                <a:gd name="connsiteY2" fmla="*/ 0 h 335743"/>
                <a:gd name="connsiteX3" fmla="*/ 118498 w 236995"/>
                <a:gd name="connsiteY3" fmla="*/ 0 h 335743"/>
                <a:gd name="connsiteX4" fmla="*/ 88873 w 236995"/>
                <a:gd name="connsiteY4" fmla="*/ 0 h 335743"/>
                <a:gd name="connsiteX5" fmla="*/ 54311 w 236995"/>
                <a:gd name="connsiteY5" fmla="*/ 34562 h 335743"/>
                <a:gd name="connsiteX6" fmla="*/ 54311 w 236995"/>
                <a:gd name="connsiteY6" fmla="*/ 59249 h 335743"/>
                <a:gd name="connsiteX7" fmla="*/ 0 w 236995"/>
                <a:gd name="connsiteY7" fmla="*/ 59249 h 335743"/>
                <a:gd name="connsiteX8" fmla="*/ 0 w 236995"/>
                <a:gd name="connsiteY8" fmla="*/ 335744 h 335743"/>
                <a:gd name="connsiteX9" fmla="*/ 236996 w 236995"/>
                <a:gd name="connsiteY9" fmla="*/ 335744 h 335743"/>
                <a:gd name="connsiteX10" fmla="*/ 236996 w 236995"/>
                <a:gd name="connsiteY10" fmla="*/ 59249 h 335743"/>
                <a:gd name="connsiteX11" fmla="*/ 182684 w 236995"/>
                <a:gd name="connsiteY11" fmla="*/ 59249 h 335743"/>
                <a:gd name="connsiteX12" fmla="*/ 153060 w 236995"/>
                <a:gd name="connsiteY12" fmla="*/ 59249 h 335743"/>
                <a:gd name="connsiteX13" fmla="*/ 83936 w 236995"/>
                <a:gd name="connsiteY13" fmla="*/ 59249 h 335743"/>
                <a:gd name="connsiteX14" fmla="*/ 83936 w 236995"/>
                <a:gd name="connsiteY14" fmla="*/ 34562 h 335743"/>
                <a:gd name="connsiteX15" fmla="*/ 88873 w 236995"/>
                <a:gd name="connsiteY15" fmla="*/ 29624 h 335743"/>
                <a:gd name="connsiteX16" fmla="*/ 118498 w 236995"/>
                <a:gd name="connsiteY16" fmla="*/ 29624 h 335743"/>
                <a:gd name="connsiteX17" fmla="*/ 148122 w 236995"/>
                <a:gd name="connsiteY17" fmla="*/ 29624 h 335743"/>
                <a:gd name="connsiteX18" fmla="*/ 153060 w 236995"/>
                <a:gd name="connsiteY18" fmla="*/ 34562 h 335743"/>
                <a:gd name="connsiteX19" fmla="*/ 153060 w 236995"/>
                <a:gd name="connsiteY19" fmla="*/ 59249 h 3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995" h="335743">
                  <a:moveTo>
                    <a:pt x="182684" y="59249"/>
                  </a:moveTo>
                  <a:lnTo>
                    <a:pt x="182684" y="34562"/>
                  </a:lnTo>
                  <a:cubicBezTo>
                    <a:pt x="182684" y="15306"/>
                    <a:pt x="167378" y="0"/>
                    <a:pt x="148122" y="0"/>
                  </a:cubicBezTo>
                  <a:lnTo>
                    <a:pt x="118498" y="0"/>
                  </a:lnTo>
                  <a:lnTo>
                    <a:pt x="88873" y="0"/>
                  </a:lnTo>
                  <a:cubicBezTo>
                    <a:pt x="69617" y="0"/>
                    <a:pt x="54311" y="15306"/>
                    <a:pt x="54311" y="34562"/>
                  </a:cubicBezTo>
                  <a:lnTo>
                    <a:pt x="54311" y="59249"/>
                  </a:lnTo>
                  <a:lnTo>
                    <a:pt x="0" y="59249"/>
                  </a:lnTo>
                  <a:lnTo>
                    <a:pt x="0" y="335744"/>
                  </a:lnTo>
                  <a:lnTo>
                    <a:pt x="236996" y="335744"/>
                  </a:lnTo>
                  <a:lnTo>
                    <a:pt x="236996" y="59249"/>
                  </a:lnTo>
                  <a:lnTo>
                    <a:pt x="182684" y="59249"/>
                  </a:lnTo>
                  <a:close/>
                  <a:moveTo>
                    <a:pt x="153060" y="59249"/>
                  </a:moveTo>
                  <a:lnTo>
                    <a:pt x="83936" y="59249"/>
                  </a:lnTo>
                  <a:lnTo>
                    <a:pt x="83936" y="34562"/>
                  </a:lnTo>
                  <a:cubicBezTo>
                    <a:pt x="83936" y="31599"/>
                    <a:pt x="85911" y="29624"/>
                    <a:pt x="88873" y="29624"/>
                  </a:cubicBezTo>
                  <a:lnTo>
                    <a:pt x="118498" y="29624"/>
                  </a:lnTo>
                  <a:lnTo>
                    <a:pt x="148122" y="29624"/>
                  </a:lnTo>
                  <a:cubicBezTo>
                    <a:pt x="151085" y="29624"/>
                    <a:pt x="153060" y="31599"/>
                    <a:pt x="153060" y="34562"/>
                  </a:cubicBezTo>
                  <a:lnTo>
                    <a:pt x="153060" y="59249"/>
                  </a:lnTo>
                  <a:close/>
                </a:path>
              </a:pathLst>
            </a:custGeom>
            <a:solidFill>
              <a:schemeClr val="bg1"/>
            </a:solidFill>
            <a:ln w="4862" cap="flat">
              <a:noFill/>
              <a:prstDash val="solid"/>
              <a:miter/>
            </a:ln>
          </p:spPr>
          <p:txBody>
            <a:bodyPr rtlCol="0" anchor="ctr"/>
            <a:lstStyle/>
            <a:p>
              <a:endParaRPr lang="en-US" sz="1400"/>
            </a:p>
          </p:txBody>
        </p:sp>
      </p:grpSp>
      <p:sp>
        <p:nvSpPr>
          <p:cNvPr id="51" name="Circle">
            <a:extLst>
              <a:ext uri="{FF2B5EF4-FFF2-40B4-BE49-F238E27FC236}">
                <a16:creationId xmlns:a16="http://schemas.microsoft.com/office/drawing/2014/main" id="{02A6E680-0ABA-4C16-9F5F-36B92C2640FD}"/>
              </a:ext>
            </a:extLst>
          </p:cNvPr>
          <p:cNvSpPr/>
          <p:nvPr/>
        </p:nvSpPr>
        <p:spPr>
          <a:xfrm>
            <a:off x="477527" y="2802793"/>
            <a:ext cx="1414500" cy="1414501"/>
          </a:xfrm>
          <a:prstGeom prst="ellipse">
            <a:avLst/>
          </a:pr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1400" b="0" i="0" u="none" strike="noStrike" kern="0" cap="none" spc="0" normalizeH="0" baseline="0" noProof="0">
              <a:ln>
                <a:noFill/>
              </a:ln>
              <a:solidFill>
                <a:srgbClr val="FFFFFF"/>
              </a:solidFill>
              <a:effectLst/>
              <a:uLnTx/>
              <a:uFillTx/>
            </a:endParaRPr>
          </a:p>
        </p:txBody>
      </p:sp>
      <p:pic>
        <p:nvPicPr>
          <p:cNvPr id="54" name="Picture 8" descr="revenue Icon 3456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788" y="3202968"/>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2A5CD5D-9029-4EFA-959B-AB465BA0E06A}"/>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moving straight is what we do">
            <a:extLst>
              <a:ext uri="{FF2B5EF4-FFF2-40B4-BE49-F238E27FC236}">
                <a16:creationId xmlns:a16="http://schemas.microsoft.com/office/drawing/2014/main" id="{0A85C9C3-F97E-4DCC-A6A4-928EEC816422}"/>
              </a:ext>
            </a:extLst>
          </p:cNvPr>
          <p:cNvSpPr txBox="1"/>
          <p:nvPr/>
        </p:nvSpPr>
        <p:spPr>
          <a:xfrm>
            <a:off x="284218" y="96393"/>
            <a:ext cx="4956022" cy="85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r">
              <a:lnSpc>
                <a:spcPct val="90000"/>
              </a:lnSpc>
              <a:defRPr sz="7000" cap="all" spc="0">
                <a:latin typeface="+mn-lt"/>
                <a:ea typeface="+mn-ea"/>
                <a:cs typeface="+mn-cs"/>
                <a:sym typeface="Montserrat ExtraBold"/>
              </a:defRPr>
            </a:lvl1pPr>
          </a:lstStyle>
          <a:p>
            <a:pPr algn="l">
              <a:lnSpc>
                <a:spcPts val="3280"/>
              </a:lnSpc>
            </a:pPr>
            <a:r>
              <a:rPr lang="en-US" sz="2400" b="1" cap="none" dirty="0">
                <a:solidFill>
                  <a:schemeClr val="bg1"/>
                </a:solidFill>
                <a:latin typeface="Century Gothic" panose="020B0502020202020204" pitchFamily="34" charset="0"/>
              </a:rPr>
              <a:t>KEY FINANCIAL HIGHLIGHTS H1 2022 VS. H1 2021</a:t>
            </a:r>
          </a:p>
        </p:txBody>
      </p:sp>
      <p:pic>
        <p:nvPicPr>
          <p:cNvPr id="57" name="Picture 56">
            <a:extLst>
              <a:ext uri="{FF2B5EF4-FFF2-40B4-BE49-F238E27FC236}">
                <a16:creationId xmlns:a16="http://schemas.microsoft.com/office/drawing/2014/main" id="{62D8753A-1653-4F39-BCE6-4B1E0AFC569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301673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10" y="2360339"/>
            <a:ext cx="2954012" cy="2170257"/>
          </a:xfrm>
        </p:spPr>
        <p:txBody>
          <a:bodyPr>
            <a:normAutofit/>
          </a:bodyPr>
          <a:lstStyle/>
          <a:p>
            <a:r>
              <a:rPr lang="en-US" sz="4000" dirty="0"/>
              <a:t>HOW WE</a:t>
            </a:r>
            <a:br>
              <a:rPr lang="en-US" sz="4000" dirty="0"/>
            </a:br>
            <a:r>
              <a:rPr lang="en-US" sz="4000" dirty="0">
                <a:solidFill>
                  <a:srgbClr val="00B0F0"/>
                </a:solidFill>
              </a:rPr>
              <a:t>PERFORMED </a:t>
            </a:r>
            <a:br>
              <a:rPr lang="en-US" sz="4000" dirty="0">
                <a:solidFill>
                  <a:srgbClr val="00B0F0"/>
                </a:solidFill>
              </a:rPr>
            </a:br>
            <a:r>
              <a:rPr lang="en-US" sz="4000" dirty="0">
                <a:solidFill>
                  <a:srgbClr val="00B0F0"/>
                </a:solidFill>
              </a:rPr>
              <a:t>IN H1 2022</a:t>
            </a:r>
          </a:p>
        </p:txBody>
      </p:sp>
      <p:grpSp>
        <p:nvGrpSpPr>
          <p:cNvPr id="7" name="Group 6"/>
          <p:cNvGrpSpPr/>
          <p:nvPr/>
        </p:nvGrpSpPr>
        <p:grpSpPr>
          <a:xfrm>
            <a:off x="3283793" y="1007384"/>
            <a:ext cx="2695153" cy="1350842"/>
            <a:chOff x="4315680" y="1489242"/>
            <a:chExt cx="1988303" cy="1350842"/>
          </a:xfrm>
        </p:grpSpPr>
        <p:sp>
          <p:nvSpPr>
            <p:cNvPr id="5" name="Title 3"/>
            <p:cNvSpPr txBox="1">
              <a:spLocks/>
            </p:cNvSpPr>
            <p:nvPr/>
          </p:nvSpPr>
          <p:spPr>
            <a:xfrm>
              <a:off x="4315680" y="1489242"/>
              <a:ext cx="1988303" cy="37087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400" b="0" dirty="0">
                  <a:solidFill>
                    <a:schemeClr val="bg1"/>
                  </a:solidFill>
                </a:rPr>
                <a:t>Finance Income</a:t>
              </a:r>
            </a:p>
          </p:txBody>
        </p:sp>
        <p:sp>
          <p:nvSpPr>
            <p:cNvPr id="6" name="Title 3"/>
            <p:cNvSpPr txBox="1">
              <a:spLocks/>
            </p:cNvSpPr>
            <p:nvPr/>
          </p:nvSpPr>
          <p:spPr>
            <a:xfrm>
              <a:off x="4315680" y="2201394"/>
              <a:ext cx="1988303" cy="6386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5400" dirty="0">
                  <a:solidFill>
                    <a:srgbClr val="00FF00"/>
                  </a:solidFill>
                </a:rPr>
                <a:t>+6% </a:t>
              </a:r>
              <a:r>
                <a:rPr lang="en-US" sz="2200" b="0" i="1" dirty="0">
                  <a:solidFill>
                    <a:schemeClr val="bg2">
                      <a:lumMod val="75000"/>
                    </a:schemeClr>
                  </a:solidFill>
                </a:rPr>
                <a:t>3,773,489</a:t>
              </a:r>
            </a:p>
          </p:txBody>
        </p:sp>
      </p:grpSp>
      <p:grpSp>
        <p:nvGrpSpPr>
          <p:cNvPr id="8" name="Group 7"/>
          <p:cNvGrpSpPr/>
          <p:nvPr/>
        </p:nvGrpSpPr>
        <p:grpSpPr>
          <a:xfrm>
            <a:off x="3283793" y="3669122"/>
            <a:ext cx="3195426" cy="1324339"/>
            <a:chOff x="4315680" y="1489242"/>
            <a:chExt cx="1988303" cy="1324339"/>
          </a:xfrm>
        </p:grpSpPr>
        <p:sp>
          <p:nvSpPr>
            <p:cNvPr id="10" name="Title 3"/>
            <p:cNvSpPr txBox="1">
              <a:spLocks/>
            </p:cNvSpPr>
            <p:nvPr/>
          </p:nvSpPr>
          <p:spPr>
            <a:xfrm>
              <a:off x="4315680" y="1489242"/>
              <a:ext cx="1988303" cy="37087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400" b="0" dirty="0">
                  <a:solidFill>
                    <a:schemeClr val="bg1"/>
                  </a:solidFill>
                </a:rPr>
                <a:t>Net Income (OMR)</a:t>
              </a:r>
            </a:p>
          </p:txBody>
        </p:sp>
        <p:sp>
          <p:nvSpPr>
            <p:cNvPr id="11" name="Title 3"/>
            <p:cNvSpPr txBox="1">
              <a:spLocks/>
            </p:cNvSpPr>
            <p:nvPr/>
          </p:nvSpPr>
          <p:spPr>
            <a:xfrm>
              <a:off x="4315680" y="2174891"/>
              <a:ext cx="1988303" cy="6386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5400" dirty="0">
                  <a:solidFill>
                    <a:srgbClr val="00FF00"/>
                  </a:solidFill>
                </a:rPr>
                <a:t>+18% </a:t>
              </a:r>
              <a:r>
                <a:rPr lang="en-US" sz="2000" b="0" i="1" dirty="0">
                  <a:solidFill>
                    <a:schemeClr val="bg2">
                      <a:lumMod val="75000"/>
                    </a:schemeClr>
                  </a:solidFill>
                </a:rPr>
                <a:t>2,939,554</a:t>
              </a:r>
            </a:p>
            <a:p>
              <a:pPr>
                <a:lnSpc>
                  <a:spcPct val="80000"/>
                </a:lnSpc>
              </a:pPr>
              <a:endParaRPr lang="en-US" sz="5400" b="0" dirty="0">
                <a:solidFill>
                  <a:srgbClr val="00B0F0"/>
                </a:solidFill>
              </a:endParaRPr>
            </a:p>
          </p:txBody>
        </p:sp>
      </p:grpSp>
      <p:graphicFrame>
        <p:nvGraphicFramePr>
          <p:cNvPr id="16" name="Chart 15"/>
          <p:cNvGraphicFramePr/>
          <p:nvPr>
            <p:extLst>
              <p:ext uri="{D42A27DB-BD31-4B8C-83A1-F6EECF244321}">
                <p14:modId xmlns:p14="http://schemas.microsoft.com/office/powerpoint/2010/main" val="1370072298"/>
              </p:ext>
            </p:extLst>
          </p:nvPr>
        </p:nvGraphicFramePr>
        <p:xfrm>
          <a:off x="6945385" y="633436"/>
          <a:ext cx="4604274" cy="2826505"/>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3"/>
          <p:cNvSpPr txBox="1">
            <a:spLocks/>
          </p:cNvSpPr>
          <p:nvPr/>
        </p:nvSpPr>
        <p:spPr>
          <a:xfrm>
            <a:off x="577959" y="3879427"/>
            <a:ext cx="2239669" cy="198922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800" dirty="0">
              <a:solidFill>
                <a:schemeClr val="tx1">
                  <a:alpha val="70000"/>
                </a:schemeClr>
              </a:solidFill>
              <a:latin typeface="Source Sans Pro" charset="0"/>
              <a:ea typeface="Source Sans Pro" charset="0"/>
              <a:cs typeface="Source Sans Pro" charset="0"/>
            </a:endParaRPr>
          </a:p>
        </p:txBody>
      </p:sp>
      <p:graphicFrame>
        <p:nvGraphicFramePr>
          <p:cNvPr id="18" name="Chart 17"/>
          <p:cNvGraphicFramePr/>
          <p:nvPr>
            <p:extLst>
              <p:ext uri="{D42A27DB-BD31-4B8C-83A1-F6EECF244321}">
                <p14:modId xmlns:p14="http://schemas.microsoft.com/office/powerpoint/2010/main" val="165328649"/>
              </p:ext>
            </p:extLst>
          </p:nvPr>
        </p:nvGraphicFramePr>
        <p:xfrm>
          <a:off x="6945385" y="3580209"/>
          <a:ext cx="4604274" cy="282650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3"/>
          <p:cNvSpPr txBox="1">
            <a:spLocks/>
          </p:cNvSpPr>
          <p:nvPr/>
        </p:nvSpPr>
        <p:spPr>
          <a:xfrm>
            <a:off x="245443" y="1191515"/>
            <a:ext cx="2239669" cy="2015593"/>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700" i="1" dirty="0">
                <a:solidFill>
                  <a:schemeClr val="tx1">
                    <a:alpha val="70000"/>
                  </a:schemeClr>
                </a:solidFill>
                <a:latin typeface="Source Sans Pro" charset="0"/>
                <a:ea typeface="Source Sans Pro" charset="0"/>
                <a:cs typeface="Source Sans Pro" charset="0"/>
              </a:rPr>
              <a:t>Actual H1 2022 Compared to H1 2021</a:t>
            </a:r>
          </a:p>
        </p:txBody>
      </p:sp>
      <p:pic>
        <p:nvPicPr>
          <p:cNvPr id="14" name="Picture 13">
            <a:extLst>
              <a:ext uri="{FF2B5EF4-FFF2-40B4-BE49-F238E27FC236}">
                <a16:creationId xmlns:a16="http://schemas.microsoft.com/office/drawing/2014/main" id="{1A052D53-8E29-4689-9B1E-4273C786A0D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5703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10" y="2360339"/>
            <a:ext cx="2954012" cy="2170257"/>
          </a:xfrm>
        </p:spPr>
        <p:txBody>
          <a:bodyPr>
            <a:normAutofit/>
          </a:bodyPr>
          <a:lstStyle/>
          <a:p>
            <a:r>
              <a:rPr lang="en-US" sz="4000" dirty="0"/>
              <a:t>HOW WE</a:t>
            </a:r>
            <a:br>
              <a:rPr lang="en-US" sz="4000" dirty="0"/>
            </a:br>
            <a:r>
              <a:rPr lang="en-US" sz="4000" dirty="0">
                <a:solidFill>
                  <a:srgbClr val="00B0F0"/>
                </a:solidFill>
              </a:rPr>
              <a:t>PERFORMED</a:t>
            </a:r>
            <a:br>
              <a:rPr lang="en-US" sz="4000" dirty="0">
                <a:solidFill>
                  <a:srgbClr val="00B0F0"/>
                </a:solidFill>
              </a:rPr>
            </a:br>
            <a:r>
              <a:rPr lang="en-US" sz="4000" dirty="0">
                <a:solidFill>
                  <a:srgbClr val="00B0F0"/>
                </a:solidFill>
              </a:rPr>
              <a:t>IN H1 2022</a:t>
            </a:r>
          </a:p>
        </p:txBody>
      </p:sp>
      <p:grpSp>
        <p:nvGrpSpPr>
          <p:cNvPr id="7" name="Group 6"/>
          <p:cNvGrpSpPr/>
          <p:nvPr/>
        </p:nvGrpSpPr>
        <p:grpSpPr>
          <a:xfrm>
            <a:off x="3141990" y="1007384"/>
            <a:ext cx="2954011" cy="1350842"/>
            <a:chOff x="4211067" y="1489242"/>
            <a:chExt cx="2179271" cy="1350842"/>
          </a:xfrm>
        </p:grpSpPr>
        <p:sp>
          <p:nvSpPr>
            <p:cNvPr id="5" name="Title 3"/>
            <p:cNvSpPr txBox="1">
              <a:spLocks/>
            </p:cNvSpPr>
            <p:nvPr/>
          </p:nvSpPr>
          <p:spPr>
            <a:xfrm>
              <a:off x="4315680" y="1489242"/>
              <a:ext cx="1988303" cy="37087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400" b="0" dirty="0">
                  <a:solidFill>
                    <a:schemeClr val="bg1"/>
                  </a:solidFill>
                </a:rPr>
                <a:t>Other Income</a:t>
              </a:r>
            </a:p>
          </p:txBody>
        </p:sp>
        <p:sp>
          <p:nvSpPr>
            <p:cNvPr id="6" name="Title 3"/>
            <p:cNvSpPr txBox="1">
              <a:spLocks/>
            </p:cNvSpPr>
            <p:nvPr/>
          </p:nvSpPr>
          <p:spPr>
            <a:xfrm>
              <a:off x="4211067" y="2201394"/>
              <a:ext cx="2179271" cy="6386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5400" dirty="0">
                  <a:solidFill>
                    <a:srgbClr val="00FF00"/>
                  </a:solidFill>
                </a:rPr>
                <a:t>+15% </a:t>
              </a:r>
              <a:r>
                <a:rPr lang="en-US" sz="2200" b="0" i="1" dirty="0">
                  <a:solidFill>
                    <a:schemeClr val="bg2">
                      <a:lumMod val="75000"/>
                    </a:schemeClr>
                  </a:solidFill>
                </a:rPr>
                <a:t>218,423</a:t>
              </a:r>
            </a:p>
          </p:txBody>
        </p:sp>
      </p:grpSp>
      <p:grpSp>
        <p:nvGrpSpPr>
          <p:cNvPr id="8" name="Group 7"/>
          <p:cNvGrpSpPr/>
          <p:nvPr/>
        </p:nvGrpSpPr>
        <p:grpSpPr>
          <a:xfrm>
            <a:off x="3283793" y="3669122"/>
            <a:ext cx="3195426" cy="1324339"/>
            <a:chOff x="4315680" y="1489242"/>
            <a:chExt cx="1988303" cy="1324339"/>
          </a:xfrm>
        </p:grpSpPr>
        <p:sp>
          <p:nvSpPr>
            <p:cNvPr id="10" name="Title 3"/>
            <p:cNvSpPr txBox="1">
              <a:spLocks/>
            </p:cNvSpPr>
            <p:nvPr/>
          </p:nvSpPr>
          <p:spPr>
            <a:xfrm>
              <a:off x="4315680" y="1489242"/>
              <a:ext cx="1988303" cy="37087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400" b="0" dirty="0">
                  <a:solidFill>
                    <a:schemeClr val="bg1"/>
                  </a:solidFill>
                </a:rPr>
                <a:t>Operating Expenses</a:t>
              </a:r>
            </a:p>
          </p:txBody>
        </p:sp>
        <p:sp>
          <p:nvSpPr>
            <p:cNvPr id="11" name="Title 3"/>
            <p:cNvSpPr txBox="1">
              <a:spLocks/>
            </p:cNvSpPr>
            <p:nvPr/>
          </p:nvSpPr>
          <p:spPr>
            <a:xfrm>
              <a:off x="4315680" y="2174891"/>
              <a:ext cx="1988303" cy="6386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5400" b="0" dirty="0">
                  <a:solidFill>
                    <a:srgbClr val="00B0F0"/>
                  </a:solidFill>
                </a:rPr>
                <a:t>+18% </a:t>
              </a:r>
              <a:r>
                <a:rPr lang="en-US" sz="2000" b="0" i="1" dirty="0">
                  <a:solidFill>
                    <a:schemeClr val="bg2">
                      <a:lumMod val="75000"/>
                    </a:schemeClr>
                  </a:solidFill>
                </a:rPr>
                <a:t>1,876,808</a:t>
              </a:r>
            </a:p>
            <a:p>
              <a:pPr>
                <a:lnSpc>
                  <a:spcPct val="80000"/>
                </a:lnSpc>
              </a:pPr>
              <a:endParaRPr lang="en-US" sz="5400" b="0" dirty="0">
                <a:solidFill>
                  <a:srgbClr val="00B0F0"/>
                </a:solidFill>
              </a:endParaRPr>
            </a:p>
          </p:txBody>
        </p:sp>
      </p:grpSp>
      <p:graphicFrame>
        <p:nvGraphicFramePr>
          <p:cNvPr id="16" name="Chart 15"/>
          <p:cNvGraphicFramePr/>
          <p:nvPr>
            <p:extLst/>
          </p:nvPr>
        </p:nvGraphicFramePr>
        <p:xfrm>
          <a:off x="6945385" y="633436"/>
          <a:ext cx="4604274" cy="2826505"/>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3"/>
          <p:cNvSpPr txBox="1">
            <a:spLocks/>
          </p:cNvSpPr>
          <p:nvPr/>
        </p:nvSpPr>
        <p:spPr>
          <a:xfrm>
            <a:off x="577959" y="3879427"/>
            <a:ext cx="2239669" cy="198922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800" dirty="0">
              <a:solidFill>
                <a:schemeClr val="tx1">
                  <a:alpha val="70000"/>
                </a:schemeClr>
              </a:solidFill>
              <a:latin typeface="Source Sans Pro" charset="0"/>
              <a:ea typeface="Source Sans Pro" charset="0"/>
              <a:cs typeface="Source Sans Pro" charset="0"/>
            </a:endParaRPr>
          </a:p>
        </p:txBody>
      </p:sp>
      <p:graphicFrame>
        <p:nvGraphicFramePr>
          <p:cNvPr id="18" name="Chart 17"/>
          <p:cNvGraphicFramePr/>
          <p:nvPr>
            <p:extLst>
              <p:ext uri="{D42A27DB-BD31-4B8C-83A1-F6EECF244321}">
                <p14:modId xmlns:p14="http://schemas.microsoft.com/office/powerpoint/2010/main" val="2879780045"/>
              </p:ext>
            </p:extLst>
          </p:nvPr>
        </p:nvGraphicFramePr>
        <p:xfrm>
          <a:off x="6945385" y="3580209"/>
          <a:ext cx="4604274" cy="282650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3"/>
          <p:cNvSpPr txBox="1">
            <a:spLocks/>
          </p:cNvSpPr>
          <p:nvPr/>
        </p:nvSpPr>
        <p:spPr>
          <a:xfrm>
            <a:off x="245443" y="1191515"/>
            <a:ext cx="2239669" cy="2015593"/>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700" i="1" dirty="0">
                <a:solidFill>
                  <a:schemeClr val="tx1">
                    <a:alpha val="70000"/>
                  </a:schemeClr>
                </a:solidFill>
                <a:latin typeface="Source Sans Pro" charset="0"/>
                <a:ea typeface="Source Sans Pro" charset="0"/>
                <a:cs typeface="Source Sans Pro" charset="0"/>
              </a:rPr>
              <a:t>Actual H1 2022 Compared to H1 2021</a:t>
            </a:r>
          </a:p>
        </p:txBody>
      </p:sp>
      <p:pic>
        <p:nvPicPr>
          <p:cNvPr id="14" name="Picture 13">
            <a:extLst>
              <a:ext uri="{FF2B5EF4-FFF2-40B4-BE49-F238E27FC236}">
                <a16:creationId xmlns:a16="http://schemas.microsoft.com/office/drawing/2014/main" id="{ECFC4C32-2938-4881-BDE9-3ECCC65DA16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11773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10" y="2360339"/>
            <a:ext cx="2954012" cy="2170257"/>
          </a:xfrm>
        </p:spPr>
        <p:txBody>
          <a:bodyPr>
            <a:normAutofit/>
          </a:bodyPr>
          <a:lstStyle/>
          <a:p>
            <a:r>
              <a:rPr lang="en-US" sz="4000" dirty="0"/>
              <a:t>HOW WE</a:t>
            </a:r>
            <a:br>
              <a:rPr lang="en-US" sz="4000" dirty="0"/>
            </a:br>
            <a:r>
              <a:rPr lang="en-US" sz="4000" dirty="0">
                <a:solidFill>
                  <a:srgbClr val="00B0F0"/>
                </a:solidFill>
              </a:rPr>
              <a:t>PERFORMED</a:t>
            </a:r>
            <a:br>
              <a:rPr lang="en-US" sz="4000" dirty="0">
                <a:solidFill>
                  <a:srgbClr val="00B0F0"/>
                </a:solidFill>
              </a:rPr>
            </a:br>
            <a:r>
              <a:rPr lang="en-US" sz="4000" dirty="0">
                <a:solidFill>
                  <a:srgbClr val="00B0F0"/>
                </a:solidFill>
              </a:rPr>
              <a:t>IN H1 2022</a:t>
            </a:r>
          </a:p>
        </p:txBody>
      </p:sp>
      <p:grpSp>
        <p:nvGrpSpPr>
          <p:cNvPr id="7" name="Group 6"/>
          <p:cNvGrpSpPr/>
          <p:nvPr/>
        </p:nvGrpSpPr>
        <p:grpSpPr>
          <a:xfrm>
            <a:off x="3199454" y="1007384"/>
            <a:ext cx="2896547" cy="1350842"/>
            <a:chOff x="4253460" y="1489242"/>
            <a:chExt cx="2136878" cy="1350842"/>
          </a:xfrm>
        </p:grpSpPr>
        <p:sp>
          <p:nvSpPr>
            <p:cNvPr id="5" name="Title 3"/>
            <p:cNvSpPr txBox="1">
              <a:spLocks/>
            </p:cNvSpPr>
            <p:nvPr/>
          </p:nvSpPr>
          <p:spPr>
            <a:xfrm>
              <a:off x="4315680" y="1489242"/>
              <a:ext cx="1988303" cy="37087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400" b="0" dirty="0">
                  <a:solidFill>
                    <a:schemeClr val="bg1"/>
                  </a:solidFill>
                </a:rPr>
                <a:t>Operating Profit</a:t>
              </a:r>
            </a:p>
          </p:txBody>
        </p:sp>
        <p:sp>
          <p:nvSpPr>
            <p:cNvPr id="6" name="Title 3"/>
            <p:cNvSpPr txBox="1">
              <a:spLocks/>
            </p:cNvSpPr>
            <p:nvPr/>
          </p:nvSpPr>
          <p:spPr>
            <a:xfrm>
              <a:off x="4253460" y="2201394"/>
              <a:ext cx="2136878" cy="6386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5400" dirty="0">
                  <a:solidFill>
                    <a:srgbClr val="00FF00"/>
                  </a:solidFill>
                </a:rPr>
                <a:t>+17% </a:t>
              </a:r>
              <a:r>
                <a:rPr lang="en-US" sz="2200" b="0" i="1" dirty="0">
                  <a:solidFill>
                    <a:schemeClr val="bg2">
                      <a:lumMod val="75000"/>
                    </a:schemeClr>
                  </a:solidFill>
                </a:rPr>
                <a:t>1,281,168</a:t>
              </a:r>
            </a:p>
          </p:txBody>
        </p:sp>
      </p:grpSp>
      <p:grpSp>
        <p:nvGrpSpPr>
          <p:cNvPr id="8" name="Group 7"/>
          <p:cNvGrpSpPr/>
          <p:nvPr/>
        </p:nvGrpSpPr>
        <p:grpSpPr>
          <a:xfrm>
            <a:off x="3283793" y="3669122"/>
            <a:ext cx="3195426" cy="1324339"/>
            <a:chOff x="4315680" y="1489242"/>
            <a:chExt cx="1988303" cy="1324339"/>
          </a:xfrm>
        </p:grpSpPr>
        <p:sp>
          <p:nvSpPr>
            <p:cNvPr id="10" name="Title 3"/>
            <p:cNvSpPr txBox="1">
              <a:spLocks/>
            </p:cNvSpPr>
            <p:nvPr/>
          </p:nvSpPr>
          <p:spPr>
            <a:xfrm>
              <a:off x="4315680" y="1489242"/>
              <a:ext cx="1988303" cy="37087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400" b="0" dirty="0">
                  <a:solidFill>
                    <a:schemeClr val="bg1"/>
                  </a:solidFill>
                </a:rPr>
                <a:t>Net Profit (OMR)</a:t>
              </a:r>
            </a:p>
          </p:txBody>
        </p:sp>
        <p:sp>
          <p:nvSpPr>
            <p:cNvPr id="11" name="Title 3"/>
            <p:cNvSpPr txBox="1">
              <a:spLocks/>
            </p:cNvSpPr>
            <p:nvPr/>
          </p:nvSpPr>
          <p:spPr>
            <a:xfrm>
              <a:off x="4315680" y="2174891"/>
              <a:ext cx="1988303" cy="63869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5400" dirty="0">
                  <a:solidFill>
                    <a:srgbClr val="00FF00"/>
                  </a:solidFill>
                </a:rPr>
                <a:t>+1789.6% </a:t>
              </a:r>
              <a:r>
                <a:rPr lang="en-US" sz="2000" b="0" i="1" dirty="0">
                  <a:solidFill>
                    <a:schemeClr val="bg2">
                      <a:lumMod val="75000"/>
                    </a:schemeClr>
                  </a:solidFill>
                </a:rPr>
                <a:t>--766,345 (Without Prior-period expenses adj.)</a:t>
              </a:r>
            </a:p>
            <a:p>
              <a:pPr>
                <a:lnSpc>
                  <a:spcPct val="80000"/>
                </a:lnSpc>
              </a:pPr>
              <a:r>
                <a:rPr lang="en-US" sz="2000" b="0" i="1" dirty="0">
                  <a:solidFill>
                    <a:schemeClr val="bg2">
                      <a:lumMod val="75000"/>
                    </a:schemeClr>
                  </a:solidFill>
                </a:rPr>
                <a:t>-689,420 (Wit Prior-period expenses adj.)</a:t>
              </a:r>
            </a:p>
            <a:p>
              <a:pPr>
                <a:lnSpc>
                  <a:spcPct val="80000"/>
                </a:lnSpc>
              </a:pPr>
              <a:endParaRPr lang="en-US" sz="5400" b="0" dirty="0">
                <a:solidFill>
                  <a:srgbClr val="00B0F0"/>
                </a:solidFill>
              </a:endParaRPr>
            </a:p>
          </p:txBody>
        </p:sp>
      </p:grpSp>
      <p:graphicFrame>
        <p:nvGraphicFramePr>
          <p:cNvPr id="16" name="Chart 15"/>
          <p:cNvGraphicFramePr/>
          <p:nvPr>
            <p:extLst>
              <p:ext uri="{D42A27DB-BD31-4B8C-83A1-F6EECF244321}">
                <p14:modId xmlns:p14="http://schemas.microsoft.com/office/powerpoint/2010/main" val="1252212877"/>
              </p:ext>
            </p:extLst>
          </p:nvPr>
        </p:nvGraphicFramePr>
        <p:xfrm>
          <a:off x="6945385" y="633436"/>
          <a:ext cx="4604274" cy="2826505"/>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3"/>
          <p:cNvSpPr txBox="1">
            <a:spLocks/>
          </p:cNvSpPr>
          <p:nvPr/>
        </p:nvSpPr>
        <p:spPr>
          <a:xfrm>
            <a:off x="577959" y="3879427"/>
            <a:ext cx="2239669" cy="198922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800" dirty="0">
              <a:solidFill>
                <a:schemeClr val="tx1">
                  <a:alpha val="70000"/>
                </a:schemeClr>
              </a:solidFill>
              <a:latin typeface="Source Sans Pro" charset="0"/>
              <a:ea typeface="Source Sans Pro" charset="0"/>
              <a:cs typeface="Source Sans Pro" charset="0"/>
            </a:endParaRPr>
          </a:p>
        </p:txBody>
      </p:sp>
      <p:graphicFrame>
        <p:nvGraphicFramePr>
          <p:cNvPr id="18" name="Chart 17"/>
          <p:cNvGraphicFramePr/>
          <p:nvPr>
            <p:extLst>
              <p:ext uri="{D42A27DB-BD31-4B8C-83A1-F6EECF244321}">
                <p14:modId xmlns:p14="http://schemas.microsoft.com/office/powerpoint/2010/main" val="2826105856"/>
              </p:ext>
            </p:extLst>
          </p:nvPr>
        </p:nvGraphicFramePr>
        <p:xfrm>
          <a:off x="6945385" y="3580209"/>
          <a:ext cx="4604274" cy="282650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3"/>
          <p:cNvSpPr txBox="1">
            <a:spLocks/>
          </p:cNvSpPr>
          <p:nvPr/>
        </p:nvSpPr>
        <p:spPr>
          <a:xfrm>
            <a:off x="245443" y="1191515"/>
            <a:ext cx="2239669" cy="2015593"/>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700" i="1" dirty="0">
                <a:solidFill>
                  <a:schemeClr val="tx1">
                    <a:alpha val="70000"/>
                  </a:schemeClr>
                </a:solidFill>
                <a:latin typeface="Source Sans Pro" charset="0"/>
                <a:ea typeface="Source Sans Pro" charset="0"/>
                <a:cs typeface="Source Sans Pro" charset="0"/>
              </a:rPr>
              <a:t>Actual H1 2022 Compared to H1 2021</a:t>
            </a:r>
          </a:p>
        </p:txBody>
      </p:sp>
      <p:pic>
        <p:nvPicPr>
          <p:cNvPr id="14" name="Picture 13">
            <a:extLst>
              <a:ext uri="{FF2B5EF4-FFF2-40B4-BE49-F238E27FC236}">
                <a16:creationId xmlns:a16="http://schemas.microsoft.com/office/drawing/2014/main" id="{81014433-8211-4E63-ABD3-225094B13F3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366646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9E1212B-3E54-984B-8A5F-0864F3A59544}"/>
              </a:ext>
            </a:extLst>
          </p:cNvPr>
          <p:cNvGrpSpPr/>
          <p:nvPr/>
        </p:nvGrpSpPr>
        <p:grpSpPr>
          <a:xfrm>
            <a:off x="0" y="-39826"/>
            <a:ext cx="12192000" cy="7166244"/>
            <a:chOff x="1023947" y="-25538"/>
            <a:chExt cx="11168053" cy="7166244"/>
          </a:xfrm>
        </p:grpSpPr>
        <p:sp>
          <p:nvSpPr>
            <p:cNvPr id="20" name="Freeform: Shape 35">
              <a:extLst>
                <a:ext uri="{FF2B5EF4-FFF2-40B4-BE49-F238E27FC236}">
                  <a16:creationId xmlns:a16="http://schemas.microsoft.com/office/drawing/2014/main" id="{E59CCE6A-8F26-2243-AD2B-D3F97AA71DEC}"/>
                </a:ext>
              </a:extLst>
            </p:cNvPr>
            <p:cNvSpPr/>
            <p:nvPr/>
          </p:nvSpPr>
          <p:spPr>
            <a:xfrm rot="5400000" flipH="1">
              <a:off x="6243902" y="909902"/>
              <a:ext cx="4837289" cy="7058906"/>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0E0E4">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Shape 34">
              <a:extLst>
                <a:ext uri="{FF2B5EF4-FFF2-40B4-BE49-F238E27FC236}">
                  <a16:creationId xmlns:a16="http://schemas.microsoft.com/office/drawing/2014/main" id="{C37F8EB0-B44C-904C-A2BE-A3CB53AAF52E}"/>
                </a:ext>
              </a:extLst>
            </p:cNvPr>
            <p:cNvSpPr/>
            <p:nvPr/>
          </p:nvSpPr>
          <p:spPr>
            <a:xfrm>
              <a:off x="1023947" y="0"/>
              <a:ext cx="5444426" cy="6859877"/>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0E0E4">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Shape 35">
              <a:extLst>
                <a:ext uri="{FF2B5EF4-FFF2-40B4-BE49-F238E27FC236}">
                  <a16:creationId xmlns:a16="http://schemas.microsoft.com/office/drawing/2014/main" id="{84DE954F-11FD-5E43-A186-19E9D2705A96}"/>
                </a:ext>
              </a:extLst>
            </p:cNvPr>
            <p:cNvSpPr/>
            <p:nvPr/>
          </p:nvSpPr>
          <p:spPr>
            <a:xfrm rot="2700000">
              <a:off x="3064112" y="-1057232"/>
              <a:ext cx="7166244" cy="9229632"/>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0E0E4">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6" name="Rounded Rectangle">
            <a:extLst>
              <a:ext uri="{FF2B5EF4-FFF2-40B4-BE49-F238E27FC236}">
                <a16:creationId xmlns:a16="http://schemas.microsoft.com/office/drawing/2014/main" id="{CFF6411B-5102-7E4F-98B3-FC0A567D1048}"/>
              </a:ext>
            </a:extLst>
          </p:cNvPr>
          <p:cNvSpPr/>
          <p:nvPr/>
        </p:nvSpPr>
        <p:spPr>
          <a:xfrm>
            <a:off x="1313020" y="1428228"/>
            <a:ext cx="9512293" cy="549171"/>
          </a:xfrm>
          <a:prstGeom prst="roundRect">
            <a:avLst>
              <a:gd name="adj" fmla="val 50000"/>
            </a:avLst>
          </a:prstGeom>
          <a:solidFill>
            <a:schemeClr val="bg2">
              <a:lumMod val="25000"/>
            </a:schemeClr>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GB" b="0" i="0" u="none" strike="noStrike" kern="1200" cap="none" spc="0" normalizeH="0" baseline="0" noProof="0" dirty="0">
              <a:ln>
                <a:noFill/>
              </a:ln>
              <a:solidFill>
                <a:srgbClr val="FFFFFF"/>
              </a:solidFill>
              <a:effectLst/>
              <a:uLnTx/>
              <a:uFillTx/>
              <a:latin typeface="Arial" panose="020B0604020202020204"/>
              <a:ea typeface="+mn-ea"/>
              <a:cs typeface="+mn-cs"/>
              <a:sym typeface="Helvetica Neue Medium"/>
            </a:endParaRPr>
          </a:p>
        </p:txBody>
      </p:sp>
      <p:sp>
        <p:nvSpPr>
          <p:cNvPr id="8" name="Schedule">
            <a:extLst>
              <a:ext uri="{FF2B5EF4-FFF2-40B4-BE49-F238E27FC236}">
                <a16:creationId xmlns:a16="http://schemas.microsoft.com/office/drawing/2014/main" id="{C9C525D7-785D-FE45-A10C-B4D299831DAD}"/>
              </a:ext>
            </a:extLst>
          </p:cNvPr>
          <p:cNvSpPr txBox="1"/>
          <p:nvPr/>
        </p:nvSpPr>
        <p:spPr>
          <a:xfrm>
            <a:off x="5493687" y="1585538"/>
            <a:ext cx="1235698" cy="3282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lvl="0" algn="ctr">
              <a:defRPr/>
            </a:pPr>
            <a:r>
              <a:rPr lang="en-US" sz="1800" b="1" dirty="0">
                <a:solidFill>
                  <a:srgbClr val="FEFCFF"/>
                </a:solidFill>
                <a:latin typeface="Century Gothic" panose="020B0502020202020204" pitchFamily="34" charset="0"/>
              </a:rPr>
              <a:t>H1 2022</a:t>
            </a:r>
          </a:p>
        </p:txBody>
      </p:sp>
      <p:graphicFrame>
        <p:nvGraphicFramePr>
          <p:cNvPr id="16" name="Table 15">
            <a:extLst>
              <a:ext uri="{FF2B5EF4-FFF2-40B4-BE49-F238E27FC236}">
                <a16:creationId xmlns:a16="http://schemas.microsoft.com/office/drawing/2014/main" id="{B241DAD6-C007-CF4F-A37E-16264685AD62}"/>
              </a:ext>
            </a:extLst>
          </p:cNvPr>
          <p:cNvGraphicFramePr>
            <a:graphicFrameLocks noGrp="1"/>
          </p:cNvGraphicFramePr>
          <p:nvPr>
            <p:extLst/>
          </p:nvPr>
        </p:nvGraphicFramePr>
        <p:xfrm>
          <a:off x="1631666" y="2093389"/>
          <a:ext cx="9193648" cy="4049404"/>
        </p:xfrm>
        <a:graphic>
          <a:graphicData uri="http://schemas.openxmlformats.org/drawingml/2006/table">
            <a:tbl>
              <a:tblPr/>
              <a:tblGrid>
                <a:gridCol w="3636598">
                  <a:extLst>
                    <a:ext uri="{9D8B030D-6E8A-4147-A177-3AD203B41FA5}">
                      <a16:colId xmlns:a16="http://schemas.microsoft.com/office/drawing/2014/main" val="20000"/>
                    </a:ext>
                  </a:extLst>
                </a:gridCol>
                <a:gridCol w="1852350">
                  <a:extLst>
                    <a:ext uri="{9D8B030D-6E8A-4147-A177-3AD203B41FA5}">
                      <a16:colId xmlns:a16="http://schemas.microsoft.com/office/drawing/2014/main" val="20001"/>
                    </a:ext>
                  </a:extLst>
                </a:gridCol>
                <a:gridCol w="1852350">
                  <a:extLst>
                    <a:ext uri="{9D8B030D-6E8A-4147-A177-3AD203B41FA5}">
                      <a16:colId xmlns:a16="http://schemas.microsoft.com/office/drawing/2014/main" val="4201944609"/>
                    </a:ext>
                  </a:extLst>
                </a:gridCol>
                <a:gridCol w="1852350">
                  <a:extLst>
                    <a:ext uri="{9D8B030D-6E8A-4147-A177-3AD203B41FA5}">
                      <a16:colId xmlns:a16="http://schemas.microsoft.com/office/drawing/2014/main" val="1134099595"/>
                    </a:ext>
                  </a:extLst>
                </a:gridCol>
              </a:tblGrid>
              <a:tr h="504037">
                <a:tc>
                  <a:txBody>
                    <a:bodyPr/>
                    <a:lstStyle/>
                    <a:p>
                      <a:pPr algn="l" fontAlgn="b"/>
                      <a:r>
                        <a:rPr lang="en-GB" sz="1400" b="0" i="0" u="none" strike="noStrike" dirty="0">
                          <a:effectLst/>
                          <a:latin typeface="Century Gothic" panose="020B0502020202020204" pitchFamily="34" charset="0"/>
                        </a:rPr>
                        <a:t>Property and equipment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latin typeface="Century Gothic" panose="020B0502020202020204" pitchFamily="34" charset="0"/>
                          <a:ea typeface="+mn-ea"/>
                        </a:rPr>
                        <a:t>2,312,993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2,330,284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latin typeface="Century Gothic" panose="020B0502020202020204" pitchFamily="34" charset="0"/>
                          <a:ea typeface="+mn-ea"/>
                        </a:rPr>
                        <a:t>   2,360,438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6481">
                <a:tc>
                  <a:txBody>
                    <a:bodyPr/>
                    <a:lstStyle/>
                    <a:p>
                      <a:pPr algn="l" fontAlgn="b"/>
                      <a:r>
                        <a:rPr lang="en-GB" sz="1400" b="0" i="0" u="none" strike="noStrike" dirty="0">
                          <a:effectLst/>
                          <a:latin typeface="Century Gothic" panose="020B0502020202020204" pitchFamily="34" charset="0"/>
                        </a:rPr>
                        <a:t>Investment securities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latin typeface="Century Gothic" panose="020B0502020202020204" pitchFamily="34" charset="0"/>
                          <a:ea typeface="+mn-ea"/>
                          <a:cs typeface="Century Gothic"/>
                        </a:rPr>
                        <a:t>554,150 </a:t>
                      </a:r>
                    </a:p>
                    <a:p>
                      <a:pPr algn="ctr" fontAlgn="b"/>
                      <a:r>
                        <a:rPr lang="en-GB" sz="1400" b="0" i="0" u="none" strike="noStrike" kern="1200" dirty="0">
                          <a:solidFill>
                            <a:schemeClr val="tx1"/>
                          </a:solidFill>
                          <a:latin typeface="Century Gothic" panose="020B0502020202020204" pitchFamily="34" charset="0"/>
                          <a:ea typeface="+mn-ea"/>
                          <a:cs typeface="Century Gothic"/>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latin typeface="Century Gothic" panose="020B0502020202020204" pitchFamily="34" charset="0"/>
                          <a:ea typeface="+mn-ea"/>
                          <a:cs typeface="Century Gothic"/>
                        </a:rPr>
                        <a:t>554,150 </a:t>
                      </a:r>
                    </a:p>
                    <a:p>
                      <a:pPr algn="ctr" fontAlgn="b"/>
                      <a:r>
                        <a:rPr lang="en-GB" sz="1400" b="0" i="0" u="none" strike="noStrike" kern="1200" dirty="0">
                          <a:solidFill>
                            <a:schemeClr val="tx1"/>
                          </a:solidFill>
                          <a:latin typeface="Century Gothic" panose="020B0502020202020204" pitchFamily="34" charset="0"/>
                          <a:ea typeface="+mn-ea"/>
                          <a:cs typeface="Century Gothic"/>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latin typeface="Century Gothic" panose="020B0502020202020204" pitchFamily="34" charset="0"/>
                          <a:ea typeface="+mn-ea"/>
                          <a:cs typeface="Century Gothic"/>
                        </a:rPr>
                        <a:t>554,150 </a:t>
                      </a:r>
                    </a:p>
                    <a:p>
                      <a:pPr algn="ctr" fontAlgn="b"/>
                      <a:r>
                        <a:rPr lang="en-GB" sz="1400" b="0" i="0" u="none" strike="noStrike" kern="1200" dirty="0">
                          <a:solidFill>
                            <a:schemeClr val="tx1"/>
                          </a:solidFill>
                          <a:latin typeface="Century Gothic" panose="020B0502020202020204" pitchFamily="34" charset="0"/>
                          <a:ea typeface="+mn-ea"/>
                          <a:cs typeface="Century Gothic"/>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481">
                <a:tc>
                  <a:txBody>
                    <a:bodyPr/>
                    <a:lstStyle/>
                    <a:p>
                      <a:pPr algn="l" fontAlgn="b"/>
                      <a:r>
                        <a:rPr lang="en-GB" sz="1400" b="0" i="0" u="none" strike="noStrike" dirty="0">
                          <a:effectLst/>
                          <a:latin typeface="Century Gothic" panose="020B0502020202020204" pitchFamily="34" charset="0"/>
                        </a:rPr>
                        <a:t>Deposits with CBO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250,000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250,000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250,000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6481">
                <a:tc>
                  <a:txBody>
                    <a:bodyPr/>
                    <a:lstStyle/>
                    <a:p>
                      <a:pPr algn="l" fontAlgn="b"/>
                      <a:r>
                        <a:rPr lang="en-GB" sz="1400" b="0" i="0" u="none" strike="noStrike" dirty="0">
                          <a:effectLst/>
                          <a:latin typeface="Century Gothic" panose="020B0502020202020204" pitchFamily="34" charset="0"/>
                        </a:rPr>
                        <a:t>Installment Finance Debtors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latin typeface="Century Gothic" panose="020B0502020202020204" pitchFamily="34" charset="0"/>
                          <a:ea typeface="+mn-ea"/>
                        </a:rPr>
                        <a:t>82,433,342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80,301,718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latin typeface="Century Gothic" panose="020B0502020202020204" pitchFamily="34" charset="0"/>
                          <a:ea typeface="+mn-ea"/>
                        </a:rPr>
                        <a:t> 76,364,329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6481">
                <a:tc>
                  <a:txBody>
                    <a:bodyPr/>
                    <a:lstStyle/>
                    <a:p>
                      <a:pPr algn="l" fontAlgn="b"/>
                      <a:r>
                        <a:rPr lang="en-GB" sz="1400" b="0" i="0" u="none" strike="noStrike" dirty="0">
                          <a:effectLst/>
                          <a:latin typeface="Century Gothic" panose="020B0502020202020204" pitchFamily="34" charset="0"/>
                        </a:rPr>
                        <a:t>Deferred tax asset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16,923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16,923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latin typeface="Century Gothic" panose="020B0502020202020204" pitchFamily="34" charset="0"/>
                          <a:ea typeface="+mn-ea"/>
                          <a:cs typeface="Century Gothic"/>
                        </a:rPr>
                        <a:t>16,923 </a:t>
                      </a:r>
                    </a:p>
                    <a:p>
                      <a:pPr algn="ctr" fontAlgn="b"/>
                      <a:endParaRPr lang="en-GB" sz="1400" b="0" i="0" u="none" strike="noStrike" kern="1200" dirty="0">
                        <a:solidFill>
                          <a:schemeClr val="tx1"/>
                        </a:solidFill>
                        <a:latin typeface="Century Gothic" panose="020B0502020202020204" pitchFamily="34" charset="0"/>
                        <a:ea typeface="+mn-ea"/>
                        <a:cs typeface="Century Gothic"/>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6481">
                <a:tc>
                  <a:txBody>
                    <a:bodyPr/>
                    <a:lstStyle/>
                    <a:p>
                      <a:pPr algn="l" fontAlgn="b"/>
                      <a:r>
                        <a:rPr lang="en-GB" sz="1400" b="0" i="0" u="none" strike="noStrike" dirty="0">
                          <a:effectLst/>
                          <a:latin typeface="Century Gothic" panose="020B0502020202020204" pitchFamily="34" charset="0"/>
                        </a:rPr>
                        <a:t>Other receivables and prepaid expenses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latin typeface="Century Gothic" panose="020B0502020202020204" pitchFamily="34" charset="0"/>
                          <a:ea typeface="+mn-ea"/>
                        </a:rPr>
                        <a:t>193,969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106,976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latin typeface="Century Gothic" panose="020B0502020202020204" pitchFamily="34" charset="0"/>
                          <a:ea typeface="+mn-ea"/>
                        </a:rPr>
                        <a:t>      313,426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6481">
                <a:tc>
                  <a:txBody>
                    <a:bodyPr/>
                    <a:lstStyle/>
                    <a:p>
                      <a:pPr algn="l" fontAlgn="b"/>
                      <a:r>
                        <a:rPr lang="en-GB" sz="1400" b="0" i="0" u="none" strike="noStrike" dirty="0">
                          <a:effectLst/>
                          <a:latin typeface="Century Gothic" panose="020B0502020202020204" pitchFamily="34" charset="0"/>
                        </a:rPr>
                        <a:t>Cash and cash equivalents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latin typeface="Century Gothic" panose="020B0502020202020204" pitchFamily="34" charset="0"/>
                          <a:ea typeface="+mn-ea"/>
                        </a:rPr>
                        <a:t>695,148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latin typeface="Century Gothic" panose="020B0502020202020204" pitchFamily="34" charset="0"/>
                          <a:ea typeface="+mn-ea"/>
                          <a:cs typeface="Century Gothic"/>
                        </a:rPr>
                        <a:t>896,294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latin typeface="Century Gothic" panose="020B0502020202020204" pitchFamily="34" charset="0"/>
                          <a:ea typeface="+mn-ea"/>
                        </a:rPr>
                        <a:t>   2,764,443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64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b"/>
                      <a:r>
                        <a:rPr lang="en-IN" sz="1400" b="1" i="0" u="none" strike="noStrike" dirty="0">
                          <a:solidFill>
                            <a:srgbClr val="1D4E89"/>
                          </a:solidFill>
                          <a:latin typeface="Century Gothic" panose="020B0502020202020204" pitchFamily="34" charset="0"/>
                          <a:cs typeface="Century Gothic"/>
                        </a:rPr>
                        <a:t>Total Assets</a:t>
                      </a:r>
                    </a:p>
                  </a:txBody>
                  <a:tcPr marL="180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1" i="0" u="none" strike="noStrike" kern="1200" dirty="0">
                          <a:solidFill>
                            <a:srgbClr val="1D4E89"/>
                          </a:solidFill>
                          <a:latin typeface="Century Gothic" panose="020B0502020202020204" pitchFamily="34" charset="0"/>
                          <a:ea typeface="+mn-ea"/>
                        </a:rPr>
                        <a:t>86,456,525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kern="1200" dirty="0">
                          <a:solidFill>
                            <a:srgbClr val="1D4E89"/>
                          </a:solidFill>
                          <a:latin typeface="Century Gothic" panose="020B0502020202020204" pitchFamily="34" charset="0"/>
                          <a:ea typeface="+mn-ea"/>
                          <a:cs typeface="Century Gothic"/>
                        </a:rPr>
                        <a:t>84,456,346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kern="1200" dirty="0">
                          <a:solidFill>
                            <a:srgbClr val="1D4E89"/>
                          </a:solidFill>
                          <a:latin typeface="Century Gothic" panose="020B0502020202020204" pitchFamily="34" charset="0"/>
                          <a:ea typeface="+mn-ea"/>
                          <a:cs typeface="Century Gothic"/>
                        </a:rPr>
                        <a:t>82,623,710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5" name="Schedule">
            <a:extLst>
              <a:ext uri="{FF2B5EF4-FFF2-40B4-BE49-F238E27FC236}">
                <a16:creationId xmlns:a16="http://schemas.microsoft.com/office/drawing/2014/main" id="{C9C525D7-785D-FE45-A10C-B4D299831DAD}"/>
              </a:ext>
            </a:extLst>
          </p:cNvPr>
          <p:cNvSpPr txBox="1"/>
          <p:nvPr/>
        </p:nvSpPr>
        <p:spPr>
          <a:xfrm>
            <a:off x="7599580" y="1585538"/>
            <a:ext cx="1235698" cy="3282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lvl="0">
              <a:defRPr/>
            </a:pPr>
            <a:r>
              <a:rPr lang="en-US" sz="1800" b="1" dirty="0">
                <a:solidFill>
                  <a:srgbClr val="FEFCFF"/>
                </a:solidFill>
                <a:latin typeface="Century Gothic" panose="020B0502020202020204" pitchFamily="34" charset="0"/>
              </a:rPr>
              <a:t>DEC 2021</a:t>
            </a:r>
          </a:p>
        </p:txBody>
      </p:sp>
      <p:sp>
        <p:nvSpPr>
          <p:cNvPr id="12" name="Schedule">
            <a:extLst>
              <a:ext uri="{FF2B5EF4-FFF2-40B4-BE49-F238E27FC236}">
                <a16:creationId xmlns:a16="http://schemas.microsoft.com/office/drawing/2014/main" id="{C9C525D7-785D-FE45-A10C-B4D299831DAD}"/>
              </a:ext>
            </a:extLst>
          </p:cNvPr>
          <p:cNvSpPr txBox="1"/>
          <p:nvPr/>
        </p:nvSpPr>
        <p:spPr>
          <a:xfrm>
            <a:off x="2237872" y="1585538"/>
            <a:ext cx="1235698" cy="3282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lvl="0" algn="ctr">
              <a:defRPr/>
            </a:pPr>
            <a:r>
              <a:rPr lang="en-US" sz="1800" b="1" dirty="0">
                <a:solidFill>
                  <a:srgbClr val="FEFCFF"/>
                </a:solidFill>
                <a:latin typeface="Century Gothic" panose="020B0502020202020204" pitchFamily="34" charset="0"/>
              </a:rPr>
              <a:t>ASSETS</a:t>
            </a:r>
          </a:p>
        </p:txBody>
      </p:sp>
      <p:sp>
        <p:nvSpPr>
          <p:cNvPr id="13" name="Schedule">
            <a:extLst>
              <a:ext uri="{FF2B5EF4-FFF2-40B4-BE49-F238E27FC236}">
                <a16:creationId xmlns:a16="http://schemas.microsoft.com/office/drawing/2014/main" id="{5E624159-06EB-4CD4-A822-34279C38C398}"/>
              </a:ext>
            </a:extLst>
          </p:cNvPr>
          <p:cNvSpPr txBox="1"/>
          <p:nvPr/>
        </p:nvSpPr>
        <p:spPr>
          <a:xfrm>
            <a:off x="9296854" y="1585538"/>
            <a:ext cx="1235698" cy="3282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lvl="0">
              <a:defRPr/>
            </a:pPr>
            <a:r>
              <a:rPr lang="en-US" sz="1800" b="1" dirty="0">
                <a:solidFill>
                  <a:srgbClr val="FEFCFF"/>
                </a:solidFill>
                <a:latin typeface="Century Gothic" panose="020B0502020202020204" pitchFamily="34" charset="0"/>
              </a:rPr>
              <a:t>H1 2021</a:t>
            </a:r>
          </a:p>
        </p:txBody>
      </p:sp>
      <p:sp>
        <p:nvSpPr>
          <p:cNvPr id="23" name="Rectangle 22">
            <a:extLst>
              <a:ext uri="{FF2B5EF4-FFF2-40B4-BE49-F238E27FC236}">
                <a16:creationId xmlns:a16="http://schemas.microsoft.com/office/drawing/2014/main" id="{64AB59B5-7401-478D-A71F-5F7A1E0C0C5D}"/>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moving straight is what we do">
            <a:extLst>
              <a:ext uri="{FF2B5EF4-FFF2-40B4-BE49-F238E27FC236}">
                <a16:creationId xmlns:a16="http://schemas.microsoft.com/office/drawing/2014/main" id="{F07088B5-CA35-FC43-80E9-D508E54E6D00}"/>
              </a:ext>
            </a:extLst>
          </p:cNvPr>
          <p:cNvSpPr txBox="1"/>
          <p:nvPr/>
        </p:nvSpPr>
        <p:spPr>
          <a:xfrm>
            <a:off x="84864" y="304778"/>
            <a:ext cx="5541714" cy="43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914400" rtl="0" eaLnBrk="1" fontAlgn="auto" latinLnBrk="0" hangingPunct="1">
              <a:lnSpc>
                <a:spcPts val="328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sym typeface="Montserrat ExtraBold"/>
              </a:rPr>
              <a:t>BALANCE SHEET AT 30 JUN</a:t>
            </a:r>
            <a:r>
              <a:rPr lang="en-US" sz="2400" b="1" cap="none" dirty="0">
                <a:solidFill>
                  <a:schemeClr val="bg1"/>
                </a:solidFill>
                <a:latin typeface="Century Gothic" panose="020B0502020202020204" pitchFamily="34" charset="0"/>
              </a:rPr>
              <a:t> 2022</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sym typeface="Montserrat ExtraBold"/>
            </a:endParaRPr>
          </a:p>
        </p:txBody>
      </p:sp>
      <p:pic>
        <p:nvPicPr>
          <p:cNvPr id="24" name="Picture 23">
            <a:extLst>
              <a:ext uri="{FF2B5EF4-FFF2-40B4-BE49-F238E27FC236}">
                <a16:creationId xmlns:a16="http://schemas.microsoft.com/office/drawing/2014/main" id="{9870778C-8E94-4D3E-A51B-2D1ADB86E2C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1925231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CFEE-BA0E-4F0B-A073-EC47C42B61CC}"/>
              </a:ext>
            </a:extLst>
          </p:cNvPr>
          <p:cNvSpPr>
            <a:spLocks noGrp="1"/>
          </p:cNvSpPr>
          <p:nvPr>
            <p:ph type="title"/>
          </p:nvPr>
        </p:nvSpPr>
        <p:spPr/>
        <p:txBody>
          <a:bodyPr/>
          <a:lstStyle/>
          <a:p>
            <a:r>
              <a:rPr lang="en-US" dirty="0"/>
              <a:t>Loan Book Composition </a:t>
            </a:r>
            <a:r>
              <a:rPr lang="en-US" sz="1200" dirty="0"/>
              <a:t>(net)</a:t>
            </a:r>
            <a:endParaRPr lang="en-AE" sz="1200" dirty="0"/>
          </a:p>
        </p:txBody>
      </p:sp>
      <p:graphicFrame>
        <p:nvGraphicFramePr>
          <p:cNvPr id="6" name="Content Placeholder 5">
            <a:extLst>
              <a:ext uri="{FF2B5EF4-FFF2-40B4-BE49-F238E27FC236}">
                <a16:creationId xmlns:a16="http://schemas.microsoft.com/office/drawing/2014/main" id="{CF0CAB70-4B42-47B3-93FD-9AA00BF2258D}"/>
              </a:ext>
            </a:extLst>
          </p:cNvPr>
          <p:cNvGraphicFramePr>
            <a:graphicFrameLocks noGrp="1"/>
          </p:cNvGraphicFramePr>
          <p:nvPr>
            <p:ph idx="1"/>
            <p:extLst>
              <p:ext uri="{D42A27DB-BD31-4B8C-83A1-F6EECF244321}">
                <p14:modId xmlns:p14="http://schemas.microsoft.com/office/powerpoint/2010/main" val="3323480057"/>
              </p:ext>
            </p:extLst>
          </p:nvPr>
        </p:nvGraphicFramePr>
        <p:xfrm>
          <a:off x="838200" y="1825625"/>
          <a:ext cx="517071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5">
            <a:extLst>
              <a:ext uri="{FF2B5EF4-FFF2-40B4-BE49-F238E27FC236}">
                <a16:creationId xmlns:a16="http://schemas.microsoft.com/office/drawing/2014/main" id="{FC554A73-8966-4497-A85A-5527BA16B696}"/>
              </a:ext>
            </a:extLst>
          </p:cNvPr>
          <p:cNvGraphicFramePr>
            <a:graphicFrameLocks/>
          </p:cNvGraphicFramePr>
          <p:nvPr>
            <p:extLst>
              <p:ext uri="{D42A27DB-BD31-4B8C-83A1-F6EECF244321}">
                <p14:modId xmlns:p14="http://schemas.microsoft.com/office/powerpoint/2010/main" val="2318933538"/>
              </p:ext>
            </p:extLst>
          </p:nvPr>
        </p:nvGraphicFramePr>
        <p:xfrm>
          <a:off x="6132886" y="1820713"/>
          <a:ext cx="5170714"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41F5171D-A641-4160-A99D-AC3188A85BB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34167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childTnLst>
                          </p:cTn>
                        </p:par>
                        <p:par>
                          <p:cTn id="8" fill="hold">
                            <p:stCondLst>
                              <p:cond delay="16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9E1212B-3E54-984B-8A5F-0864F3A59544}"/>
              </a:ext>
            </a:extLst>
          </p:cNvPr>
          <p:cNvGrpSpPr/>
          <p:nvPr/>
        </p:nvGrpSpPr>
        <p:grpSpPr>
          <a:xfrm>
            <a:off x="0" y="-39826"/>
            <a:ext cx="12192000" cy="7166244"/>
            <a:chOff x="1023947" y="-25538"/>
            <a:chExt cx="11168053" cy="7166244"/>
          </a:xfrm>
        </p:grpSpPr>
        <p:sp>
          <p:nvSpPr>
            <p:cNvPr id="20" name="Freeform: Shape 35">
              <a:extLst>
                <a:ext uri="{FF2B5EF4-FFF2-40B4-BE49-F238E27FC236}">
                  <a16:creationId xmlns:a16="http://schemas.microsoft.com/office/drawing/2014/main" id="{E59CCE6A-8F26-2243-AD2B-D3F97AA71DEC}"/>
                </a:ext>
              </a:extLst>
            </p:cNvPr>
            <p:cNvSpPr/>
            <p:nvPr/>
          </p:nvSpPr>
          <p:spPr>
            <a:xfrm rot="5400000" flipH="1">
              <a:off x="6243902" y="909902"/>
              <a:ext cx="4837289" cy="7058906"/>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0E0E4">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Shape 34">
              <a:extLst>
                <a:ext uri="{FF2B5EF4-FFF2-40B4-BE49-F238E27FC236}">
                  <a16:creationId xmlns:a16="http://schemas.microsoft.com/office/drawing/2014/main" id="{C37F8EB0-B44C-904C-A2BE-A3CB53AAF52E}"/>
                </a:ext>
              </a:extLst>
            </p:cNvPr>
            <p:cNvSpPr/>
            <p:nvPr/>
          </p:nvSpPr>
          <p:spPr>
            <a:xfrm>
              <a:off x="1023947" y="0"/>
              <a:ext cx="5444426" cy="6859877"/>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0E0E4">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Shape 35">
              <a:extLst>
                <a:ext uri="{FF2B5EF4-FFF2-40B4-BE49-F238E27FC236}">
                  <a16:creationId xmlns:a16="http://schemas.microsoft.com/office/drawing/2014/main" id="{84DE954F-11FD-5E43-A186-19E9D2705A96}"/>
                </a:ext>
              </a:extLst>
            </p:cNvPr>
            <p:cNvSpPr/>
            <p:nvPr/>
          </p:nvSpPr>
          <p:spPr>
            <a:xfrm rot="2700000">
              <a:off x="3064112" y="-1057232"/>
              <a:ext cx="7166244" cy="9229632"/>
            </a:xfrm>
            <a:custGeom>
              <a:avLst/>
              <a:gdLst>
                <a:gd name="connsiteX0" fmla="*/ 0 w 9539946"/>
                <a:gd name="connsiteY0" fmla="*/ 6915150 h 6917027"/>
                <a:gd name="connsiteX1" fmla="*/ 2457450 w 9539946"/>
                <a:gd name="connsiteY1" fmla="*/ 5962650 h 6917027"/>
                <a:gd name="connsiteX2" fmla="*/ 4514850 w 9539946"/>
                <a:gd name="connsiteY2" fmla="*/ 1085850 h 6917027"/>
                <a:gd name="connsiteX3" fmla="*/ 8763000 w 9539946"/>
                <a:gd name="connsiteY3" fmla="*/ 438150 h 6917027"/>
                <a:gd name="connsiteX4" fmla="*/ 9525000 w 9539946"/>
                <a:gd name="connsiteY4" fmla="*/ 0 h 691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946" h="6917027">
                  <a:moveTo>
                    <a:pt x="0" y="6915150"/>
                  </a:moveTo>
                  <a:cubicBezTo>
                    <a:pt x="852487" y="6924675"/>
                    <a:pt x="1704975" y="6934200"/>
                    <a:pt x="2457450" y="5962650"/>
                  </a:cubicBezTo>
                  <a:cubicBezTo>
                    <a:pt x="3209925" y="4991100"/>
                    <a:pt x="3463925" y="2006600"/>
                    <a:pt x="4514850" y="1085850"/>
                  </a:cubicBezTo>
                  <a:cubicBezTo>
                    <a:pt x="5565775" y="165100"/>
                    <a:pt x="7927975" y="619125"/>
                    <a:pt x="8763000" y="438150"/>
                  </a:cubicBezTo>
                  <a:cubicBezTo>
                    <a:pt x="9598025" y="257175"/>
                    <a:pt x="9561512" y="128587"/>
                    <a:pt x="9525000" y="0"/>
                  </a:cubicBezTo>
                </a:path>
              </a:pathLst>
            </a:custGeom>
            <a:noFill/>
            <a:ln>
              <a:solidFill>
                <a:srgbClr val="E0E0E4">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E772EE91-1D4F-1746-9805-72B365B54463}"/>
              </a:ext>
            </a:extLst>
          </p:cNvPr>
          <p:cNvGrpSpPr/>
          <p:nvPr/>
        </p:nvGrpSpPr>
        <p:grpSpPr>
          <a:xfrm>
            <a:off x="1739861" y="1060422"/>
            <a:ext cx="9203441" cy="391617"/>
            <a:chOff x="1284790" y="1585782"/>
            <a:chExt cx="9549114" cy="391617"/>
          </a:xfrm>
        </p:grpSpPr>
        <p:sp>
          <p:nvSpPr>
            <p:cNvPr id="6" name="Rounded Rectangle">
              <a:extLst>
                <a:ext uri="{FF2B5EF4-FFF2-40B4-BE49-F238E27FC236}">
                  <a16:creationId xmlns:a16="http://schemas.microsoft.com/office/drawing/2014/main" id="{CFF6411B-5102-7E4F-98B3-FC0A567D1048}"/>
                </a:ext>
              </a:extLst>
            </p:cNvPr>
            <p:cNvSpPr/>
            <p:nvPr/>
          </p:nvSpPr>
          <p:spPr>
            <a:xfrm>
              <a:off x="1284790" y="1585782"/>
              <a:ext cx="9549114" cy="391617"/>
            </a:xfrm>
            <a:prstGeom prst="roundRect">
              <a:avLst>
                <a:gd name="adj" fmla="val 50000"/>
              </a:avLst>
            </a:prstGeom>
            <a:solidFill>
              <a:schemeClr val="tx1">
                <a:lumMod val="75000"/>
                <a:lumOff val="2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GB" sz="1400" b="1" i="0" u="none" strike="noStrike" kern="1200" cap="none" spc="0" normalizeH="0" baseline="0" noProof="0" dirty="0">
                <a:ln>
                  <a:noFill/>
                </a:ln>
                <a:solidFill>
                  <a:srgbClr val="FFFFFF"/>
                </a:solidFill>
                <a:effectLst/>
                <a:uLnTx/>
                <a:uFillTx/>
                <a:latin typeface="Century Gothic" panose="020B0502020202020204" pitchFamily="34" charset="0"/>
                <a:sym typeface="Helvetica Neue Medium"/>
              </a:endParaRPr>
            </a:p>
          </p:txBody>
        </p:sp>
        <p:sp>
          <p:nvSpPr>
            <p:cNvPr id="8" name="Schedule">
              <a:extLst>
                <a:ext uri="{FF2B5EF4-FFF2-40B4-BE49-F238E27FC236}">
                  <a16:creationId xmlns:a16="http://schemas.microsoft.com/office/drawing/2014/main" id="{C9C525D7-785D-FE45-A10C-B4D299831DAD}"/>
                </a:ext>
              </a:extLst>
            </p:cNvPr>
            <p:cNvSpPr txBox="1"/>
            <p:nvPr/>
          </p:nvSpPr>
          <p:spPr>
            <a:xfrm>
              <a:off x="5166249" y="1667280"/>
              <a:ext cx="1235698" cy="2667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EFCFF"/>
                  </a:solidFill>
                  <a:latin typeface="Century Gothic" panose="020B0502020202020204" pitchFamily="34" charset="0"/>
                </a:rPr>
                <a:t>H1 2022</a:t>
              </a:r>
              <a:endParaRPr kumimoji="0" lang="en-US" sz="1400" b="1" i="0" u="none" strike="noStrike" kern="1200" cap="none" spc="0" normalizeH="0" baseline="0" noProof="0" dirty="0">
                <a:ln>
                  <a:noFill/>
                </a:ln>
                <a:solidFill>
                  <a:srgbClr val="FEFCFF"/>
                </a:solidFill>
                <a:effectLst/>
                <a:uLnTx/>
                <a:uFillTx/>
                <a:latin typeface="Century Gothic" panose="020B0502020202020204" pitchFamily="34" charset="0"/>
                <a:sym typeface="Poppins Medium"/>
              </a:endParaRPr>
            </a:p>
          </p:txBody>
        </p:sp>
      </p:grpSp>
      <p:graphicFrame>
        <p:nvGraphicFramePr>
          <p:cNvPr id="14" name="Table 13">
            <a:extLst>
              <a:ext uri="{FF2B5EF4-FFF2-40B4-BE49-F238E27FC236}">
                <a16:creationId xmlns:a16="http://schemas.microsoft.com/office/drawing/2014/main" id="{E42A1C74-DBBA-6C4D-B506-B1BBAE39A0C0}"/>
              </a:ext>
            </a:extLst>
          </p:cNvPr>
          <p:cNvGraphicFramePr>
            <a:graphicFrameLocks noGrp="1"/>
          </p:cNvGraphicFramePr>
          <p:nvPr>
            <p:extLst/>
          </p:nvPr>
        </p:nvGraphicFramePr>
        <p:xfrm>
          <a:off x="1739862" y="1500701"/>
          <a:ext cx="8834246" cy="4946416"/>
        </p:xfrm>
        <a:graphic>
          <a:graphicData uri="http://schemas.openxmlformats.org/drawingml/2006/table">
            <a:tbl>
              <a:tblPr/>
              <a:tblGrid>
                <a:gridCol w="3486860">
                  <a:extLst>
                    <a:ext uri="{9D8B030D-6E8A-4147-A177-3AD203B41FA5}">
                      <a16:colId xmlns:a16="http://schemas.microsoft.com/office/drawing/2014/main" val="20000"/>
                    </a:ext>
                  </a:extLst>
                </a:gridCol>
                <a:gridCol w="1782462">
                  <a:extLst>
                    <a:ext uri="{9D8B030D-6E8A-4147-A177-3AD203B41FA5}">
                      <a16:colId xmlns:a16="http://schemas.microsoft.com/office/drawing/2014/main" val="20001"/>
                    </a:ext>
                  </a:extLst>
                </a:gridCol>
                <a:gridCol w="1782462">
                  <a:extLst>
                    <a:ext uri="{9D8B030D-6E8A-4147-A177-3AD203B41FA5}">
                      <a16:colId xmlns:a16="http://schemas.microsoft.com/office/drawing/2014/main" val="176950896"/>
                    </a:ext>
                  </a:extLst>
                </a:gridCol>
                <a:gridCol w="1782462">
                  <a:extLst>
                    <a:ext uri="{9D8B030D-6E8A-4147-A177-3AD203B41FA5}">
                      <a16:colId xmlns:a16="http://schemas.microsoft.com/office/drawing/2014/main" val="4057362663"/>
                    </a:ext>
                  </a:extLst>
                </a:gridCol>
              </a:tblGrid>
              <a:tr h="390259">
                <a:tc>
                  <a:txBody>
                    <a:bodyPr/>
                    <a:lstStyle/>
                    <a:p>
                      <a:pPr algn="l" fontAlgn="b"/>
                      <a:r>
                        <a:rPr lang="en-GB" sz="1400" b="0" i="0" u="none" strike="noStrike" dirty="0">
                          <a:effectLst/>
                          <a:latin typeface="Century Gothic" panose="020B0502020202020204" pitchFamily="34" charset="0"/>
                        </a:rPr>
                        <a:t>Share 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34,914,441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34,914,441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E" sz="1400" b="0" i="0" u="none" strike="noStrike" kern="1200" dirty="0">
                          <a:solidFill>
                            <a:schemeClr val="tx1"/>
                          </a:solidFill>
                          <a:effectLst/>
                          <a:latin typeface="Century Gothic" panose="020B0502020202020204" pitchFamily="34" charset="0"/>
                          <a:ea typeface="+mn-ea"/>
                          <a:cs typeface="+mn-cs"/>
                        </a:rPr>
                        <a:t> 34,914,441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1338117"/>
                  </a:ext>
                </a:extLst>
              </a:tr>
              <a:tr h="354456">
                <a:tc>
                  <a:txBody>
                    <a:bodyPr/>
                    <a:lstStyle/>
                    <a:p>
                      <a:pPr algn="l" fontAlgn="b"/>
                      <a:r>
                        <a:rPr lang="en-GB" sz="1400" b="0" i="0" u="none" strike="noStrike" dirty="0">
                          <a:effectLst/>
                          <a:latin typeface="Century Gothic" panose="020B0502020202020204" pitchFamily="34" charset="0"/>
                        </a:rPr>
                        <a:t>Share premium reserve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528,402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528,402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E" sz="1400" b="0" i="0" u="none" strike="noStrike" kern="1200" dirty="0">
                          <a:solidFill>
                            <a:schemeClr val="tx1"/>
                          </a:solidFill>
                          <a:effectLst/>
                          <a:latin typeface="Century Gothic" panose="020B0502020202020204" pitchFamily="34" charset="0"/>
                          <a:ea typeface="+mn-ea"/>
                          <a:cs typeface="+mn-cs"/>
                        </a:rPr>
                        <a:t>      528,402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106685"/>
                  </a:ext>
                </a:extLst>
              </a:tr>
              <a:tr h="354456">
                <a:tc>
                  <a:txBody>
                    <a:bodyPr/>
                    <a:lstStyle/>
                    <a:p>
                      <a:pPr algn="l" fontAlgn="b"/>
                      <a:r>
                        <a:rPr lang="en-GB" sz="1400" b="0" i="0" u="none" strike="noStrike" dirty="0">
                          <a:effectLst/>
                          <a:latin typeface="Century Gothic" panose="020B0502020202020204" pitchFamily="34" charset="0"/>
                        </a:rPr>
                        <a:t>Legal reserve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effectLst/>
                          <a:latin typeface="Century Gothic" panose="020B0502020202020204" pitchFamily="34" charset="0"/>
                          <a:ea typeface="+mn-ea"/>
                          <a:cs typeface="+mn-cs"/>
                        </a:rPr>
                        <a:t>5,160,755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5,091,813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E" sz="1400" b="0" i="0" u="none" strike="noStrike" kern="1200" dirty="0">
                          <a:solidFill>
                            <a:schemeClr val="tx1"/>
                          </a:solidFill>
                          <a:effectLst/>
                          <a:latin typeface="Century Gothic" panose="020B0502020202020204" pitchFamily="34" charset="0"/>
                          <a:ea typeface="+mn-ea"/>
                          <a:cs typeface="+mn-cs"/>
                        </a:rPr>
                        <a:t>   4,904,497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906863"/>
                  </a:ext>
                </a:extLst>
              </a:tr>
              <a:tr h="354456">
                <a:tc>
                  <a:txBody>
                    <a:bodyPr/>
                    <a:lstStyle/>
                    <a:p>
                      <a:pPr algn="l" fontAlgn="b"/>
                      <a:r>
                        <a:rPr lang="en-GB" sz="1400" b="0" i="0" u="none" strike="noStrike" dirty="0">
                          <a:effectLst/>
                          <a:latin typeface="Century Gothic" panose="020B0502020202020204" pitchFamily="34" charset="0"/>
                        </a:rPr>
                        <a:t>Special Reserve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2,368,989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2,368,989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E" sz="1400" b="0" i="0" u="none" strike="noStrike" kern="1200" dirty="0">
                          <a:solidFill>
                            <a:schemeClr val="tx1"/>
                          </a:solidFill>
                          <a:effectLst/>
                          <a:latin typeface="Century Gothic" panose="020B0502020202020204" pitchFamily="34" charset="0"/>
                          <a:ea typeface="+mn-ea"/>
                          <a:cs typeface="+mn-cs"/>
                        </a:rPr>
                        <a:t>   2,368,989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895155"/>
                  </a:ext>
                </a:extLst>
              </a:tr>
              <a:tr h="354456">
                <a:tc>
                  <a:txBody>
                    <a:bodyPr/>
                    <a:lstStyle/>
                    <a:p>
                      <a:pPr algn="l" fontAlgn="b"/>
                      <a:r>
                        <a:rPr lang="en-GB" sz="1400" b="0" i="0" u="none" strike="noStrike" dirty="0">
                          <a:effectLst/>
                          <a:latin typeface="Century Gothic" panose="020B0502020202020204" pitchFamily="34" charset="0"/>
                        </a:rPr>
                        <a:t>Foreign Currency Reserve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 -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 -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E" sz="1400" b="0" i="0" u="none" strike="noStrike" kern="1200" dirty="0">
                          <a:solidFill>
                            <a:schemeClr val="tx1"/>
                          </a:solidFill>
                          <a:effectLst/>
                          <a:latin typeface="Century Gothic" panose="020B0502020202020204" pitchFamily="34" charset="0"/>
                          <a:ea typeface="+mn-ea"/>
                          <a:cs typeface="+mn-cs"/>
                        </a:rPr>
                        <a:t>      294,514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42800"/>
                  </a:ext>
                </a:extLst>
              </a:tr>
              <a:tr h="354456">
                <a:tc>
                  <a:txBody>
                    <a:bodyPr/>
                    <a:lstStyle/>
                    <a:p>
                      <a:pPr algn="l" fontAlgn="b"/>
                      <a:r>
                        <a:rPr lang="en-GB" sz="1400" b="0" i="0" u="none" strike="noStrike" dirty="0">
                          <a:effectLst/>
                          <a:latin typeface="Century Gothic" panose="020B0502020202020204" pitchFamily="34" charset="0"/>
                        </a:rPr>
                        <a:t>Impairment Reserve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1,911,736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1,911,736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E" sz="1400" b="0" i="0" u="none" strike="noStrike" kern="1200" dirty="0">
                          <a:solidFill>
                            <a:schemeClr val="tx1"/>
                          </a:solidFill>
                          <a:effectLst/>
                          <a:latin typeface="Century Gothic" panose="020B0502020202020204" pitchFamily="34" charset="0"/>
                          <a:ea typeface="+mn-ea"/>
                          <a:cs typeface="+mn-cs"/>
                        </a:rPr>
                        <a:t>   1,911,736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4456">
                <a:tc>
                  <a:txBody>
                    <a:bodyPr/>
                    <a:lstStyle/>
                    <a:p>
                      <a:pPr algn="l" fontAlgn="b"/>
                      <a:r>
                        <a:rPr lang="en-GB" sz="1400" b="0" i="0" u="none" strike="noStrike" dirty="0">
                          <a:effectLst/>
                          <a:latin typeface="Century Gothic" panose="020B0502020202020204" pitchFamily="34" charset="0"/>
                        </a:rPr>
                        <a:t>Retained Earnings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effectLst/>
                          <a:latin typeface="Century Gothic" panose="020B0502020202020204" pitchFamily="34" charset="0"/>
                          <a:ea typeface="+mn-ea"/>
                          <a:cs typeface="+mn-cs"/>
                        </a:rPr>
                        <a:t>2,083,788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2,510,743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E" sz="1400" b="0" i="0" u="none" strike="noStrike" kern="1200" dirty="0">
                          <a:solidFill>
                            <a:schemeClr val="tx1"/>
                          </a:solidFill>
                          <a:effectLst/>
                          <a:latin typeface="Century Gothic" panose="020B0502020202020204" pitchFamily="34" charset="0"/>
                          <a:ea typeface="+mn-ea"/>
                          <a:cs typeface="+mn-cs"/>
                        </a:rPr>
                        <a:t>      530,381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86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b"/>
                      <a:r>
                        <a:rPr lang="en-IN" sz="1400" b="1" i="0" u="none" strike="noStrike" dirty="0">
                          <a:solidFill>
                            <a:srgbClr val="1D4E89"/>
                          </a:solidFill>
                          <a:latin typeface="Century Gothic" panose="020B0502020202020204" pitchFamily="34" charset="0"/>
                          <a:cs typeface="Century Gothic"/>
                        </a:rPr>
                        <a:t>Total Equity</a:t>
                      </a:r>
                    </a:p>
                  </a:txBody>
                  <a:tcPr marL="180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1" i="0" u="none" strike="noStrike" kern="1200" dirty="0">
                          <a:solidFill>
                            <a:srgbClr val="1D4E89"/>
                          </a:solidFill>
                          <a:latin typeface="Century Gothic" panose="020B0502020202020204" pitchFamily="34" charset="0"/>
                          <a:ea typeface="+mn-ea"/>
                          <a:cs typeface="+mn-cs"/>
                        </a:rPr>
                        <a:t>46,968,111</a:t>
                      </a:r>
                      <a:r>
                        <a:rPr lang="en-US" sz="1400" b="0" i="0" u="none" strike="noStrike" kern="1200" dirty="0">
                          <a:solidFill>
                            <a:schemeClr val="tx1"/>
                          </a:solidFill>
                          <a:effectLst/>
                          <a:latin typeface="Century Gothic" panose="020B0502020202020204" pitchFamily="34" charset="0"/>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1" i="0" u="none" strike="noStrike" kern="1200" dirty="0">
                          <a:solidFill>
                            <a:srgbClr val="1D4E89"/>
                          </a:solidFill>
                          <a:latin typeface="Century Gothic" panose="020B0502020202020204" pitchFamily="34" charset="0"/>
                          <a:ea typeface="+mn-ea"/>
                          <a:cs typeface="Century Gothic"/>
                        </a:rPr>
                        <a:t>47,326,124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1" i="0" u="none" strike="noStrike" kern="1200" dirty="0">
                          <a:solidFill>
                            <a:srgbClr val="1D4E89"/>
                          </a:solidFill>
                          <a:latin typeface="Century Gothic" panose="020B0502020202020204" pitchFamily="34" charset="0"/>
                          <a:ea typeface="+mn-ea"/>
                          <a:cs typeface="Century Gothic"/>
                        </a:rPr>
                        <a:t>45,452,960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786346"/>
                  </a:ext>
                </a:extLst>
              </a:tr>
              <a:tr h="354456">
                <a:tc>
                  <a:txBody>
                    <a:bodyPr/>
                    <a:lstStyle/>
                    <a:p>
                      <a:pPr algn="l" fontAlgn="b"/>
                      <a:r>
                        <a:rPr lang="en-GB" sz="1400" b="0" i="0" u="none" strike="noStrike" dirty="0">
                          <a:effectLst/>
                          <a:latin typeface="Century Gothic" panose="020B0502020202020204" pitchFamily="34" charset="0"/>
                        </a:rPr>
                        <a:t>Bank Borrowings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effectLst/>
                          <a:latin typeface="Century Gothic" panose="020B0502020202020204" pitchFamily="34" charset="0"/>
                          <a:ea typeface="+mn-ea"/>
                          <a:cs typeface="+mn-cs"/>
                        </a:rPr>
                        <a:t>31,972,223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27,947,227</a:t>
                      </a:r>
                      <a:r>
                        <a:rPr lang="en-GB"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effectLst/>
                          <a:latin typeface="Century Gothic" panose="020B0502020202020204" pitchFamily="34" charset="0"/>
                          <a:ea typeface="+mn-ea"/>
                          <a:cs typeface="+mn-cs"/>
                        </a:rPr>
                        <a:t> 29,580,568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52678"/>
                  </a:ext>
                </a:extLst>
              </a:tr>
              <a:tr h="354456">
                <a:tc>
                  <a:txBody>
                    <a:bodyPr/>
                    <a:lstStyle/>
                    <a:p>
                      <a:pPr algn="l" fontAlgn="b"/>
                      <a:r>
                        <a:rPr lang="en-GB" sz="1400" b="0" i="0" u="none" strike="noStrike" dirty="0">
                          <a:effectLst/>
                          <a:latin typeface="Century Gothic" panose="020B0502020202020204" pitchFamily="34" charset="0"/>
                        </a:rPr>
                        <a:t>Corporate Deposits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effectLst/>
                          <a:latin typeface="Century Gothic" panose="020B0502020202020204" pitchFamily="34" charset="0"/>
                          <a:ea typeface="+mn-ea"/>
                          <a:cs typeface="+mn-cs"/>
                        </a:rPr>
                        <a:t>2,350,000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4,000,000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effectLst/>
                          <a:latin typeface="Century Gothic" panose="020B0502020202020204" pitchFamily="34" charset="0"/>
                          <a:ea typeface="+mn-ea"/>
                          <a:cs typeface="+mn-cs"/>
                        </a:rPr>
                        <a:t>   3,000,000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4456">
                <a:tc>
                  <a:txBody>
                    <a:bodyPr/>
                    <a:lstStyle/>
                    <a:p>
                      <a:pPr algn="l" fontAlgn="b"/>
                      <a:r>
                        <a:rPr lang="en-GB" sz="1400" b="0" i="0" u="none" strike="noStrike" dirty="0">
                          <a:effectLst/>
                          <a:latin typeface="Century Gothic" panose="020B0502020202020204" pitchFamily="34" charset="0"/>
                        </a:rPr>
                        <a:t>Creditors and other payables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effectLst/>
                          <a:latin typeface="Century Gothic" panose="020B0502020202020204" pitchFamily="34" charset="0"/>
                          <a:ea typeface="+mn-ea"/>
                          <a:cs typeface="+mn-cs"/>
                        </a:rPr>
                        <a:t>5,032,146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4,820,934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effectLst/>
                          <a:latin typeface="Century Gothic" panose="020B0502020202020204" pitchFamily="34" charset="0"/>
                          <a:ea typeface="+mn-ea"/>
                          <a:cs typeface="+mn-cs"/>
                        </a:rPr>
                        <a:t>   4,603,790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4456">
                <a:tc>
                  <a:txBody>
                    <a:bodyPr/>
                    <a:lstStyle/>
                    <a:p>
                      <a:pPr algn="l" fontAlgn="b"/>
                      <a:r>
                        <a:rPr lang="en-GB" sz="1400" b="0" i="0" u="none" strike="noStrike" dirty="0">
                          <a:effectLst/>
                          <a:latin typeface="Century Gothic" panose="020B0502020202020204" pitchFamily="34" charset="0"/>
                        </a:rPr>
                        <a:t>Taxation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0" i="0" u="none" strike="noStrike" kern="1200" dirty="0">
                          <a:solidFill>
                            <a:schemeClr val="tx1"/>
                          </a:solidFill>
                          <a:effectLst/>
                          <a:latin typeface="Century Gothic" panose="020B0502020202020204" pitchFamily="34" charset="0"/>
                          <a:ea typeface="+mn-ea"/>
                          <a:cs typeface="+mn-cs"/>
                        </a:rPr>
                        <a:t>134,046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solidFill>
                          <a:effectLst/>
                          <a:latin typeface="Century Gothic" panose="020B0502020202020204" pitchFamily="34" charset="0"/>
                          <a:ea typeface="+mn-ea"/>
                          <a:cs typeface="+mn-cs"/>
                        </a:rPr>
                        <a:t>362,061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E" sz="1400" b="0" i="0" u="none" strike="noStrike" kern="1200" dirty="0">
                          <a:solidFill>
                            <a:schemeClr val="tx1"/>
                          </a:solidFill>
                          <a:effectLst/>
                          <a:latin typeface="Century Gothic" panose="020B0502020202020204" pitchFamily="34" charset="0"/>
                          <a:ea typeface="+mn-ea"/>
                          <a:cs typeface="+mn-cs"/>
                        </a:rPr>
                        <a:t>      (13,608)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84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b"/>
                      <a:r>
                        <a:rPr lang="en-IN" sz="1400" b="1" i="0" u="none" strike="noStrike" dirty="0">
                          <a:solidFill>
                            <a:srgbClr val="1D4E89"/>
                          </a:solidFill>
                          <a:latin typeface="Century Gothic" panose="020B0502020202020204" pitchFamily="34" charset="0"/>
                          <a:cs typeface="Century Gothic"/>
                        </a:rPr>
                        <a:t>Total Liabilities</a:t>
                      </a:r>
                    </a:p>
                  </a:txBody>
                  <a:tcPr marL="180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1" i="0" u="none" strike="noStrike" kern="1200" dirty="0">
                          <a:solidFill>
                            <a:srgbClr val="1D4E89"/>
                          </a:solidFill>
                          <a:latin typeface="Century Gothic" panose="020B0502020202020204" pitchFamily="34" charset="0"/>
                          <a:ea typeface="+mn-ea"/>
                          <a:cs typeface="+mn-cs"/>
                        </a:rPr>
                        <a:t>39,488,414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kern="1200" dirty="0">
                          <a:solidFill>
                            <a:srgbClr val="1D4E89"/>
                          </a:solidFill>
                          <a:latin typeface="Century Gothic" panose="020B0502020202020204" pitchFamily="34" charset="0"/>
                          <a:ea typeface="+mn-ea"/>
                          <a:cs typeface="Century Gothic"/>
                        </a:rPr>
                        <a:t>37,130,222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kern="1200" dirty="0">
                          <a:solidFill>
                            <a:srgbClr val="1D4E89"/>
                          </a:solidFill>
                          <a:latin typeface="Century Gothic" panose="020B0502020202020204" pitchFamily="34" charset="0"/>
                          <a:ea typeface="+mn-ea"/>
                          <a:cs typeface="Century Gothic"/>
                        </a:rPr>
                        <a:t>37,170,7850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456">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IN" sz="1400" b="1" i="0" u="none" strike="noStrike" dirty="0">
                          <a:solidFill>
                            <a:srgbClr val="1D4E89"/>
                          </a:solidFill>
                          <a:latin typeface="Century Gothic" panose="020B0502020202020204" pitchFamily="34" charset="0"/>
                          <a:cs typeface="Century Gothic"/>
                        </a:rPr>
                        <a:t>Total Equity and Liabilities</a:t>
                      </a:r>
                    </a:p>
                  </a:txBody>
                  <a:tcPr marL="180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1F2"/>
                    </a:solidFill>
                  </a:tcPr>
                </a:tc>
                <a:tc>
                  <a:txBody>
                    <a:bodyPr/>
                    <a:lstStyle/>
                    <a:p>
                      <a:pPr algn="ctr" fontAlgn="b"/>
                      <a:r>
                        <a:rPr lang="en-US" sz="1400" b="1" i="0" u="none" strike="noStrike" kern="1200" dirty="0">
                          <a:solidFill>
                            <a:srgbClr val="1D4E89"/>
                          </a:solidFill>
                          <a:latin typeface="Century Gothic" panose="020B0502020202020204" pitchFamily="34" charset="0"/>
                          <a:ea typeface="+mn-ea"/>
                          <a:cs typeface="+mn-cs"/>
                        </a:rPr>
                        <a:t>86,456,525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kern="1200" dirty="0">
                          <a:solidFill>
                            <a:srgbClr val="1D4E89"/>
                          </a:solidFill>
                          <a:latin typeface="Century Gothic" panose="020B0502020202020204" pitchFamily="34" charset="0"/>
                          <a:ea typeface="+mn-ea"/>
                          <a:cs typeface="Century Gothic"/>
                        </a:rPr>
                        <a:t>84,456,346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none" strike="noStrike" kern="1200" dirty="0">
                          <a:solidFill>
                            <a:srgbClr val="1D4E89"/>
                          </a:solidFill>
                          <a:latin typeface="Century Gothic" panose="020B0502020202020204" pitchFamily="34" charset="0"/>
                          <a:ea typeface="+mn-ea"/>
                          <a:cs typeface="Century Gothic"/>
                        </a:rPr>
                        <a:t>82,623,710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709772"/>
                  </a:ext>
                </a:extLst>
              </a:tr>
            </a:tbl>
          </a:graphicData>
        </a:graphic>
      </p:graphicFrame>
      <p:sp>
        <p:nvSpPr>
          <p:cNvPr id="15" name="Schedule">
            <a:extLst>
              <a:ext uri="{FF2B5EF4-FFF2-40B4-BE49-F238E27FC236}">
                <a16:creationId xmlns:a16="http://schemas.microsoft.com/office/drawing/2014/main" id="{C9C525D7-785D-FE45-A10C-B4D299831DAD}"/>
              </a:ext>
            </a:extLst>
          </p:cNvPr>
          <p:cNvSpPr txBox="1"/>
          <p:nvPr/>
        </p:nvSpPr>
        <p:spPr>
          <a:xfrm>
            <a:off x="7295317" y="1122860"/>
            <a:ext cx="1008149" cy="2667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EFCFF"/>
                </a:solidFill>
                <a:latin typeface="Century Gothic" panose="020B0502020202020204" pitchFamily="34" charset="0"/>
              </a:rPr>
              <a:t>DEC 2021</a:t>
            </a:r>
            <a:endParaRPr kumimoji="0" lang="en-US" sz="1400" b="1" i="0" u="none" strike="noStrike" kern="1200" cap="none" spc="0" normalizeH="0" baseline="0" noProof="0" dirty="0">
              <a:ln>
                <a:noFill/>
              </a:ln>
              <a:solidFill>
                <a:srgbClr val="FEFCFF"/>
              </a:solidFill>
              <a:effectLst/>
              <a:uLnTx/>
              <a:uFillTx/>
              <a:latin typeface="Century Gothic" panose="020B0502020202020204" pitchFamily="34" charset="0"/>
              <a:sym typeface="Poppins Medium"/>
            </a:endParaRPr>
          </a:p>
        </p:txBody>
      </p:sp>
      <p:sp>
        <p:nvSpPr>
          <p:cNvPr id="12" name="Schedule">
            <a:extLst>
              <a:ext uri="{FF2B5EF4-FFF2-40B4-BE49-F238E27FC236}">
                <a16:creationId xmlns:a16="http://schemas.microsoft.com/office/drawing/2014/main" id="{C9C525D7-785D-FE45-A10C-B4D299831DAD}"/>
              </a:ext>
            </a:extLst>
          </p:cNvPr>
          <p:cNvSpPr txBox="1"/>
          <p:nvPr/>
        </p:nvSpPr>
        <p:spPr>
          <a:xfrm>
            <a:off x="3050996" y="1122860"/>
            <a:ext cx="1040135" cy="2667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FEFCFF"/>
                </a:solidFill>
                <a:latin typeface="Century Gothic" panose="020B0502020202020204" pitchFamily="34" charset="0"/>
              </a:rPr>
              <a:t>LIABILITIES</a:t>
            </a:r>
            <a:endParaRPr kumimoji="0" lang="en-US" sz="1400" b="1" i="0" u="none" strike="noStrike" kern="1200" cap="none" spc="0" normalizeH="0" baseline="0" noProof="0" dirty="0">
              <a:ln>
                <a:noFill/>
              </a:ln>
              <a:solidFill>
                <a:srgbClr val="FEFCFF"/>
              </a:solidFill>
              <a:effectLst/>
              <a:uLnTx/>
              <a:uFillTx/>
              <a:latin typeface="Century Gothic" panose="020B0502020202020204" pitchFamily="34" charset="0"/>
              <a:sym typeface="Poppins Medium"/>
            </a:endParaRPr>
          </a:p>
        </p:txBody>
      </p:sp>
      <p:sp>
        <p:nvSpPr>
          <p:cNvPr id="16" name="Schedule">
            <a:extLst>
              <a:ext uri="{FF2B5EF4-FFF2-40B4-BE49-F238E27FC236}">
                <a16:creationId xmlns:a16="http://schemas.microsoft.com/office/drawing/2014/main" id="{8E443AD7-2C73-484A-819A-B88D5F4DC9FC}"/>
              </a:ext>
            </a:extLst>
          </p:cNvPr>
          <p:cNvSpPr txBox="1"/>
          <p:nvPr/>
        </p:nvSpPr>
        <p:spPr>
          <a:xfrm>
            <a:off x="9082278" y="1122860"/>
            <a:ext cx="1008149" cy="2667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2200" b="0">
                <a:solidFill>
                  <a:srgbClr val="FFFFFF"/>
                </a:solidFill>
                <a:latin typeface="Poppins Medium"/>
                <a:ea typeface="Poppins Medium"/>
                <a:cs typeface="Poppins Medium"/>
                <a:sym typeface="Poppins Mediu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EFCFF"/>
                </a:solidFill>
                <a:latin typeface="Century Gothic" panose="020B0502020202020204" pitchFamily="34" charset="0"/>
              </a:rPr>
              <a:t>H1 2021</a:t>
            </a:r>
            <a:endParaRPr kumimoji="0" lang="en-US" sz="1400" b="1" i="0" u="none" strike="noStrike" kern="1200" cap="none" spc="0" normalizeH="0" baseline="0" noProof="0" dirty="0">
              <a:ln>
                <a:noFill/>
              </a:ln>
              <a:solidFill>
                <a:srgbClr val="FEFCFF"/>
              </a:solidFill>
              <a:effectLst/>
              <a:uLnTx/>
              <a:uFillTx/>
              <a:latin typeface="Century Gothic" panose="020B0502020202020204" pitchFamily="34" charset="0"/>
              <a:sym typeface="Poppins Medium"/>
            </a:endParaRPr>
          </a:p>
        </p:txBody>
      </p:sp>
      <p:sp>
        <p:nvSpPr>
          <p:cNvPr id="18" name="Rectangle 17">
            <a:extLst>
              <a:ext uri="{FF2B5EF4-FFF2-40B4-BE49-F238E27FC236}">
                <a16:creationId xmlns:a16="http://schemas.microsoft.com/office/drawing/2014/main" id="{9B94AF15-95B9-4B50-80D1-2096076D6347}"/>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moving straight is what we do">
            <a:extLst>
              <a:ext uri="{FF2B5EF4-FFF2-40B4-BE49-F238E27FC236}">
                <a16:creationId xmlns:a16="http://schemas.microsoft.com/office/drawing/2014/main" id="{BD481743-1CAE-441E-9D7B-EA5F99978FF5}"/>
              </a:ext>
            </a:extLst>
          </p:cNvPr>
          <p:cNvSpPr txBox="1"/>
          <p:nvPr/>
        </p:nvSpPr>
        <p:spPr>
          <a:xfrm>
            <a:off x="84864" y="304778"/>
            <a:ext cx="5541714" cy="43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914400" rtl="0" eaLnBrk="1" fontAlgn="auto" latinLnBrk="0" hangingPunct="1">
              <a:lnSpc>
                <a:spcPts val="328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sym typeface="Montserrat ExtraBold"/>
              </a:rPr>
              <a:t>BALANCE SHEET AT 30 JUN</a:t>
            </a:r>
            <a:r>
              <a:rPr lang="en-US" sz="2400" b="1" cap="none" dirty="0">
                <a:solidFill>
                  <a:schemeClr val="bg1"/>
                </a:solidFill>
                <a:latin typeface="Century Gothic" panose="020B0502020202020204" pitchFamily="34" charset="0"/>
              </a:rPr>
              <a:t> 2022</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sym typeface="Montserrat ExtraBold"/>
            </a:endParaRPr>
          </a:p>
        </p:txBody>
      </p:sp>
      <p:pic>
        <p:nvPicPr>
          <p:cNvPr id="24" name="Picture 23">
            <a:extLst>
              <a:ext uri="{FF2B5EF4-FFF2-40B4-BE49-F238E27FC236}">
                <a16:creationId xmlns:a16="http://schemas.microsoft.com/office/drawing/2014/main" id="{13F7C3CE-405C-4D55-9178-FC8C9F8F336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199823382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5395226-A470-4D9F-B11F-E2FA794ECDFA}"/>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3984" y="2706560"/>
            <a:ext cx="2758258" cy="900907"/>
          </a:xfrm>
          <a:prstGeom prst="rect">
            <a:avLst/>
          </a:prstGeom>
        </p:spPr>
      </p:pic>
      <p:grpSp>
        <p:nvGrpSpPr>
          <p:cNvPr id="5" name="Group 4"/>
          <p:cNvGrpSpPr/>
          <p:nvPr/>
        </p:nvGrpSpPr>
        <p:grpSpPr>
          <a:xfrm>
            <a:off x="1226057" y="3181442"/>
            <a:ext cx="9596165" cy="3676558"/>
            <a:chOff x="1226057" y="3694399"/>
            <a:chExt cx="9596165" cy="3255040"/>
          </a:xfrm>
        </p:grpSpPr>
        <p:cxnSp>
          <p:nvCxnSpPr>
            <p:cNvPr id="6" name="Straight Connector 5"/>
            <p:cNvCxnSpPr/>
            <p:nvPr/>
          </p:nvCxnSpPr>
          <p:spPr>
            <a:xfrm>
              <a:off x="1226057" y="3694399"/>
              <a:ext cx="0" cy="325504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7294" y="3694399"/>
              <a:ext cx="0" cy="325504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57773" y="3694399"/>
              <a:ext cx="0" cy="325504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9768" y="3694399"/>
              <a:ext cx="0" cy="325504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93000" y="3694399"/>
              <a:ext cx="0" cy="325504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53479" y="3694399"/>
              <a:ext cx="0" cy="325504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822222" y="3694399"/>
              <a:ext cx="0" cy="325504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3" name="Диаграмма 4"/>
          <p:cNvGraphicFramePr/>
          <p:nvPr>
            <p:extLst/>
          </p:nvPr>
        </p:nvGraphicFramePr>
        <p:xfrm>
          <a:off x="-180690" y="2687685"/>
          <a:ext cx="12574646" cy="536789"/>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eform 13"/>
          <p:cNvSpPr/>
          <p:nvPr/>
        </p:nvSpPr>
        <p:spPr>
          <a:xfrm>
            <a:off x="984617" y="2714638"/>
            <a:ext cx="482881" cy="48288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latin typeface="Bebas Neue" charset="0"/>
                <a:ea typeface="Bebas Neue" charset="0"/>
                <a:cs typeface="Bebas Neue" charset="0"/>
              </a:rPr>
              <a:t>01</a:t>
            </a:r>
          </a:p>
        </p:txBody>
      </p:sp>
      <p:sp>
        <p:nvSpPr>
          <p:cNvPr id="15" name="Freeform 14"/>
          <p:cNvSpPr/>
          <p:nvPr/>
        </p:nvSpPr>
        <p:spPr>
          <a:xfrm>
            <a:off x="2355854" y="2714638"/>
            <a:ext cx="482881" cy="48288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latin typeface="Bebas Neue" charset="0"/>
                <a:ea typeface="Bebas Neue" charset="0"/>
                <a:cs typeface="Bebas Neue" charset="0"/>
              </a:rPr>
              <a:t>02</a:t>
            </a:r>
          </a:p>
        </p:txBody>
      </p:sp>
      <p:sp>
        <p:nvSpPr>
          <p:cNvPr id="16" name="Freeform 15"/>
          <p:cNvSpPr/>
          <p:nvPr/>
        </p:nvSpPr>
        <p:spPr>
          <a:xfrm>
            <a:off x="3727091" y="2714638"/>
            <a:ext cx="482881" cy="48288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latin typeface="Bebas Neue" charset="0"/>
                <a:ea typeface="Bebas Neue" charset="0"/>
                <a:cs typeface="Bebas Neue" charset="0"/>
              </a:rPr>
              <a:t>03</a:t>
            </a:r>
          </a:p>
        </p:txBody>
      </p:sp>
      <p:sp>
        <p:nvSpPr>
          <p:cNvPr id="17" name="Freeform 16"/>
          <p:cNvSpPr/>
          <p:nvPr/>
        </p:nvSpPr>
        <p:spPr>
          <a:xfrm>
            <a:off x="5098328" y="2714638"/>
            <a:ext cx="482881" cy="48288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latin typeface="Bebas Neue" charset="0"/>
                <a:ea typeface="Bebas Neue" charset="0"/>
                <a:cs typeface="Bebas Neue" charset="0"/>
              </a:rPr>
              <a:t>04</a:t>
            </a:r>
          </a:p>
        </p:txBody>
      </p:sp>
      <p:sp>
        <p:nvSpPr>
          <p:cNvPr id="18" name="Freeform 17"/>
          <p:cNvSpPr/>
          <p:nvPr/>
        </p:nvSpPr>
        <p:spPr>
          <a:xfrm>
            <a:off x="6241959" y="2485578"/>
            <a:ext cx="941001" cy="94100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3200" b="1" dirty="0">
                <a:latin typeface="Bebas Neue" charset="0"/>
                <a:ea typeface="Bebas Neue" charset="0"/>
                <a:cs typeface="Bebas Neue" charset="0"/>
              </a:rPr>
              <a:t>05</a:t>
            </a:r>
          </a:p>
        </p:txBody>
      </p:sp>
      <p:sp>
        <p:nvSpPr>
          <p:cNvPr id="19" name="Freeform 18"/>
          <p:cNvSpPr/>
          <p:nvPr/>
        </p:nvSpPr>
        <p:spPr>
          <a:xfrm>
            <a:off x="7840802" y="2714638"/>
            <a:ext cx="482881" cy="48288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latin typeface="Bebas Neue" charset="0"/>
                <a:ea typeface="Bebas Neue" charset="0"/>
                <a:cs typeface="Bebas Neue" charset="0"/>
              </a:rPr>
              <a:t>06</a:t>
            </a:r>
          </a:p>
        </p:txBody>
      </p:sp>
      <p:sp>
        <p:nvSpPr>
          <p:cNvPr id="20" name="Freeform 19"/>
          <p:cNvSpPr/>
          <p:nvPr/>
        </p:nvSpPr>
        <p:spPr>
          <a:xfrm>
            <a:off x="9212039" y="2714638"/>
            <a:ext cx="482881" cy="48288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latin typeface="Bebas Neue" charset="0"/>
                <a:ea typeface="Bebas Neue" charset="0"/>
                <a:cs typeface="Bebas Neue" charset="0"/>
              </a:rPr>
              <a:t>07</a:t>
            </a:r>
          </a:p>
        </p:txBody>
      </p:sp>
      <p:sp>
        <p:nvSpPr>
          <p:cNvPr id="21" name="Freeform 20"/>
          <p:cNvSpPr/>
          <p:nvPr/>
        </p:nvSpPr>
        <p:spPr>
          <a:xfrm>
            <a:off x="10583275" y="2714638"/>
            <a:ext cx="482881" cy="48288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600" b="1" dirty="0">
                <a:latin typeface="Bebas Neue" charset="0"/>
                <a:ea typeface="Bebas Neue" charset="0"/>
                <a:cs typeface="Bebas Neue" charset="0"/>
              </a:rPr>
              <a:t>08</a:t>
            </a:r>
          </a:p>
        </p:txBody>
      </p:sp>
      <p:sp>
        <p:nvSpPr>
          <p:cNvPr id="22" name="Text Placeholder 2"/>
          <p:cNvSpPr txBox="1">
            <a:spLocks/>
          </p:cNvSpPr>
          <p:nvPr/>
        </p:nvSpPr>
        <p:spPr>
          <a:xfrm>
            <a:off x="1102207" y="2252530"/>
            <a:ext cx="1232131" cy="35646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1400" b="1" dirty="0">
                <a:solidFill>
                  <a:schemeClr val="tx1">
                    <a:alpha val="40000"/>
                  </a:schemeClr>
                </a:solidFill>
                <a:latin typeface="Source Sans Pro" charset="0"/>
                <a:ea typeface="Source Sans Pro" charset="0"/>
                <a:cs typeface="Source Sans Pro" charset="0"/>
              </a:rPr>
              <a:t>Leverage</a:t>
            </a:r>
            <a:endParaRPr lang="en-US" sz="1000" b="1" dirty="0">
              <a:solidFill>
                <a:schemeClr val="tx1">
                  <a:alpha val="40000"/>
                </a:schemeClr>
              </a:solidFill>
              <a:latin typeface="Source Sans Pro" charset="0"/>
              <a:ea typeface="Source Sans Pro" charset="0"/>
              <a:cs typeface="Source Sans Pro" charset="0"/>
            </a:endParaRPr>
          </a:p>
        </p:txBody>
      </p:sp>
      <p:sp>
        <p:nvSpPr>
          <p:cNvPr id="23" name="Text Placeholder 2"/>
          <p:cNvSpPr txBox="1">
            <a:spLocks/>
          </p:cNvSpPr>
          <p:nvPr/>
        </p:nvSpPr>
        <p:spPr>
          <a:xfrm>
            <a:off x="2494960" y="1966770"/>
            <a:ext cx="1232131" cy="35646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1400" b="1" dirty="0">
                <a:solidFill>
                  <a:schemeClr val="tx1">
                    <a:alpha val="40000"/>
                  </a:schemeClr>
                </a:solidFill>
                <a:latin typeface="Source Sans Pro" charset="0"/>
                <a:ea typeface="Source Sans Pro" charset="0"/>
                <a:cs typeface="Source Sans Pro" charset="0"/>
              </a:rPr>
              <a:t>Bank Borrowings to </a:t>
            </a:r>
            <a:r>
              <a:rPr lang="en-US" sz="1400" b="1" dirty="0" err="1">
                <a:solidFill>
                  <a:schemeClr val="tx1">
                    <a:alpha val="40000"/>
                  </a:schemeClr>
                </a:solidFill>
                <a:latin typeface="Source Sans Pro" charset="0"/>
                <a:ea typeface="Source Sans Pro" charset="0"/>
                <a:cs typeface="Source Sans Pro" charset="0"/>
              </a:rPr>
              <a:t>Networth</a:t>
            </a:r>
            <a:endParaRPr lang="en-US" sz="1000" b="1" dirty="0">
              <a:solidFill>
                <a:schemeClr val="tx1">
                  <a:alpha val="40000"/>
                </a:schemeClr>
              </a:solidFill>
              <a:latin typeface="Source Sans Pro" charset="0"/>
              <a:ea typeface="Source Sans Pro" charset="0"/>
              <a:cs typeface="Source Sans Pro" charset="0"/>
            </a:endParaRPr>
          </a:p>
        </p:txBody>
      </p:sp>
      <p:sp>
        <p:nvSpPr>
          <p:cNvPr id="24" name="Text Placeholder 2"/>
          <p:cNvSpPr txBox="1">
            <a:spLocks/>
          </p:cNvSpPr>
          <p:nvPr/>
        </p:nvSpPr>
        <p:spPr>
          <a:xfrm>
            <a:off x="3727091" y="2252530"/>
            <a:ext cx="1596893" cy="35646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1400" b="1" dirty="0">
                <a:solidFill>
                  <a:schemeClr val="tx1">
                    <a:alpha val="40000"/>
                  </a:schemeClr>
                </a:solidFill>
                <a:latin typeface="Source Sans Pro" charset="0"/>
                <a:ea typeface="Source Sans Pro" charset="0"/>
                <a:cs typeface="Source Sans Pro" charset="0"/>
              </a:rPr>
              <a:t>Cost to Income</a:t>
            </a:r>
            <a:endParaRPr lang="en-US" sz="1000" b="1" dirty="0">
              <a:solidFill>
                <a:schemeClr val="tx1">
                  <a:alpha val="40000"/>
                </a:schemeClr>
              </a:solidFill>
              <a:latin typeface="Source Sans Pro" charset="0"/>
              <a:ea typeface="Source Sans Pro" charset="0"/>
              <a:cs typeface="Source Sans Pro" charset="0"/>
            </a:endParaRPr>
          </a:p>
        </p:txBody>
      </p:sp>
      <p:sp>
        <p:nvSpPr>
          <p:cNvPr id="25" name="Text Placeholder 2"/>
          <p:cNvSpPr txBox="1">
            <a:spLocks/>
          </p:cNvSpPr>
          <p:nvPr/>
        </p:nvSpPr>
        <p:spPr>
          <a:xfrm>
            <a:off x="5186044" y="2252530"/>
            <a:ext cx="1462182" cy="35646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1400" b="1" dirty="0">
                <a:solidFill>
                  <a:schemeClr val="tx1">
                    <a:alpha val="40000"/>
                  </a:schemeClr>
                </a:solidFill>
                <a:latin typeface="Source Sans Pro" charset="0"/>
                <a:ea typeface="Source Sans Pro" charset="0"/>
                <a:cs typeface="Source Sans Pro" charset="0"/>
              </a:rPr>
              <a:t>Gross NPLs</a:t>
            </a:r>
            <a:endParaRPr lang="en-US" sz="1000" b="1" dirty="0">
              <a:solidFill>
                <a:schemeClr val="tx1">
                  <a:alpha val="40000"/>
                </a:schemeClr>
              </a:solidFill>
              <a:latin typeface="Source Sans Pro" charset="0"/>
              <a:ea typeface="Source Sans Pro" charset="0"/>
              <a:cs typeface="Source Sans Pro" charset="0"/>
            </a:endParaRPr>
          </a:p>
        </p:txBody>
      </p:sp>
      <p:sp>
        <p:nvSpPr>
          <p:cNvPr id="26" name="Text Placeholder 2"/>
          <p:cNvSpPr txBox="1">
            <a:spLocks/>
          </p:cNvSpPr>
          <p:nvPr/>
        </p:nvSpPr>
        <p:spPr>
          <a:xfrm>
            <a:off x="7950760" y="2252530"/>
            <a:ext cx="1462182" cy="35646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1400" b="1" dirty="0">
                <a:solidFill>
                  <a:schemeClr val="tx1">
                    <a:alpha val="40000"/>
                  </a:schemeClr>
                </a:solidFill>
                <a:latin typeface="Source Sans Pro" charset="0"/>
                <a:ea typeface="Source Sans Pro" charset="0"/>
                <a:cs typeface="Source Sans Pro" charset="0"/>
              </a:rPr>
              <a:t>ROE- Before Tax</a:t>
            </a:r>
            <a:endParaRPr lang="en-US" sz="1000" b="1" dirty="0">
              <a:solidFill>
                <a:schemeClr val="tx1">
                  <a:alpha val="40000"/>
                </a:schemeClr>
              </a:solidFill>
              <a:latin typeface="Source Sans Pro" charset="0"/>
              <a:ea typeface="Source Sans Pro" charset="0"/>
              <a:cs typeface="Source Sans Pro" charset="0"/>
            </a:endParaRPr>
          </a:p>
        </p:txBody>
      </p:sp>
      <p:sp>
        <p:nvSpPr>
          <p:cNvPr id="27" name="Text Placeholder 2"/>
          <p:cNvSpPr txBox="1">
            <a:spLocks/>
          </p:cNvSpPr>
          <p:nvPr/>
        </p:nvSpPr>
        <p:spPr>
          <a:xfrm>
            <a:off x="9320359" y="2252530"/>
            <a:ext cx="1462182" cy="35646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1400" b="1" dirty="0">
                <a:solidFill>
                  <a:schemeClr val="tx1">
                    <a:alpha val="40000"/>
                  </a:schemeClr>
                </a:solidFill>
                <a:latin typeface="Source Sans Pro" charset="0"/>
                <a:ea typeface="Source Sans Pro" charset="0"/>
                <a:cs typeface="Source Sans Pro" charset="0"/>
              </a:rPr>
              <a:t>Staff </a:t>
            </a:r>
            <a:r>
              <a:rPr lang="en-US" sz="1400" b="1" dirty="0" err="1">
                <a:solidFill>
                  <a:schemeClr val="tx1">
                    <a:alpha val="40000"/>
                  </a:schemeClr>
                </a:solidFill>
                <a:latin typeface="Source Sans Pro" charset="0"/>
                <a:ea typeface="Source Sans Pro" charset="0"/>
                <a:cs typeface="Source Sans Pro" charset="0"/>
              </a:rPr>
              <a:t>Exp</a:t>
            </a:r>
            <a:r>
              <a:rPr lang="en-US" sz="1400" b="1" dirty="0">
                <a:solidFill>
                  <a:schemeClr val="tx1">
                    <a:alpha val="40000"/>
                  </a:schemeClr>
                </a:solidFill>
                <a:latin typeface="Source Sans Pro" charset="0"/>
                <a:ea typeface="Source Sans Pro" charset="0"/>
                <a:cs typeface="Source Sans Pro" charset="0"/>
              </a:rPr>
              <a:t> to Operating </a:t>
            </a:r>
            <a:r>
              <a:rPr lang="en-US" sz="1400" b="1" dirty="0" err="1">
                <a:solidFill>
                  <a:schemeClr val="tx1">
                    <a:alpha val="40000"/>
                  </a:schemeClr>
                </a:solidFill>
                <a:latin typeface="Source Sans Pro" charset="0"/>
                <a:ea typeface="Source Sans Pro" charset="0"/>
                <a:cs typeface="Source Sans Pro" charset="0"/>
              </a:rPr>
              <a:t>Exp</a:t>
            </a:r>
            <a:endParaRPr lang="en-US" sz="1000" b="1" dirty="0">
              <a:solidFill>
                <a:schemeClr val="tx1">
                  <a:alpha val="40000"/>
                </a:schemeClr>
              </a:solidFill>
              <a:latin typeface="Source Sans Pro" charset="0"/>
              <a:ea typeface="Source Sans Pro" charset="0"/>
              <a:cs typeface="Source Sans Pro" charset="0"/>
            </a:endParaRPr>
          </a:p>
        </p:txBody>
      </p:sp>
      <p:sp>
        <p:nvSpPr>
          <p:cNvPr id="28" name="Text Placeholder 2"/>
          <p:cNvSpPr txBox="1">
            <a:spLocks/>
          </p:cNvSpPr>
          <p:nvPr/>
        </p:nvSpPr>
        <p:spPr>
          <a:xfrm>
            <a:off x="10691596" y="2252530"/>
            <a:ext cx="1462182" cy="35646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1400" b="1" dirty="0" err="1">
                <a:solidFill>
                  <a:schemeClr val="tx1">
                    <a:alpha val="40000"/>
                  </a:schemeClr>
                </a:solidFill>
                <a:latin typeface="Source Sans Pro" charset="0"/>
                <a:ea typeface="Source Sans Pro" charset="0"/>
                <a:cs typeface="Source Sans Pro" charset="0"/>
              </a:rPr>
              <a:t>Omanization</a:t>
            </a:r>
            <a:r>
              <a:rPr lang="en-US" sz="1400" b="1" dirty="0">
                <a:solidFill>
                  <a:schemeClr val="tx1">
                    <a:alpha val="40000"/>
                  </a:schemeClr>
                </a:solidFill>
                <a:latin typeface="Source Sans Pro" charset="0"/>
                <a:ea typeface="Source Sans Pro" charset="0"/>
                <a:cs typeface="Source Sans Pro" charset="0"/>
              </a:rPr>
              <a:t> Ratio</a:t>
            </a:r>
            <a:endParaRPr lang="en-US" sz="1000" b="1" dirty="0">
              <a:solidFill>
                <a:schemeClr val="tx1">
                  <a:alpha val="40000"/>
                </a:schemeClr>
              </a:solidFill>
              <a:latin typeface="Source Sans Pro" charset="0"/>
              <a:ea typeface="Source Sans Pro" charset="0"/>
              <a:cs typeface="Source Sans Pro" charset="0"/>
            </a:endParaRPr>
          </a:p>
        </p:txBody>
      </p:sp>
      <p:sp>
        <p:nvSpPr>
          <p:cNvPr id="29" name="TextBox 28"/>
          <p:cNvSpPr txBox="1"/>
          <p:nvPr/>
        </p:nvSpPr>
        <p:spPr>
          <a:xfrm>
            <a:off x="6648226" y="3453533"/>
            <a:ext cx="2182329" cy="384721"/>
          </a:xfrm>
          <a:prstGeom prst="rect">
            <a:avLst/>
          </a:prstGeom>
          <a:noFill/>
        </p:spPr>
        <p:txBody>
          <a:bodyPr wrap="none" lIns="0" tIns="0" rIns="0" bIns="0" rtlCol="0" anchor="t" anchorCtr="0">
            <a:spAutoFit/>
          </a:bodyPr>
          <a:lstStyle/>
          <a:p>
            <a:r>
              <a:rPr lang="en-US" sz="2500" b="1" dirty="0">
                <a:solidFill>
                  <a:srgbClr val="00B0F0"/>
                </a:solidFill>
                <a:latin typeface="Bebas Neue" charset="0"/>
                <a:ea typeface="Bebas Neue" charset="0"/>
                <a:cs typeface="Bebas Neue" charset="0"/>
              </a:rPr>
              <a:t>ECL Coverage</a:t>
            </a:r>
          </a:p>
        </p:txBody>
      </p:sp>
      <p:sp>
        <p:nvSpPr>
          <p:cNvPr id="30" name="Text Placeholder 2"/>
          <p:cNvSpPr txBox="1">
            <a:spLocks/>
          </p:cNvSpPr>
          <p:nvPr/>
        </p:nvSpPr>
        <p:spPr>
          <a:xfrm>
            <a:off x="6598116" y="4390746"/>
            <a:ext cx="1484126"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79.5% </a:t>
            </a:r>
          </a:p>
        </p:txBody>
      </p:sp>
      <p:sp>
        <p:nvSpPr>
          <p:cNvPr id="35" name="Text Placeholder 2"/>
          <p:cNvSpPr txBox="1">
            <a:spLocks/>
          </p:cNvSpPr>
          <p:nvPr/>
        </p:nvSpPr>
        <p:spPr>
          <a:xfrm>
            <a:off x="5240370" y="4404596"/>
            <a:ext cx="1280897"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26.1% </a:t>
            </a:r>
          </a:p>
        </p:txBody>
      </p:sp>
      <p:sp>
        <p:nvSpPr>
          <p:cNvPr id="36" name="Text Placeholder 2"/>
          <p:cNvSpPr txBox="1">
            <a:spLocks/>
          </p:cNvSpPr>
          <p:nvPr/>
        </p:nvSpPr>
        <p:spPr>
          <a:xfrm>
            <a:off x="3835426" y="4399828"/>
            <a:ext cx="1280897"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55.8%</a:t>
            </a:r>
          </a:p>
          <a:p>
            <a:pPr algn="l">
              <a:lnSpc>
                <a:spcPts val="1780"/>
              </a:lnSpc>
              <a:spcBef>
                <a:spcPts val="400"/>
              </a:spcBef>
            </a:pPr>
            <a:endParaRPr lang="en-US" sz="2000" b="1" dirty="0">
              <a:solidFill>
                <a:schemeClr val="tx2">
                  <a:lumMod val="25000"/>
                  <a:lumOff val="75000"/>
                </a:schemeClr>
              </a:solidFill>
              <a:latin typeface="Source Sans Pro" charset="0"/>
              <a:ea typeface="Source Sans Pro" charset="0"/>
              <a:cs typeface="Source Sans Pro" charset="0"/>
            </a:endParaRPr>
          </a:p>
        </p:txBody>
      </p:sp>
      <p:sp>
        <p:nvSpPr>
          <p:cNvPr id="37" name="Text Placeholder 2"/>
          <p:cNvSpPr txBox="1">
            <a:spLocks/>
          </p:cNvSpPr>
          <p:nvPr/>
        </p:nvSpPr>
        <p:spPr>
          <a:xfrm>
            <a:off x="1187458" y="4437924"/>
            <a:ext cx="1280897"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0.9 </a:t>
            </a:r>
          </a:p>
          <a:p>
            <a:pPr algn="l">
              <a:lnSpc>
                <a:spcPts val="1780"/>
              </a:lnSpc>
              <a:spcBef>
                <a:spcPts val="400"/>
              </a:spcBef>
            </a:pPr>
            <a:endParaRPr lang="en-US" sz="2000" b="1" dirty="0">
              <a:solidFill>
                <a:schemeClr val="tx1">
                  <a:lumMod val="50000"/>
                  <a:lumOff val="50000"/>
                </a:schemeClr>
              </a:solidFill>
              <a:latin typeface="Source Sans Pro" charset="0"/>
              <a:ea typeface="Source Sans Pro" charset="0"/>
              <a:cs typeface="Source Sans Pro" charset="0"/>
            </a:endParaRPr>
          </a:p>
        </p:txBody>
      </p:sp>
      <p:sp>
        <p:nvSpPr>
          <p:cNvPr id="38" name="Text Placeholder 2"/>
          <p:cNvSpPr txBox="1">
            <a:spLocks/>
          </p:cNvSpPr>
          <p:nvPr/>
        </p:nvSpPr>
        <p:spPr>
          <a:xfrm>
            <a:off x="2511446" y="4447448"/>
            <a:ext cx="1528641"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72.59% </a:t>
            </a:r>
          </a:p>
        </p:txBody>
      </p:sp>
      <p:sp>
        <p:nvSpPr>
          <p:cNvPr id="39" name="Text Placeholder 2"/>
          <p:cNvSpPr txBox="1">
            <a:spLocks/>
          </p:cNvSpPr>
          <p:nvPr/>
        </p:nvSpPr>
        <p:spPr>
          <a:xfrm>
            <a:off x="7993536" y="4357406"/>
            <a:ext cx="1484126"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3.7% </a:t>
            </a:r>
          </a:p>
        </p:txBody>
      </p:sp>
      <p:sp>
        <p:nvSpPr>
          <p:cNvPr id="40" name="Text Placeholder 2"/>
          <p:cNvSpPr txBox="1">
            <a:spLocks/>
          </p:cNvSpPr>
          <p:nvPr/>
        </p:nvSpPr>
        <p:spPr>
          <a:xfrm>
            <a:off x="9403248" y="4352640"/>
            <a:ext cx="1484126"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61.2% </a:t>
            </a:r>
          </a:p>
        </p:txBody>
      </p:sp>
      <p:sp>
        <p:nvSpPr>
          <p:cNvPr id="41" name="Text Placeholder 2"/>
          <p:cNvSpPr txBox="1">
            <a:spLocks/>
          </p:cNvSpPr>
          <p:nvPr/>
        </p:nvSpPr>
        <p:spPr>
          <a:xfrm>
            <a:off x="10727231" y="4333589"/>
            <a:ext cx="1484126" cy="134947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Jun’22</a:t>
            </a:r>
          </a:p>
          <a:p>
            <a:pPr algn="l">
              <a:lnSpc>
                <a:spcPts val="1780"/>
              </a:lnSpc>
              <a:spcBef>
                <a:spcPts val="400"/>
              </a:spcBef>
            </a:pPr>
            <a:r>
              <a:rPr lang="en-US" sz="2000" b="1" dirty="0">
                <a:solidFill>
                  <a:schemeClr val="accent1"/>
                </a:solidFill>
                <a:latin typeface="Source Sans Pro" charset="0"/>
                <a:ea typeface="Source Sans Pro" charset="0"/>
                <a:cs typeface="Source Sans Pro" charset="0"/>
              </a:rPr>
              <a:t>84.0% </a:t>
            </a:r>
          </a:p>
        </p:txBody>
      </p:sp>
      <p:sp>
        <p:nvSpPr>
          <p:cNvPr id="44" name="moving straight is what we do">
            <a:extLst>
              <a:ext uri="{FF2B5EF4-FFF2-40B4-BE49-F238E27FC236}">
                <a16:creationId xmlns:a16="http://schemas.microsoft.com/office/drawing/2014/main" id="{7D04F53F-5DBD-4806-B2CC-07E4EBE38E04}"/>
              </a:ext>
            </a:extLst>
          </p:cNvPr>
          <p:cNvSpPr txBox="1"/>
          <p:nvPr/>
        </p:nvSpPr>
        <p:spPr>
          <a:xfrm>
            <a:off x="84864" y="304778"/>
            <a:ext cx="5541714" cy="474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914400" rtl="0" eaLnBrk="1" fontAlgn="auto" latinLnBrk="0" hangingPunct="1">
              <a:lnSpc>
                <a:spcPts val="328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sym typeface="Montserrat ExtraBold"/>
              </a:rPr>
              <a:t>KEY RATIOS</a:t>
            </a:r>
            <a:endParaRPr kumimoji="0" lang="en-US" sz="3200" b="1" i="0" u="none" strike="noStrike" kern="1200" cap="none" spc="0" normalizeH="0" baseline="0" noProof="0" dirty="0">
              <a:ln>
                <a:noFill/>
              </a:ln>
              <a:solidFill>
                <a:schemeClr val="bg1"/>
              </a:solidFill>
              <a:effectLst/>
              <a:uLnTx/>
              <a:uFillTx/>
              <a:latin typeface="Century Gothic" panose="020B0502020202020204" pitchFamily="34" charset="0"/>
              <a:sym typeface="Montserrat ExtraBold"/>
            </a:endParaRPr>
          </a:p>
        </p:txBody>
      </p:sp>
      <p:pic>
        <p:nvPicPr>
          <p:cNvPr id="46" name="Picture 45">
            <a:extLst>
              <a:ext uri="{FF2B5EF4-FFF2-40B4-BE49-F238E27FC236}">
                <a16:creationId xmlns:a16="http://schemas.microsoft.com/office/drawing/2014/main" id="{3CA4FEF7-CB1B-411B-B993-10A889394C6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8375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900"/>
                                      </p:stCondLst>
                                      <p:childTnLst>
                                        <p:set>
                                          <p:cBhvr>
                                            <p:cTn id="14" dur="1" fill="hold">
                                              <p:stCondLst>
                                                <p:cond delay="0"/>
                                              </p:stCondLst>
                                            </p:cTn>
                                            <p:tgtEl>
                                              <p:spTgt spid="16"/>
                                            </p:tgtEl>
                                            <p:attrNameLst>
                                              <p:attrName>style.visibility</p:attrName>
                                            </p:attrNameLst>
                                          </p:cBhvr>
                                          <p:to>
                                            <p:strVal val="visible"/>
                                          </p:to>
                                        </p:set>
                                        <p:anim calcmode="lin" valueType="num" p14:bounceEnd="5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110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0000">
                                      <p:stCondLst>
                                        <p:cond delay="1300"/>
                                      </p:stCondLst>
                                      <p:childTnLst>
                                        <p:set>
                                          <p:cBhvr>
                                            <p:cTn id="22" dur="1" fill="hold">
                                              <p:stCondLst>
                                                <p:cond delay="0"/>
                                              </p:stCondLst>
                                            </p:cTn>
                                            <p:tgtEl>
                                              <p:spTgt spid="18"/>
                                            </p:tgtEl>
                                            <p:attrNameLst>
                                              <p:attrName>style.visibility</p:attrName>
                                            </p:attrNameLst>
                                          </p:cBhvr>
                                          <p:to>
                                            <p:strVal val="visible"/>
                                          </p:to>
                                        </p:set>
                                        <p:anim calcmode="lin" valueType="num" p14:bounceEnd="50000">
                                          <p:cBhvr additive="base">
                                            <p:cTn id="23"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0000">
                                      <p:stCondLst>
                                        <p:cond delay="1500"/>
                                      </p:stCondLst>
                                      <p:childTnLst>
                                        <p:set>
                                          <p:cBhvr>
                                            <p:cTn id="26" dur="1" fill="hold">
                                              <p:stCondLst>
                                                <p:cond delay="0"/>
                                              </p:stCondLst>
                                            </p:cTn>
                                            <p:tgtEl>
                                              <p:spTgt spid="19"/>
                                            </p:tgtEl>
                                            <p:attrNameLst>
                                              <p:attrName>style.visibility</p:attrName>
                                            </p:attrNameLst>
                                          </p:cBhvr>
                                          <p:to>
                                            <p:strVal val="visible"/>
                                          </p:to>
                                        </p:set>
                                        <p:anim calcmode="lin" valueType="num" p14:bounceEnd="50000">
                                          <p:cBhvr additive="base">
                                            <p:cTn id="27"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50000">
                                      <p:stCondLst>
                                        <p:cond delay="1700"/>
                                      </p:stCondLst>
                                      <p:childTnLst>
                                        <p:set>
                                          <p:cBhvr>
                                            <p:cTn id="30" dur="1" fill="hold">
                                              <p:stCondLst>
                                                <p:cond delay="0"/>
                                              </p:stCondLst>
                                            </p:cTn>
                                            <p:tgtEl>
                                              <p:spTgt spid="20"/>
                                            </p:tgtEl>
                                            <p:attrNameLst>
                                              <p:attrName>style.visibility</p:attrName>
                                            </p:attrNameLst>
                                          </p:cBhvr>
                                          <p:to>
                                            <p:strVal val="visible"/>
                                          </p:to>
                                        </p:set>
                                        <p:anim calcmode="lin" valueType="num" p14:bounceEnd="50000">
                                          <p:cBhvr additive="base">
                                            <p:cTn id="31"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50000">
                                      <p:stCondLst>
                                        <p:cond delay="1900"/>
                                      </p:stCondLst>
                                      <p:childTnLst>
                                        <p:set>
                                          <p:cBhvr>
                                            <p:cTn id="34" dur="1" fill="hold">
                                              <p:stCondLst>
                                                <p:cond delay="0"/>
                                              </p:stCondLst>
                                            </p:cTn>
                                            <p:tgtEl>
                                              <p:spTgt spid="21"/>
                                            </p:tgtEl>
                                            <p:attrNameLst>
                                              <p:attrName>style.visibility</p:attrName>
                                            </p:attrNameLst>
                                          </p:cBhvr>
                                          <p:to>
                                            <p:strVal val="visible"/>
                                          </p:to>
                                        </p:set>
                                        <p:anim calcmode="lin" valueType="num" p14:bounceEnd="50000">
                                          <p:cBhvr additive="base">
                                            <p:cTn id="35"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50000">
                                      <p:stCondLst>
                                        <p:cond delay="2000"/>
                                      </p:stCondLst>
                                      <p:childTnLst>
                                        <p:set>
                                          <p:cBhvr>
                                            <p:cTn id="38" dur="1" fill="hold">
                                              <p:stCondLst>
                                                <p:cond delay="0"/>
                                              </p:stCondLst>
                                            </p:cTn>
                                            <p:tgtEl>
                                              <p:spTgt spid="22"/>
                                            </p:tgtEl>
                                            <p:attrNameLst>
                                              <p:attrName>style.visibility</p:attrName>
                                            </p:attrNameLst>
                                          </p:cBhvr>
                                          <p:to>
                                            <p:strVal val="visible"/>
                                          </p:to>
                                        </p:set>
                                        <p:anim calcmode="lin" valueType="num" p14:bounceEnd="50000">
                                          <p:cBhvr additive="base">
                                            <p:cTn id="39" dur="1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40" dur="15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2200"/>
                                      </p:stCondLst>
                                      <p:childTnLst>
                                        <p:set>
                                          <p:cBhvr>
                                            <p:cTn id="42" dur="1" fill="hold">
                                              <p:stCondLst>
                                                <p:cond delay="0"/>
                                              </p:stCondLst>
                                            </p:cTn>
                                            <p:tgtEl>
                                              <p:spTgt spid="23"/>
                                            </p:tgtEl>
                                            <p:attrNameLst>
                                              <p:attrName>style.visibility</p:attrName>
                                            </p:attrNameLst>
                                          </p:cBhvr>
                                          <p:to>
                                            <p:strVal val="visible"/>
                                          </p:to>
                                        </p:set>
                                        <p:anim calcmode="lin" valueType="num" p14:bounceEnd="50000">
                                          <p:cBhvr additive="base">
                                            <p:cTn id="43" dur="1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44" dur="150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400"/>
                                      </p:stCondLst>
                                      <p:childTnLst>
                                        <p:set>
                                          <p:cBhvr>
                                            <p:cTn id="46" dur="1" fill="hold">
                                              <p:stCondLst>
                                                <p:cond delay="0"/>
                                              </p:stCondLst>
                                            </p:cTn>
                                            <p:tgtEl>
                                              <p:spTgt spid="24"/>
                                            </p:tgtEl>
                                            <p:attrNameLst>
                                              <p:attrName>style.visibility</p:attrName>
                                            </p:attrNameLst>
                                          </p:cBhvr>
                                          <p:to>
                                            <p:strVal val="visible"/>
                                          </p:to>
                                        </p:set>
                                        <p:anim calcmode="lin" valueType="num" p14:bounceEnd="50000">
                                          <p:cBhvr additive="base">
                                            <p:cTn id="47" dur="1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8" dur="1500" fill="hold"/>
                                            <p:tgtEl>
                                              <p:spTgt spid="2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14:presetBounceEnd="50000">
                                      <p:stCondLst>
                                        <p:cond delay="2600"/>
                                      </p:stCondLst>
                                      <p:childTnLst>
                                        <p:set>
                                          <p:cBhvr>
                                            <p:cTn id="50" dur="1" fill="hold">
                                              <p:stCondLst>
                                                <p:cond delay="0"/>
                                              </p:stCondLst>
                                            </p:cTn>
                                            <p:tgtEl>
                                              <p:spTgt spid="25"/>
                                            </p:tgtEl>
                                            <p:attrNameLst>
                                              <p:attrName>style.visibility</p:attrName>
                                            </p:attrNameLst>
                                          </p:cBhvr>
                                          <p:to>
                                            <p:strVal val="visible"/>
                                          </p:to>
                                        </p:set>
                                        <p:anim calcmode="lin" valueType="num" p14:bounceEnd="50000">
                                          <p:cBhvr additive="base">
                                            <p:cTn id="51" dur="1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52" dur="1500" fill="hold"/>
                                            <p:tgtEl>
                                              <p:spTgt spid="2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14:presetBounceEnd="50000">
                                      <p:stCondLst>
                                        <p:cond delay="2800"/>
                                      </p:stCondLst>
                                      <p:childTnLst>
                                        <p:set>
                                          <p:cBhvr>
                                            <p:cTn id="54" dur="1" fill="hold">
                                              <p:stCondLst>
                                                <p:cond delay="0"/>
                                              </p:stCondLst>
                                            </p:cTn>
                                            <p:tgtEl>
                                              <p:spTgt spid="26"/>
                                            </p:tgtEl>
                                            <p:attrNameLst>
                                              <p:attrName>style.visibility</p:attrName>
                                            </p:attrNameLst>
                                          </p:cBhvr>
                                          <p:to>
                                            <p:strVal val="visible"/>
                                          </p:to>
                                        </p:set>
                                        <p:anim calcmode="lin" valueType="num" p14:bounceEnd="50000">
                                          <p:cBhvr additive="base">
                                            <p:cTn id="55" dur="1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56" dur="150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14:presetBounceEnd="50000">
                                      <p:stCondLst>
                                        <p:cond delay="3000"/>
                                      </p:stCondLst>
                                      <p:childTnLst>
                                        <p:set>
                                          <p:cBhvr>
                                            <p:cTn id="58" dur="1" fill="hold">
                                              <p:stCondLst>
                                                <p:cond delay="0"/>
                                              </p:stCondLst>
                                            </p:cTn>
                                            <p:tgtEl>
                                              <p:spTgt spid="27"/>
                                            </p:tgtEl>
                                            <p:attrNameLst>
                                              <p:attrName>style.visibility</p:attrName>
                                            </p:attrNameLst>
                                          </p:cBhvr>
                                          <p:to>
                                            <p:strVal val="visible"/>
                                          </p:to>
                                        </p:set>
                                        <p:anim calcmode="lin" valueType="num" p14:bounceEnd="50000">
                                          <p:cBhvr additive="base">
                                            <p:cTn id="59" dur="1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60" dur="1500" fill="hold"/>
                                            <p:tgtEl>
                                              <p:spTgt spid="2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14:presetBounceEnd="50000">
                                      <p:stCondLst>
                                        <p:cond delay="3200"/>
                                      </p:stCondLst>
                                      <p:childTnLst>
                                        <p:set>
                                          <p:cBhvr>
                                            <p:cTn id="62" dur="1" fill="hold">
                                              <p:stCondLst>
                                                <p:cond delay="0"/>
                                              </p:stCondLst>
                                            </p:cTn>
                                            <p:tgtEl>
                                              <p:spTgt spid="28"/>
                                            </p:tgtEl>
                                            <p:attrNameLst>
                                              <p:attrName>style.visibility</p:attrName>
                                            </p:attrNameLst>
                                          </p:cBhvr>
                                          <p:to>
                                            <p:strVal val="visible"/>
                                          </p:to>
                                        </p:set>
                                        <p:anim calcmode="lin" valueType="num" p14:bounceEnd="50000">
                                          <p:cBhvr additive="base">
                                            <p:cTn id="63" dur="1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64" dur="1500" fill="hold"/>
                                            <p:tgtEl>
                                              <p:spTgt spid="28"/>
                                            </p:tgtEl>
                                            <p:attrNameLst>
                                              <p:attrName>ppt_y</p:attrName>
                                            </p:attrNameLst>
                                          </p:cBhvr>
                                          <p:tavLst>
                                            <p:tav tm="0">
                                              <p:val>
                                                <p:strVal val="0-#ppt_h/2"/>
                                              </p:val>
                                            </p:tav>
                                            <p:tav tm="100000">
                                              <p:val>
                                                <p:strVal val="#ppt_y"/>
                                              </p:val>
                                            </p:tav>
                                          </p:tavLst>
                                        </p:anim>
                                      </p:childTnLst>
                                    </p:cTn>
                                  </p:par>
                                  <p:par>
                                    <p:cTn id="65" presetID="2" presetClass="entr" presetSubtype="4" accel="50000" decel="50000" fill="hold" grpId="0" nodeType="withEffect">
                                      <p:stCondLst>
                                        <p:cond delay="300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1500" fill="hold"/>
                                            <p:tgtEl>
                                              <p:spTgt spid="29"/>
                                            </p:tgtEl>
                                            <p:attrNameLst>
                                              <p:attrName>ppt_x</p:attrName>
                                            </p:attrNameLst>
                                          </p:cBhvr>
                                          <p:tavLst>
                                            <p:tav tm="0">
                                              <p:val>
                                                <p:strVal val="#ppt_x"/>
                                              </p:val>
                                            </p:tav>
                                            <p:tav tm="100000">
                                              <p:val>
                                                <p:strVal val="#ppt_x"/>
                                              </p:val>
                                            </p:tav>
                                          </p:tavLst>
                                        </p:anim>
                                        <p:anim calcmode="lin" valueType="num">
                                          <p:cBhvr additive="base">
                                            <p:cTn id="68" dur="1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accel="50000" decel="50000" fill="hold" grpId="0" nodeType="withEffect">
                                      <p:stCondLst>
                                        <p:cond delay="330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1500" fill="hold"/>
                                            <p:tgtEl>
                                              <p:spTgt spid="30"/>
                                            </p:tgtEl>
                                            <p:attrNameLst>
                                              <p:attrName>ppt_x</p:attrName>
                                            </p:attrNameLst>
                                          </p:cBhvr>
                                          <p:tavLst>
                                            <p:tav tm="0">
                                              <p:val>
                                                <p:strVal val="#ppt_x"/>
                                              </p:val>
                                            </p:tav>
                                            <p:tav tm="100000">
                                              <p:val>
                                                <p:strVal val="#ppt_x"/>
                                              </p:val>
                                            </p:tav>
                                          </p:tavLst>
                                        </p:anim>
                                        <p:anim calcmode="lin" valueType="num">
                                          <p:cBhvr additive="base">
                                            <p:cTn id="72" dur="1500" fill="hold"/>
                                            <p:tgtEl>
                                              <p:spTgt spid="30"/>
                                            </p:tgtEl>
                                            <p:attrNameLst>
                                              <p:attrName>ppt_y</p:attrName>
                                            </p:attrNameLst>
                                          </p:cBhvr>
                                          <p:tavLst>
                                            <p:tav tm="0">
                                              <p:val>
                                                <p:strVal val="1+#ppt_h/2"/>
                                              </p:val>
                                            </p:tav>
                                            <p:tav tm="100000">
                                              <p:val>
                                                <p:strVal val="#ppt_y"/>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par>
                                    <p:cTn id="76" presetID="22" presetClass="entr" presetSubtype="4" fill="hold" nodeType="withEffect">
                                      <p:stCondLst>
                                        <p:cond delay="30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par>
                                    <p:cTn id="79" presetID="16" presetClass="entr" presetSubtype="37" fill="hold" nodeType="withEffect">
                                      <p:stCondLst>
                                        <p:cond delay="2000"/>
                                      </p:stCondLst>
                                      <p:childTnLst>
                                        <p:set>
                                          <p:cBhvr>
                                            <p:cTn id="80" dur="1" fill="hold">
                                              <p:stCondLst>
                                                <p:cond delay="0"/>
                                              </p:stCondLst>
                                            </p:cTn>
                                            <p:tgtEl>
                                              <p:spTgt spid="4"/>
                                            </p:tgtEl>
                                            <p:attrNameLst>
                                              <p:attrName>style.visibility</p:attrName>
                                            </p:attrNameLst>
                                          </p:cBhvr>
                                          <p:to>
                                            <p:strVal val="visible"/>
                                          </p:to>
                                        </p:set>
                                        <p:animEffect transition="in" filter="barn(outVertical)">
                                          <p:cBhvr>
                                            <p:cTn id="81" dur="500"/>
                                            <p:tgtEl>
                                              <p:spTgt spid="4"/>
                                            </p:tgtEl>
                                          </p:cBhvr>
                                        </p:animEffect>
                                      </p:childTnLst>
                                    </p:cTn>
                                  </p:par>
                                  <p:par>
                                    <p:cTn id="82" presetID="2" presetClass="entr" presetSubtype="4" accel="50000" decel="50000" fill="hold" grpId="0" nodeType="withEffect">
                                      <p:stCondLst>
                                        <p:cond delay="33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1500" fill="hold"/>
                                            <p:tgtEl>
                                              <p:spTgt spid="35"/>
                                            </p:tgtEl>
                                            <p:attrNameLst>
                                              <p:attrName>ppt_x</p:attrName>
                                            </p:attrNameLst>
                                          </p:cBhvr>
                                          <p:tavLst>
                                            <p:tav tm="0">
                                              <p:val>
                                                <p:strVal val="#ppt_x"/>
                                              </p:val>
                                            </p:tav>
                                            <p:tav tm="100000">
                                              <p:val>
                                                <p:strVal val="#ppt_x"/>
                                              </p:val>
                                            </p:tav>
                                          </p:tavLst>
                                        </p:anim>
                                        <p:anim calcmode="lin" valueType="num">
                                          <p:cBhvr additive="base">
                                            <p:cTn id="85" dur="1500" fill="hold"/>
                                            <p:tgtEl>
                                              <p:spTgt spid="35"/>
                                            </p:tgtEl>
                                            <p:attrNameLst>
                                              <p:attrName>ppt_y</p:attrName>
                                            </p:attrNameLst>
                                          </p:cBhvr>
                                          <p:tavLst>
                                            <p:tav tm="0">
                                              <p:val>
                                                <p:strVal val="1+#ppt_h/2"/>
                                              </p:val>
                                            </p:tav>
                                            <p:tav tm="100000">
                                              <p:val>
                                                <p:strVal val="#ppt_y"/>
                                              </p:val>
                                            </p:tav>
                                          </p:tavLst>
                                        </p:anim>
                                      </p:childTnLst>
                                    </p:cTn>
                                  </p:par>
                                  <p:par>
                                    <p:cTn id="86" presetID="2" presetClass="entr" presetSubtype="4" accel="50000" decel="50000" fill="hold" grpId="0" nodeType="withEffect">
                                      <p:stCondLst>
                                        <p:cond delay="330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1500" fill="hold"/>
                                            <p:tgtEl>
                                              <p:spTgt spid="36"/>
                                            </p:tgtEl>
                                            <p:attrNameLst>
                                              <p:attrName>ppt_x</p:attrName>
                                            </p:attrNameLst>
                                          </p:cBhvr>
                                          <p:tavLst>
                                            <p:tav tm="0">
                                              <p:val>
                                                <p:strVal val="#ppt_x"/>
                                              </p:val>
                                            </p:tav>
                                            <p:tav tm="100000">
                                              <p:val>
                                                <p:strVal val="#ppt_x"/>
                                              </p:val>
                                            </p:tav>
                                          </p:tavLst>
                                        </p:anim>
                                        <p:anim calcmode="lin" valueType="num">
                                          <p:cBhvr additive="base">
                                            <p:cTn id="89" dur="1500" fill="hold"/>
                                            <p:tgtEl>
                                              <p:spTgt spid="36"/>
                                            </p:tgtEl>
                                            <p:attrNameLst>
                                              <p:attrName>ppt_y</p:attrName>
                                            </p:attrNameLst>
                                          </p:cBhvr>
                                          <p:tavLst>
                                            <p:tav tm="0">
                                              <p:val>
                                                <p:strVal val="1+#ppt_h/2"/>
                                              </p:val>
                                            </p:tav>
                                            <p:tav tm="100000">
                                              <p:val>
                                                <p:strVal val="#ppt_y"/>
                                              </p:val>
                                            </p:tav>
                                          </p:tavLst>
                                        </p:anim>
                                      </p:childTnLst>
                                    </p:cTn>
                                  </p:par>
                                  <p:par>
                                    <p:cTn id="90" presetID="2" presetClass="entr" presetSubtype="4" accel="50000" decel="50000" fill="hold" grpId="0" nodeType="withEffect">
                                      <p:stCondLst>
                                        <p:cond delay="330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1500" fill="hold"/>
                                            <p:tgtEl>
                                              <p:spTgt spid="37"/>
                                            </p:tgtEl>
                                            <p:attrNameLst>
                                              <p:attrName>ppt_x</p:attrName>
                                            </p:attrNameLst>
                                          </p:cBhvr>
                                          <p:tavLst>
                                            <p:tav tm="0">
                                              <p:val>
                                                <p:strVal val="#ppt_x"/>
                                              </p:val>
                                            </p:tav>
                                            <p:tav tm="100000">
                                              <p:val>
                                                <p:strVal val="#ppt_x"/>
                                              </p:val>
                                            </p:tav>
                                          </p:tavLst>
                                        </p:anim>
                                        <p:anim calcmode="lin" valueType="num">
                                          <p:cBhvr additive="base">
                                            <p:cTn id="93" dur="1500" fill="hold"/>
                                            <p:tgtEl>
                                              <p:spTgt spid="37"/>
                                            </p:tgtEl>
                                            <p:attrNameLst>
                                              <p:attrName>ppt_y</p:attrName>
                                            </p:attrNameLst>
                                          </p:cBhvr>
                                          <p:tavLst>
                                            <p:tav tm="0">
                                              <p:val>
                                                <p:strVal val="1+#ppt_h/2"/>
                                              </p:val>
                                            </p:tav>
                                            <p:tav tm="100000">
                                              <p:val>
                                                <p:strVal val="#ppt_y"/>
                                              </p:val>
                                            </p:tav>
                                          </p:tavLst>
                                        </p:anim>
                                      </p:childTnLst>
                                    </p:cTn>
                                  </p:par>
                                  <p:par>
                                    <p:cTn id="94" presetID="2" presetClass="entr" presetSubtype="4" accel="50000" decel="50000" fill="hold" grpId="0" nodeType="withEffect">
                                      <p:stCondLst>
                                        <p:cond delay="33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1500" fill="hold"/>
                                            <p:tgtEl>
                                              <p:spTgt spid="38"/>
                                            </p:tgtEl>
                                            <p:attrNameLst>
                                              <p:attrName>ppt_x</p:attrName>
                                            </p:attrNameLst>
                                          </p:cBhvr>
                                          <p:tavLst>
                                            <p:tav tm="0">
                                              <p:val>
                                                <p:strVal val="#ppt_x"/>
                                              </p:val>
                                            </p:tav>
                                            <p:tav tm="100000">
                                              <p:val>
                                                <p:strVal val="#ppt_x"/>
                                              </p:val>
                                            </p:tav>
                                          </p:tavLst>
                                        </p:anim>
                                        <p:anim calcmode="lin" valueType="num">
                                          <p:cBhvr additive="base">
                                            <p:cTn id="97" dur="1500" fill="hold"/>
                                            <p:tgtEl>
                                              <p:spTgt spid="38"/>
                                            </p:tgtEl>
                                            <p:attrNameLst>
                                              <p:attrName>ppt_y</p:attrName>
                                            </p:attrNameLst>
                                          </p:cBhvr>
                                          <p:tavLst>
                                            <p:tav tm="0">
                                              <p:val>
                                                <p:strVal val="1+#ppt_h/2"/>
                                              </p:val>
                                            </p:tav>
                                            <p:tav tm="100000">
                                              <p:val>
                                                <p:strVal val="#ppt_y"/>
                                              </p:val>
                                            </p:tav>
                                          </p:tavLst>
                                        </p:anim>
                                      </p:childTnLst>
                                    </p:cTn>
                                  </p:par>
                                  <p:par>
                                    <p:cTn id="98" presetID="2" presetClass="entr" presetSubtype="4" accel="50000" decel="50000" fill="hold" grpId="0" nodeType="withEffect">
                                      <p:stCondLst>
                                        <p:cond delay="330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1500" fill="hold"/>
                                            <p:tgtEl>
                                              <p:spTgt spid="39"/>
                                            </p:tgtEl>
                                            <p:attrNameLst>
                                              <p:attrName>ppt_x</p:attrName>
                                            </p:attrNameLst>
                                          </p:cBhvr>
                                          <p:tavLst>
                                            <p:tav tm="0">
                                              <p:val>
                                                <p:strVal val="#ppt_x"/>
                                              </p:val>
                                            </p:tav>
                                            <p:tav tm="100000">
                                              <p:val>
                                                <p:strVal val="#ppt_x"/>
                                              </p:val>
                                            </p:tav>
                                          </p:tavLst>
                                        </p:anim>
                                        <p:anim calcmode="lin" valueType="num">
                                          <p:cBhvr additive="base">
                                            <p:cTn id="101" dur="1500" fill="hold"/>
                                            <p:tgtEl>
                                              <p:spTgt spid="39"/>
                                            </p:tgtEl>
                                            <p:attrNameLst>
                                              <p:attrName>ppt_y</p:attrName>
                                            </p:attrNameLst>
                                          </p:cBhvr>
                                          <p:tavLst>
                                            <p:tav tm="0">
                                              <p:val>
                                                <p:strVal val="1+#ppt_h/2"/>
                                              </p:val>
                                            </p:tav>
                                            <p:tav tm="100000">
                                              <p:val>
                                                <p:strVal val="#ppt_y"/>
                                              </p:val>
                                            </p:tav>
                                          </p:tavLst>
                                        </p:anim>
                                      </p:childTnLst>
                                    </p:cTn>
                                  </p:par>
                                  <p:par>
                                    <p:cTn id="102" presetID="2" presetClass="entr" presetSubtype="4" accel="50000" decel="50000" fill="hold" grpId="0" nodeType="withEffect">
                                      <p:stCondLst>
                                        <p:cond delay="3300"/>
                                      </p:stCondLst>
                                      <p:childTnLst>
                                        <p:set>
                                          <p:cBhvr>
                                            <p:cTn id="103" dur="1" fill="hold">
                                              <p:stCondLst>
                                                <p:cond delay="0"/>
                                              </p:stCondLst>
                                            </p:cTn>
                                            <p:tgtEl>
                                              <p:spTgt spid="40"/>
                                            </p:tgtEl>
                                            <p:attrNameLst>
                                              <p:attrName>style.visibility</p:attrName>
                                            </p:attrNameLst>
                                          </p:cBhvr>
                                          <p:to>
                                            <p:strVal val="visible"/>
                                          </p:to>
                                        </p:set>
                                        <p:anim calcmode="lin" valueType="num">
                                          <p:cBhvr additive="base">
                                            <p:cTn id="104" dur="1500" fill="hold"/>
                                            <p:tgtEl>
                                              <p:spTgt spid="40"/>
                                            </p:tgtEl>
                                            <p:attrNameLst>
                                              <p:attrName>ppt_x</p:attrName>
                                            </p:attrNameLst>
                                          </p:cBhvr>
                                          <p:tavLst>
                                            <p:tav tm="0">
                                              <p:val>
                                                <p:strVal val="#ppt_x"/>
                                              </p:val>
                                            </p:tav>
                                            <p:tav tm="100000">
                                              <p:val>
                                                <p:strVal val="#ppt_x"/>
                                              </p:val>
                                            </p:tav>
                                          </p:tavLst>
                                        </p:anim>
                                        <p:anim calcmode="lin" valueType="num">
                                          <p:cBhvr additive="base">
                                            <p:cTn id="105" dur="1500" fill="hold"/>
                                            <p:tgtEl>
                                              <p:spTgt spid="40"/>
                                            </p:tgtEl>
                                            <p:attrNameLst>
                                              <p:attrName>ppt_y</p:attrName>
                                            </p:attrNameLst>
                                          </p:cBhvr>
                                          <p:tavLst>
                                            <p:tav tm="0">
                                              <p:val>
                                                <p:strVal val="1+#ppt_h/2"/>
                                              </p:val>
                                            </p:tav>
                                            <p:tav tm="100000">
                                              <p:val>
                                                <p:strVal val="#ppt_y"/>
                                              </p:val>
                                            </p:tav>
                                          </p:tavLst>
                                        </p:anim>
                                      </p:childTnLst>
                                    </p:cTn>
                                  </p:par>
                                  <p:par>
                                    <p:cTn id="106" presetID="2" presetClass="entr" presetSubtype="4" accel="50000" decel="50000" fill="hold" grpId="0" nodeType="withEffect">
                                      <p:stCondLst>
                                        <p:cond delay="3300"/>
                                      </p:stCondLst>
                                      <p:childTnLst>
                                        <p:set>
                                          <p:cBhvr>
                                            <p:cTn id="107" dur="1" fill="hold">
                                              <p:stCondLst>
                                                <p:cond delay="0"/>
                                              </p:stCondLst>
                                            </p:cTn>
                                            <p:tgtEl>
                                              <p:spTgt spid="41"/>
                                            </p:tgtEl>
                                            <p:attrNameLst>
                                              <p:attrName>style.visibility</p:attrName>
                                            </p:attrNameLst>
                                          </p:cBhvr>
                                          <p:to>
                                            <p:strVal val="visible"/>
                                          </p:to>
                                        </p:set>
                                        <p:anim calcmode="lin" valueType="num">
                                          <p:cBhvr additive="base">
                                            <p:cTn id="108" dur="1500" fill="hold"/>
                                            <p:tgtEl>
                                              <p:spTgt spid="41"/>
                                            </p:tgtEl>
                                            <p:attrNameLst>
                                              <p:attrName>ppt_x</p:attrName>
                                            </p:attrNameLst>
                                          </p:cBhvr>
                                          <p:tavLst>
                                            <p:tav tm="0">
                                              <p:val>
                                                <p:strVal val="#ppt_x"/>
                                              </p:val>
                                            </p:tav>
                                            <p:tav tm="100000">
                                              <p:val>
                                                <p:strVal val="#ppt_x"/>
                                              </p:val>
                                            </p:tav>
                                          </p:tavLst>
                                        </p:anim>
                                        <p:anim calcmode="lin" valueType="num">
                                          <p:cBhvr additive="base">
                                            <p:cTn id="109"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5" grpId="0"/>
          <p:bldP spid="36" grpId="0"/>
          <p:bldP spid="37"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9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1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ppt_x"/>
                                              </p:val>
                                            </p:tav>
                                            <p:tav tm="100000">
                                              <p:val>
                                                <p:strVal val="#ppt_x"/>
                                              </p:val>
                                            </p:tav>
                                          </p:tavLst>
                                        </p:anim>
                                        <p:anim calcmode="lin" valueType="num">
                                          <p:cBhvr additive="base">
                                            <p:cTn id="28" dur="10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7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9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ppt_x"/>
                                              </p:val>
                                            </p:tav>
                                            <p:tav tm="100000">
                                              <p:val>
                                                <p:strVal val="#ppt_x"/>
                                              </p:val>
                                            </p:tav>
                                          </p:tavLst>
                                        </p:anim>
                                        <p:anim calcmode="lin" valueType="num">
                                          <p:cBhvr additive="base">
                                            <p:cTn id="36" dur="10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20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500" fill="hold"/>
                                            <p:tgtEl>
                                              <p:spTgt spid="22"/>
                                            </p:tgtEl>
                                            <p:attrNameLst>
                                              <p:attrName>ppt_x</p:attrName>
                                            </p:attrNameLst>
                                          </p:cBhvr>
                                          <p:tavLst>
                                            <p:tav tm="0">
                                              <p:val>
                                                <p:strVal val="#ppt_x"/>
                                              </p:val>
                                            </p:tav>
                                            <p:tav tm="100000">
                                              <p:val>
                                                <p:strVal val="#ppt_x"/>
                                              </p:val>
                                            </p:tav>
                                          </p:tavLst>
                                        </p:anim>
                                        <p:anim calcmode="lin" valueType="num">
                                          <p:cBhvr additive="base">
                                            <p:cTn id="40" dur="15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2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500" fill="hold"/>
                                            <p:tgtEl>
                                              <p:spTgt spid="23"/>
                                            </p:tgtEl>
                                            <p:attrNameLst>
                                              <p:attrName>ppt_x</p:attrName>
                                            </p:attrNameLst>
                                          </p:cBhvr>
                                          <p:tavLst>
                                            <p:tav tm="0">
                                              <p:val>
                                                <p:strVal val="#ppt_x"/>
                                              </p:val>
                                            </p:tav>
                                            <p:tav tm="100000">
                                              <p:val>
                                                <p:strVal val="#ppt_x"/>
                                              </p:val>
                                            </p:tav>
                                          </p:tavLst>
                                        </p:anim>
                                        <p:anim calcmode="lin" valueType="num">
                                          <p:cBhvr additive="base">
                                            <p:cTn id="44" dur="150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4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500" fill="hold"/>
                                            <p:tgtEl>
                                              <p:spTgt spid="24"/>
                                            </p:tgtEl>
                                            <p:attrNameLst>
                                              <p:attrName>ppt_x</p:attrName>
                                            </p:attrNameLst>
                                          </p:cBhvr>
                                          <p:tavLst>
                                            <p:tav tm="0">
                                              <p:val>
                                                <p:strVal val="#ppt_x"/>
                                              </p:val>
                                            </p:tav>
                                            <p:tav tm="100000">
                                              <p:val>
                                                <p:strVal val="#ppt_x"/>
                                              </p:val>
                                            </p:tav>
                                          </p:tavLst>
                                        </p:anim>
                                        <p:anim calcmode="lin" valueType="num">
                                          <p:cBhvr additive="base">
                                            <p:cTn id="48" dur="1500" fill="hold"/>
                                            <p:tgtEl>
                                              <p:spTgt spid="2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260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500" fill="hold"/>
                                            <p:tgtEl>
                                              <p:spTgt spid="25"/>
                                            </p:tgtEl>
                                            <p:attrNameLst>
                                              <p:attrName>ppt_x</p:attrName>
                                            </p:attrNameLst>
                                          </p:cBhvr>
                                          <p:tavLst>
                                            <p:tav tm="0">
                                              <p:val>
                                                <p:strVal val="#ppt_x"/>
                                              </p:val>
                                            </p:tav>
                                            <p:tav tm="100000">
                                              <p:val>
                                                <p:strVal val="#ppt_x"/>
                                              </p:val>
                                            </p:tav>
                                          </p:tavLst>
                                        </p:anim>
                                        <p:anim calcmode="lin" valueType="num">
                                          <p:cBhvr additive="base">
                                            <p:cTn id="52" dur="1500" fill="hold"/>
                                            <p:tgtEl>
                                              <p:spTgt spid="2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28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1500" fill="hold"/>
                                            <p:tgtEl>
                                              <p:spTgt spid="26"/>
                                            </p:tgtEl>
                                            <p:attrNameLst>
                                              <p:attrName>ppt_x</p:attrName>
                                            </p:attrNameLst>
                                          </p:cBhvr>
                                          <p:tavLst>
                                            <p:tav tm="0">
                                              <p:val>
                                                <p:strVal val="#ppt_x"/>
                                              </p:val>
                                            </p:tav>
                                            <p:tav tm="100000">
                                              <p:val>
                                                <p:strVal val="#ppt_x"/>
                                              </p:val>
                                            </p:tav>
                                          </p:tavLst>
                                        </p:anim>
                                        <p:anim calcmode="lin" valueType="num">
                                          <p:cBhvr additive="base">
                                            <p:cTn id="56" dur="150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300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1500" fill="hold"/>
                                            <p:tgtEl>
                                              <p:spTgt spid="27"/>
                                            </p:tgtEl>
                                            <p:attrNameLst>
                                              <p:attrName>ppt_x</p:attrName>
                                            </p:attrNameLst>
                                          </p:cBhvr>
                                          <p:tavLst>
                                            <p:tav tm="0">
                                              <p:val>
                                                <p:strVal val="#ppt_x"/>
                                              </p:val>
                                            </p:tav>
                                            <p:tav tm="100000">
                                              <p:val>
                                                <p:strVal val="#ppt_x"/>
                                              </p:val>
                                            </p:tav>
                                          </p:tavLst>
                                        </p:anim>
                                        <p:anim calcmode="lin" valueType="num">
                                          <p:cBhvr additive="base">
                                            <p:cTn id="60" dur="1500" fill="hold"/>
                                            <p:tgtEl>
                                              <p:spTgt spid="2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320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1500" fill="hold"/>
                                            <p:tgtEl>
                                              <p:spTgt spid="28"/>
                                            </p:tgtEl>
                                            <p:attrNameLst>
                                              <p:attrName>ppt_x</p:attrName>
                                            </p:attrNameLst>
                                          </p:cBhvr>
                                          <p:tavLst>
                                            <p:tav tm="0">
                                              <p:val>
                                                <p:strVal val="#ppt_x"/>
                                              </p:val>
                                            </p:tav>
                                            <p:tav tm="100000">
                                              <p:val>
                                                <p:strVal val="#ppt_x"/>
                                              </p:val>
                                            </p:tav>
                                          </p:tavLst>
                                        </p:anim>
                                        <p:anim calcmode="lin" valueType="num">
                                          <p:cBhvr additive="base">
                                            <p:cTn id="64" dur="1500" fill="hold"/>
                                            <p:tgtEl>
                                              <p:spTgt spid="28"/>
                                            </p:tgtEl>
                                            <p:attrNameLst>
                                              <p:attrName>ppt_y</p:attrName>
                                            </p:attrNameLst>
                                          </p:cBhvr>
                                          <p:tavLst>
                                            <p:tav tm="0">
                                              <p:val>
                                                <p:strVal val="0-#ppt_h/2"/>
                                              </p:val>
                                            </p:tav>
                                            <p:tav tm="100000">
                                              <p:val>
                                                <p:strVal val="#ppt_y"/>
                                              </p:val>
                                            </p:tav>
                                          </p:tavLst>
                                        </p:anim>
                                      </p:childTnLst>
                                    </p:cTn>
                                  </p:par>
                                  <p:par>
                                    <p:cTn id="65" presetID="2" presetClass="entr" presetSubtype="4" accel="50000" decel="50000" fill="hold" grpId="0" nodeType="withEffect">
                                      <p:stCondLst>
                                        <p:cond delay="300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1500" fill="hold"/>
                                            <p:tgtEl>
                                              <p:spTgt spid="29"/>
                                            </p:tgtEl>
                                            <p:attrNameLst>
                                              <p:attrName>ppt_x</p:attrName>
                                            </p:attrNameLst>
                                          </p:cBhvr>
                                          <p:tavLst>
                                            <p:tav tm="0">
                                              <p:val>
                                                <p:strVal val="#ppt_x"/>
                                              </p:val>
                                            </p:tav>
                                            <p:tav tm="100000">
                                              <p:val>
                                                <p:strVal val="#ppt_x"/>
                                              </p:val>
                                            </p:tav>
                                          </p:tavLst>
                                        </p:anim>
                                        <p:anim calcmode="lin" valueType="num">
                                          <p:cBhvr additive="base">
                                            <p:cTn id="68" dur="1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accel="50000" decel="50000" fill="hold" grpId="0" nodeType="withEffect">
                                      <p:stCondLst>
                                        <p:cond delay="330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1500" fill="hold"/>
                                            <p:tgtEl>
                                              <p:spTgt spid="30"/>
                                            </p:tgtEl>
                                            <p:attrNameLst>
                                              <p:attrName>ppt_x</p:attrName>
                                            </p:attrNameLst>
                                          </p:cBhvr>
                                          <p:tavLst>
                                            <p:tav tm="0">
                                              <p:val>
                                                <p:strVal val="#ppt_x"/>
                                              </p:val>
                                            </p:tav>
                                            <p:tav tm="100000">
                                              <p:val>
                                                <p:strVal val="#ppt_x"/>
                                              </p:val>
                                            </p:tav>
                                          </p:tavLst>
                                        </p:anim>
                                        <p:anim calcmode="lin" valueType="num">
                                          <p:cBhvr additive="base">
                                            <p:cTn id="72" dur="1500" fill="hold"/>
                                            <p:tgtEl>
                                              <p:spTgt spid="30"/>
                                            </p:tgtEl>
                                            <p:attrNameLst>
                                              <p:attrName>ppt_y</p:attrName>
                                            </p:attrNameLst>
                                          </p:cBhvr>
                                          <p:tavLst>
                                            <p:tav tm="0">
                                              <p:val>
                                                <p:strVal val="1+#ppt_h/2"/>
                                              </p:val>
                                            </p:tav>
                                            <p:tav tm="100000">
                                              <p:val>
                                                <p:strVal val="#ppt_y"/>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par>
                                    <p:cTn id="76" presetID="22" presetClass="entr" presetSubtype="4" fill="hold" nodeType="withEffect">
                                      <p:stCondLst>
                                        <p:cond delay="30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par>
                                    <p:cTn id="79" presetID="16" presetClass="entr" presetSubtype="37" fill="hold" nodeType="withEffect">
                                      <p:stCondLst>
                                        <p:cond delay="2000"/>
                                      </p:stCondLst>
                                      <p:childTnLst>
                                        <p:set>
                                          <p:cBhvr>
                                            <p:cTn id="80" dur="1" fill="hold">
                                              <p:stCondLst>
                                                <p:cond delay="0"/>
                                              </p:stCondLst>
                                            </p:cTn>
                                            <p:tgtEl>
                                              <p:spTgt spid="4"/>
                                            </p:tgtEl>
                                            <p:attrNameLst>
                                              <p:attrName>style.visibility</p:attrName>
                                            </p:attrNameLst>
                                          </p:cBhvr>
                                          <p:to>
                                            <p:strVal val="visible"/>
                                          </p:to>
                                        </p:set>
                                        <p:animEffect transition="in" filter="barn(outVertical)">
                                          <p:cBhvr>
                                            <p:cTn id="81" dur="500"/>
                                            <p:tgtEl>
                                              <p:spTgt spid="4"/>
                                            </p:tgtEl>
                                          </p:cBhvr>
                                        </p:animEffect>
                                      </p:childTnLst>
                                    </p:cTn>
                                  </p:par>
                                  <p:par>
                                    <p:cTn id="82" presetID="2" presetClass="entr" presetSubtype="4" accel="50000" decel="50000" fill="hold" grpId="0" nodeType="withEffect">
                                      <p:stCondLst>
                                        <p:cond delay="33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1500" fill="hold"/>
                                            <p:tgtEl>
                                              <p:spTgt spid="35"/>
                                            </p:tgtEl>
                                            <p:attrNameLst>
                                              <p:attrName>ppt_x</p:attrName>
                                            </p:attrNameLst>
                                          </p:cBhvr>
                                          <p:tavLst>
                                            <p:tav tm="0">
                                              <p:val>
                                                <p:strVal val="#ppt_x"/>
                                              </p:val>
                                            </p:tav>
                                            <p:tav tm="100000">
                                              <p:val>
                                                <p:strVal val="#ppt_x"/>
                                              </p:val>
                                            </p:tav>
                                          </p:tavLst>
                                        </p:anim>
                                        <p:anim calcmode="lin" valueType="num">
                                          <p:cBhvr additive="base">
                                            <p:cTn id="85" dur="1500" fill="hold"/>
                                            <p:tgtEl>
                                              <p:spTgt spid="35"/>
                                            </p:tgtEl>
                                            <p:attrNameLst>
                                              <p:attrName>ppt_y</p:attrName>
                                            </p:attrNameLst>
                                          </p:cBhvr>
                                          <p:tavLst>
                                            <p:tav tm="0">
                                              <p:val>
                                                <p:strVal val="1+#ppt_h/2"/>
                                              </p:val>
                                            </p:tav>
                                            <p:tav tm="100000">
                                              <p:val>
                                                <p:strVal val="#ppt_y"/>
                                              </p:val>
                                            </p:tav>
                                          </p:tavLst>
                                        </p:anim>
                                      </p:childTnLst>
                                    </p:cTn>
                                  </p:par>
                                  <p:par>
                                    <p:cTn id="86" presetID="2" presetClass="entr" presetSubtype="4" accel="50000" decel="50000" fill="hold" grpId="0" nodeType="withEffect">
                                      <p:stCondLst>
                                        <p:cond delay="330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1500" fill="hold"/>
                                            <p:tgtEl>
                                              <p:spTgt spid="36"/>
                                            </p:tgtEl>
                                            <p:attrNameLst>
                                              <p:attrName>ppt_x</p:attrName>
                                            </p:attrNameLst>
                                          </p:cBhvr>
                                          <p:tavLst>
                                            <p:tav tm="0">
                                              <p:val>
                                                <p:strVal val="#ppt_x"/>
                                              </p:val>
                                            </p:tav>
                                            <p:tav tm="100000">
                                              <p:val>
                                                <p:strVal val="#ppt_x"/>
                                              </p:val>
                                            </p:tav>
                                          </p:tavLst>
                                        </p:anim>
                                        <p:anim calcmode="lin" valueType="num">
                                          <p:cBhvr additive="base">
                                            <p:cTn id="89" dur="1500" fill="hold"/>
                                            <p:tgtEl>
                                              <p:spTgt spid="36"/>
                                            </p:tgtEl>
                                            <p:attrNameLst>
                                              <p:attrName>ppt_y</p:attrName>
                                            </p:attrNameLst>
                                          </p:cBhvr>
                                          <p:tavLst>
                                            <p:tav tm="0">
                                              <p:val>
                                                <p:strVal val="1+#ppt_h/2"/>
                                              </p:val>
                                            </p:tav>
                                            <p:tav tm="100000">
                                              <p:val>
                                                <p:strVal val="#ppt_y"/>
                                              </p:val>
                                            </p:tav>
                                          </p:tavLst>
                                        </p:anim>
                                      </p:childTnLst>
                                    </p:cTn>
                                  </p:par>
                                  <p:par>
                                    <p:cTn id="90" presetID="2" presetClass="entr" presetSubtype="4" accel="50000" decel="50000" fill="hold" grpId="0" nodeType="withEffect">
                                      <p:stCondLst>
                                        <p:cond delay="330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1500" fill="hold"/>
                                            <p:tgtEl>
                                              <p:spTgt spid="37"/>
                                            </p:tgtEl>
                                            <p:attrNameLst>
                                              <p:attrName>ppt_x</p:attrName>
                                            </p:attrNameLst>
                                          </p:cBhvr>
                                          <p:tavLst>
                                            <p:tav tm="0">
                                              <p:val>
                                                <p:strVal val="#ppt_x"/>
                                              </p:val>
                                            </p:tav>
                                            <p:tav tm="100000">
                                              <p:val>
                                                <p:strVal val="#ppt_x"/>
                                              </p:val>
                                            </p:tav>
                                          </p:tavLst>
                                        </p:anim>
                                        <p:anim calcmode="lin" valueType="num">
                                          <p:cBhvr additive="base">
                                            <p:cTn id="93" dur="1500" fill="hold"/>
                                            <p:tgtEl>
                                              <p:spTgt spid="37"/>
                                            </p:tgtEl>
                                            <p:attrNameLst>
                                              <p:attrName>ppt_y</p:attrName>
                                            </p:attrNameLst>
                                          </p:cBhvr>
                                          <p:tavLst>
                                            <p:tav tm="0">
                                              <p:val>
                                                <p:strVal val="1+#ppt_h/2"/>
                                              </p:val>
                                            </p:tav>
                                            <p:tav tm="100000">
                                              <p:val>
                                                <p:strVal val="#ppt_y"/>
                                              </p:val>
                                            </p:tav>
                                          </p:tavLst>
                                        </p:anim>
                                      </p:childTnLst>
                                    </p:cTn>
                                  </p:par>
                                  <p:par>
                                    <p:cTn id="94" presetID="2" presetClass="entr" presetSubtype="4" accel="50000" decel="50000" fill="hold" grpId="0" nodeType="withEffect">
                                      <p:stCondLst>
                                        <p:cond delay="33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1500" fill="hold"/>
                                            <p:tgtEl>
                                              <p:spTgt spid="38"/>
                                            </p:tgtEl>
                                            <p:attrNameLst>
                                              <p:attrName>ppt_x</p:attrName>
                                            </p:attrNameLst>
                                          </p:cBhvr>
                                          <p:tavLst>
                                            <p:tav tm="0">
                                              <p:val>
                                                <p:strVal val="#ppt_x"/>
                                              </p:val>
                                            </p:tav>
                                            <p:tav tm="100000">
                                              <p:val>
                                                <p:strVal val="#ppt_x"/>
                                              </p:val>
                                            </p:tav>
                                          </p:tavLst>
                                        </p:anim>
                                        <p:anim calcmode="lin" valueType="num">
                                          <p:cBhvr additive="base">
                                            <p:cTn id="97" dur="1500" fill="hold"/>
                                            <p:tgtEl>
                                              <p:spTgt spid="38"/>
                                            </p:tgtEl>
                                            <p:attrNameLst>
                                              <p:attrName>ppt_y</p:attrName>
                                            </p:attrNameLst>
                                          </p:cBhvr>
                                          <p:tavLst>
                                            <p:tav tm="0">
                                              <p:val>
                                                <p:strVal val="1+#ppt_h/2"/>
                                              </p:val>
                                            </p:tav>
                                            <p:tav tm="100000">
                                              <p:val>
                                                <p:strVal val="#ppt_y"/>
                                              </p:val>
                                            </p:tav>
                                          </p:tavLst>
                                        </p:anim>
                                      </p:childTnLst>
                                    </p:cTn>
                                  </p:par>
                                  <p:par>
                                    <p:cTn id="98" presetID="2" presetClass="entr" presetSubtype="4" accel="50000" decel="50000" fill="hold" grpId="0" nodeType="withEffect">
                                      <p:stCondLst>
                                        <p:cond delay="330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1500" fill="hold"/>
                                            <p:tgtEl>
                                              <p:spTgt spid="39"/>
                                            </p:tgtEl>
                                            <p:attrNameLst>
                                              <p:attrName>ppt_x</p:attrName>
                                            </p:attrNameLst>
                                          </p:cBhvr>
                                          <p:tavLst>
                                            <p:tav tm="0">
                                              <p:val>
                                                <p:strVal val="#ppt_x"/>
                                              </p:val>
                                            </p:tav>
                                            <p:tav tm="100000">
                                              <p:val>
                                                <p:strVal val="#ppt_x"/>
                                              </p:val>
                                            </p:tav>
                                          </p:tavLst>
                                        </p:anim>
                                        <p:anim calcmode="lin" valueType="num">
                                          <p:cBhvr additive="base">
                                            <p:cTn id="101" dur="1500" fill="hold"/>
                                            <p:tgtEl>
                                              <p:spTgt spid="39"/>
                                            </p:tgtEl>
                                            <p:attrNameLst>
                                              <p:attrName>ppt_y</p:attrName>
                                            </p:attrNameLst>
                                          </p:cBhvr>
                                          <p:tavLst>
                                            <p:tav tm="0">
                                              <p:val>
                                                <p:strVal val="1+#ppt_h/2"/>
                                              </p:val>
                                            </p:tav>
                                            <p:tav tm="100000">
                                              <p:val>
                                                <p:strVal val="#ppt_y"/>
                                              </p:val>
                                            </p:tav>
                                          </p:tavLst>
                                        </p:anim>
                                      </p:childTnLst>
                                    </p:cTn>
                                  </p:par>
                                  <p:par>
                                    <p:cTn id="102" presetID="2" presetClass="entr" presetSubtype="4" accel="50000" decel="50000" fill="hold" grpId="0" nodeType="withEffect">
                                      <p:stCondLst>
                                        <p:cond delay="3300"/>
                                      </p:stCondLst>
                                      <p:childTnLst>
                                        <p:set>
                                          <p:cBhvr>
                                            <p:cTn id="103" dur="1" fill="hold">
                                              <p:stCondLst>
                                                <p:cond delay="0"/>
                                              </p:stCondLst>
                                            </p:cTn>
                                            <p:tgtEl>
                                              <p:spTgt spid="40"/>
                                            </p:tgtEl>
                                            <p:attrNameLst>
                                              <p:attrName>style.visibility</p:attrName>
                                            </p:attrNameLst>
                                          </p:cBhvr>
                                          <p:to>
                                            <p:strVal val="visible"/>
                                          </p:to>
                                        </p:set>
                                        <p:anim calcmode="lin" valueType="num">
                                          <p:cBhvr additive="base">
                                            <p:cTn id="104" dur="1500" fill="hold"/>
                                            <p:tgtEl>
                                              <p:spTgt spid="40"/>
                                            </p:tgtEl>
                                            <p:attrNameLst>
                                              <p:attrName>ppt_x</p:attrName>
                                            </p:attrNameLst>
                                          </p:cBhvr>
                                          <p:tavLst>
                                            <p:tav tm="0">
                                              <p:val>
                                                <p:strVal val="#ppt_x"/>
                                              </p:val>
                                            </p:tav>
                                            <p:tav tm="100000">
                                              <p:val>
                                                <p:strVal val="#ppt_x"/>
                                              </p:val>
                                            </p:tav>
                                          </p:tavLst>
                                        </p:anim>
                                        <p:anim calcmode="lin" valueType="num">
                                          <p:cBhvr additive="base">
                                            <p:cTn id="105" dur="1500" fill="hold"/>
                                            <p:tgtEl>
                                              <p:spTgt spid="40"/>
                                            </p:tgtEl>
                                            <p:attrNameLst>
                                              <p:attrName>ppt_y</p:attrName>
                                            </p:attrNameLst>
                                          </p:cBhvr>
                                          <p:tavLst>
                                            <p:tav tm="0">
                                              <p:val>
                                                <p:strVal val="1+#ppt_h/2"/>
                                              </p:val>
                                            </p:tav>
                                            <p:tav tm="100000">
                                              <p:val>
                                                <p:strVal val="#ppt_y"/>
                                              </p:val>
                                            </p:tav>
                                          </p:tavLst>
                                        </p:anim>
                                      </p:childTnLst>
                                    </p:cTn>
                                  </p:par>
                                  <p:par>
                                    <p:cTn id="106" presetID="2" presetClass="entr" presetSubtype="4" accel="50000" decel="50000" fill="hold" grpId="0" nodeType="withEffect">
                                      <p:stCondLst>
                                        <p:cond delay="3300"/>
                                      </p:stCondLst>
                                      <p:childTnLst>
                                        <p:set>
                                          <p:cBhvr>
                                            <p:cTn id="107" dur="1" fill="hold">
                                              <p:stCondLst>
                                                <p:cond delay="0"/>
                                              </p:stCondLst>
                                            </p:cTn>
                                            <p:tgtEl>
                                              <p:spTgt spid="41"/>
                                            </p:tgtEl>
                                            <p:attrNameLst>
                                              <p:attrName>style.visibility</p:attrName>
                                            </p:attrNameLst>
                                          </p:cBhvr>
                                          <p:to>
                                            <p:strVal val="visible"/>
                                          </p:to>
                                        </p:set>
                                        <p:anim calcmode="lin" valueType="num">
                                          <p:cBhvr additive="base">
                                            <p:cTn id="108" dur="1500" fill="hold"/>
                                            <p:tgtEl>
                                              <p:spTgt spid="41"/>
                                            </p:tgtEl>
                                            <p:attrNameLst>
                                              <p:attrName>ppt_x</p:attrName>
                                            </p:attrNameLst>
                                          </p:cBhvr>
                                          <p:tavLst>
                                            <p:tav tm="0">
                                              <p:val>
                                                <p:strVal val="#ppt_x"/>
                                              </p:val>
                                            </p:tav>
                                            <p:tav tm="100000">
                                              <p:val>
                                                <p:strVal val="#ppt_x"/>
                                              </p:val>
                                            </p:tav>
                                          </p:tavLst>
                                        </p:anim>
                                        <p:anim calcmode="lin" valueType="num">
                                          <p:cBhvr additive="base">
                                            <p:cTn id="109" dur="1500" fill="hold"/>
                                            <p:tgtEl>
                                              <p:spTgt spid="41"/>
                                            </p:tgtEl>
                                            <p:attrNameLst>
                                              <p:attrName>ppt_y</p:attrName>
                                            </p:attrNameLst>
                                          </p:cBhvr>
                                          <p:tavLst>
                                            <p:tav tm="0">
                                              <p:val>
                                                <p:strVal val="1+#ppt_h/2"/>
                                              </p:val>
                                            </p:tav>
                                            <p:tav tm="100000">
                                              <p:val>
                                                <p:strVal val="#ppt_y"/>
                                              </p:val>
                                            </p:tav>
                                          </p:tavLst>
                                        </p:anim>
                                      </p:childTnLst>
                                    </p:cTn>
                                  </p:par>
                                  <p:par>
                                    <p:cTn id="110" presetID="42" presetClass="entr" presetSubtype="0" fill="hold" grpId="0" nodeType="withEffect">
                                      <p:stCondLst>
                                        <p:cond delay="330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1000"/>
                                            <p:tgtEl>
                                              <p:spTgt spid="2"/>
                                            </p:tgtEl>
                                          </p:cBhvr>
                                        </p:animEffect>
                                        <p:anim calcmode="lin" valueType="num">
                                          <p:cBhvr>
                                            <p:cTn id="113" dur="1000" fill="hold"/>
                                            <p:tgtEl>
                                              <p:spTgt spid="2"/>
                                            </p:tgtEl>
                                            <p:attrNameLst>
                                              <p:attrName>ppt_x</p:attrName>
                                            </p:attrNameLst>
                                          </p:cBhvr>
                                          <p:tavLst>
                                            <p:tav tm="0">
                                              <p:val>
                                                <p:strVal val="#ppt_x"/>
                                              </p:val>
                                            </p:tav>
                                            <p:tav tm="100000">
                                              <p:val>
                                                <p:strVal val="#ppt_x"/>
                                              </p:val>
                                            </p:tav>
                                          </p:tavLst>
                                        </p:anim>
                                        <p:anim calcmode="lin" valueType="num">
                                          <p:cBhvr>
                                            <p:cTn id="1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5" grpId="0"/>
          <p:bldP spid="36" grpId="0"/>
          <p:bldP spid="37" grpId="0"/>
          <p:bldP spid="38" grpId="0"/>
          <p:bldP spid="39" grpId="0"/>
          <p:bldP spid="40" grpId="0"/>
          <p:bldP spid="4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416BAC0C-28EF-EC4F-A8E3-14B0D1A291E4}"/>
              </a:ext>
            </a:extLst>
          </p:cNvPr>
          <p:cNvSpPr/>
          <p:nvPr/>
        </p:nvSpPr>
        <p:spPr>
          <a:xfrm>
            <a:off x="3886200" y="3046031"/>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Hexagon 25">
            <a:extLst>
              <a:ext uri="{FF2B5EF4-FFF2-40B4-BE49-F238E27FC236}">
                <a16:creationId xmlns:a16="http://schemas.microsoft.com/office/drawing/2014/main" id="{1EEBB9B1-08DF-8641-AFCF-C6A05DBC97B4}"/>
              </a:ext>
            </a:extLst>
          </p:cNvPr>
          <p:cNvSpPr/>
          <p:nvPr/>
        </p:nvSpPr>
        <p:spPr>
          <a:xfrm>
            <a:off x="5358384" y="3846130"/>
            <a:ext cx="1856232" cy="1600200"/>
          </a:xfrm>
          <a:prstGeom prst="hexagon">
            <a:avLst/>
          </a:prstGeom>
          <a:solidFill>
            <a:schemeClr val="bg1"/>
          </a:solidFill>
          <a:ln>
            <a:solidFill>
              <a:schemeClr val="tx1"/>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9" name="Hexagon 28">
            <a:extLst>
              <a:ext uri="{FF2B5EF4-FFF2-40B4-BE49-F238E27FC236}">
                <a16:creationId xmlns:a16="http://schemas.microsoft.com/office/drawing/2014/main" id="{5C153C0D-771E-1049-BF84-88FD4151CECB}"/>
              </a:ext>
            </a:extLst>
          </p:cNvPr>
          <p:cNvSpPr/>
          <p:nvPr/>
        </p:nvSpPr>
        <p:spPr>
          <a:xfrm>
            <a:off x="5358384" y="2232933"/>
            <a:ext cx="1856232" cy="1600200"/>
          </a:xfrm>
          <a:prstGeom prst="hexagon">
            <a:avLst/>
          </a:prstGeom>
          <a:solidFill>
            <a:schemeClr val="bg1"/>
          </a:solidFill>
          <a:ln>
            <a:no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 name="Group 1">
            <a:extLst>
              <a:ext uri="{FF2B5EF4-FFF2-40B4-BE49-F238E27FC236}">
                <a16:creationId xmlns:a16="http://schemas.microsoft.com/office/drawing/2014/main" id="{9ADD53B1-FF4B-9E40-9EA6-F91948718092}"/>
              </a:ext>
            </a:extLst>
          </p:cNvPr>
          <p:cNvGrpSpPr/>
          <p:nvPr/>
        </p:nvGrpSpPr>
        <p:grpSpPr>
          <a:xfrm>
            <a:off x="6705837" y="2452527"/>
            <a:ext cx="4322381" cy="812168"/>
            <a:chOff x="6705837" y="2452527"/>
            <a:chExt cx="4322381" cy="812168"/>
          </a:xfrm>
        </p:grpSpPr>
        <p:cxnSp>
          <p:nvCxnSpPr>
            <p:cNvPr id="38" name="Elbow Connector 37">
              <a:extLst>
                <a:ext uri="{FF2B5EF4-FFF2-40B4-BE49-F238E27FC236}">
                  <a16:creationId xmlns:a16="http://schemas.microsoft.com/office/drawing/2014/main" id="{ECED3A25-C066-8645-AA49-7B088A318543}"/>
                </a:ext>
              </a:extLst>
            </p:cNvPr>
            <p:cNvCxnSpPr>
              <a:cxnSpLocks/>
            </p:cNvCxnSpPr>
            <p:nvPr/>
          </p:nvCxnSpPr>
          <p:spPr>
            <a:xfrm flipV="1">
              <a:off x="6705837" y="2580667"/>
              <a:ext cx="1523763" cy="684028"/>
            </a:xfrm>
            <a:prstGeom prst="bentConnector3">
              <a:avLst/>
            </a:prstGeom>
            <a:ln w="19050" cap="rnd">
              <a:solidFill>
                <a:srgbClr val="1D4E8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2" name="insert your awesome title here.">
              <a:extLst>
                <a:ext uri="{FF2B5EF4-FFF2-40B4-BE49-F238E27FC236}">
                  <a16:creationId xmlns:a16="http://schemas.microsoft.com/office/drawing/2014/main" id="{A70C9F7C-FC38-A64D-949A-DBF92C2F6AAA}"/>
                </a:ext>
              </a:extLst>
            </p:cNvPr>
            <p:cNvSpPr txBox="1"/>
            <p:nvPr/>
          </p:nvSpPr>
          <p:spPr>
            <a:xfrm>
              <a:off x="8296136" y="2452527"/>
              <a:ext cx="2732082" cy="461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Company overview and Key strategic initiatives 2022 </a:t>
              </a:r>
              <a:endParaRPr lang="en-US" sz="1400" b="1" cap="none" spc="0" dirty="0">
                <a:solidFill>
                  <a:schemeClr val="tx1">
                    <a:lumMod val="95000"/>
                    <a:lumOff val="5000"/>
                  </a:schemeClr>
                </a:solidFill>
                <a:latin typeface="Century Gothic"/>
                <a:cs typeface="Century Gothic"/>
              </a:endParaRPr>
            </a:p>
          </p:txBody>
        </p:sp>
      </p:grpSp>
      <p:grpSp>
        <p:nvGrpSpPr>
          <p:cNvPr id="3" name="Group 2">
            <a:extLst>
              <a:ext uri="{FF2B5EF4-FFF2-40B4-BE49-F238E27FC236}">
                <a16:creationId xmlns:a16="http://schemas.microsoft.com/office/drawing/2014/main" id="{BF1E998D-7870-D546-AEC7-A4785010F742}"/>
              </a:ext>
            </a:extLst>
          </p:cNvPr>
          <p:cNvGrpSpPr/>
          <p:nvPr/>
        </p:nvGrpSpPr>
        <p:grpSpPr>
          <a:xfrm>
            <a:off x="6846157" y="3704993"/>
            <a:ext cx="3940031" cy="744468"/>
            <a:chOff x="6846157" y="3704993"/>
            <a:chExt cx="3940031" cy="744468"/>
          </a:xfrm>
        </p:grpSpPr>
        <p:cxnSp>
          <p:nvCxnSpPr>
            <p:cNvPr id="47" name="Elbow Connector 46">
              <a:extLst>
                <a:ext uri="{FF2B5EF4-FFF2-40B4-BE49-F238E27FC236}">
                  <a16:creationId xmlns:a16="http://schemas.microsoft.com/office/drawing/2014/main" id="{DD5C5F8A-1339-7F49-91A0-06ADF174C4BE}"/>
                </a:ext>
              </a:extLst>
            </p:cNvPr>
            <p:cNvCxnSpPr>
              <a:cxnSpLocks/>
            </p:cNvCxnSpPr>
            <p:nvPr/>
          </p:nvCxnSpPr>
          <p:spPr>
            <a:xfrm flipV="1">
              <a:off x="6846157" y="3846131"/>
              <a:ext cx="1078643" cy="603330"/>
            </a:xfrm>
            <a:prstGeom prst="bentConnector3">
              <a:avLst/>
            </a:prstGeom>
            <a:ln w="19050" cap="rnd">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insert your awesome title here.">
              <a:extLst>
                <a:ext uri="{FF2B5EF4-FFF2-40B4-BE49-F238E27FC236}">
                  <a16:creationId xmlns:a16="http://schemas.microsoft.com/office/drawing/2014/main" id="{A4740A12-E89C-CD4B-83AB-39A97BB19AC8}"/>
                </a:ext>
              </a:extLst>
            </p:cNvPr>
            <p:cNvSpPr txBox="1"/>
            <p:nvPr/>
          </p:nvSpPr>
          <p:spPr>
            <a:xfrm>
              <a:off x="7924800" y="3704993"/>
              <a:ext cx="2861388" cy="256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Comparative Analysis with FLC</a:t>
              </a:r>
              <a:endParaRPr lang="en-US" sz="1400" b="1" cap="none" spc="0" dirty="0">
                <a:solidFill>
                  <a:schemeClr val="tx1">
                    <a:lumMod val="95000"/>
                    <a:lumOff val="5000"/>
                  </a:schemeClr>
                </a:solidFill>
                <a:latin typeface="Century Gothic"/>
                <a:cs typeface="Century Gothic"/>
              </a:endParaRPr>
            </a:p>
          </p:txBody>
        </p:sp>
      </p:grpSp>
      <p:grpSp>
        <p:nvGrpSpPr>
          <p:cNvPr id="6" name="Group 5">
            <a:extLst>
              <a:ext uri="{FF2B5EF4-FFF2-40B4-BE49-F238E27FC236}">
                <a16:creationId xmlns:a16="http://schemas.microsoft.com/office/drawing/2014/main" id="{AA2FB24E-2001-7040-A582-B0D44617EE33}"/>
              </a:ext>
            </a:extLst>
          </p:cNvPr>
          <p:cNvGrpSpPr/>
          <p:nvPr/>
        </p:nvGrpSpPr>
        <p:grpSpPr>
          <a:xfrm>
            <a:off x="-130710" y="3558193"/>
            <a:ext cx="4407573" cy="589603"/>
            <a:chOff x="707582" y="3558193"/>
            <a:chExt cx="3569282" cy="589603"/>
          </a:xfrm>
        </p:grpSpPr>
        <p:cxnSp>
          <p:nvCxnSpPr>
            <p:cNvPr id="51" name="Elbow Connector 50">
              <a:extLst>
                <a:ext uri="{FF2B5EF4-FFF2-40B4-BE49-F238E27FC236}">
                  <a16:creationId xmlns:a16="http://schemas.microsoft.com/office/drawing/2014/main" id="{96F9434F-F29C-CD4C-AEA8-BA172D2D6F66}"/>
                </a:ext>
              </a:extLst>
            </p:cNvPr>
            <p:cNvCxnSpPr>
              <a:cxnSpLocks/>
            </p:cNvCxnSpPr>
            <p:nvPr/>
          </p:nvCxnSpPr>
          <p:spPr>
            <a:xfrm>
              <a:off x="3078829" y="3686333"/>
              <a:ext cx="1198035" cy="461463"/>
            </a:xfrm>
            <a:prstGeom prst="bentConnector3">
              <a:avLst/>
            </a:prstGeom>
            <a:ln w="19050" cap="rnd">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insert your awesome title here.">
              <a:extLst>
                <a:ext uri="{FF2B5EF4-FFF2-40B4-BE49-F238E27FC236}">
                  <a16:creationId xmlns:a16="http://schemas.microsoft.com/office/drawing/2014/main" id="{785AAD7D-6E5F-9540-92E0-9ACAC2438396}"/>
                </a:ext>
              </a:extLst>
            </p:cNvPr>
            <p:cNvSpPr txBox="1"/>
            <p:nvPr/>
          </p:nvSpPr>
          <p:spPr>
            <a:xfrm>
              <a:off x="707582" y="3558193"/>
              <a:ext cx="2406847" cy="256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0" tIns="25200" rIns="25400" bIns="25400">
              <a:spAutoFit/>
            </a:bodyPr>
            <a:lstStyle>
              <a:lvl1pPr>
                <a:lnSpc>
                  <a:spcPct val="120000"/>
                </a:lnSpc>
                <a:defRPr sz="2500" cap="all" spc="75">
                  <a:latin typeface="+mn-lt"/>
                  <a:ea typeface="+mn-ea"/>
                  <a:cs typeface="+mn-cs"/>
                  <a:sym typeface="Montserrat ExtraBold"/>
                </a:defRPr>
              </a:lvl1pPr>
            </a:lstStyle>
            <a:p>
              <a:pPr>
                <a:lnSpc>
                  <a:spcPts val="1620"/>
                </a:lnSpc>
              </a:pPr>
              <a:r>
                <a:rPr lang="en-US" sz="1400" cap="none" spc="0" dirty="0">
                  <a:solidFill>
                    <a:schemeClr val="tx1">
                      <a:lumMod val="95000"/>
                      <a:lumOff val="5000"/>
                    </a:schemeClr>
                  </a:solidFill>
                  <a:latin typeface="Century Gothic"/>
                  <a:cs typeface="Century Gothic"/>
                </a:rPr>
                <a:t>Financial Performances H12022</a:t>
              </a:r>
              <a:endParaRPr lang="en-US" sz="1400" b="1" cap="none" spc="0" dirty="0">
                <a:solidFill>
                  <a:schemeClr val="tx1">
                    <a:lumMod val="95000"/>
                    <a:lumOff val="5000"/>
                  </a:schemeClr>
                </a:solidFill>
                <a:latin typeface="Century Gothic"/>
                <a:cs typeface="Century Gothic"/>
              </a:endParaRPr>
            </a:p>
          </p:txBody>
        </p:sp>
      </p:grpSp>
      <p:sp>
        <p:nvSpPr>
          <p:cNvPr id="78" name="Hexagon 77">
            <a:extLst>
              <a:ext uri="{FF2B5EF4-FFF2-40B4-BE49-F238E27FC236}">
                <a16:creationId xmlns:a16="http://schemas.microsoft.com/office/drawing/2014/main" id="{77AEEFB0-4A11-C848-B41D-4A9CF809B5D1}"/>
              </a:ext>
            </a:extLst>
          </p:cNvPr>
          <p:cNvSpPr/>
          <p:nvPr/>
        </p:nvSpPr>
        <p:spPr>
          <a:xfrm>
            <a:off x="5321647" y="3842010"/>
            <a:ext cx="1856232" cy="1600200"/>
          </a:xfrm>
          <a:prstGeom prst="hexagon">
            <a:avLst/>
          </a:prstGeom>
          <a:noFill/>
          <a:ln w="88900">
            <a:solidFill>
              <a:schemeClr val="tx1"/>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0" name="insert your awesome title here.">
            <a:extLst>
              <a:ext uri="{FF2B5EF4-FFF2-40B4-BE49-F238E27FC236}">
                <a16:creationId xmlns:a16="http://schemas.microsoft.com/office/drawing/2014/main" id="{49F6F6EE-F7B3-AA4B-86BE-C3976C66BB49}"/>
              </a:ext>
            </a:extLst>
          </p:cNvPr>
          <p:cNvSpPr txBox="1"/>
          <p:nvPr/>
        </p:nvSpPr>
        <p:spPr>
          <a:xfrm>
            <a:off x="5443299" y="2954851"/>
            <a:ext cx="169600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chemeClr val="bg1">
                    <a:lumMod val="50000"/>
                  </a:schemeClr>
                </a:solidFill>
                <a:latin typeface="Century Gothic"/>
                <a:cs typeface="Century Gothic"/>
              </a:rPr>
              <a:t>KEY INITIATIVES</a:t>
            </a:r>
          </a:p>
        </p:txBody>
      </p:sp>
      <p:sp>
        <p:nvSpPr>
          <p:cNvPr id="81" name="insert your awesome title here.">
            <a:extLst>
              <a:ext uri="{FF2B5EF4-FFF2-40B4-BE49-F238E27FC236}">
                <a16:creationId xmlns:a16="http://schemas.microsoft.com/office/drawing/2014/main" id="{E2F9F02C-F6A0-5943-9255-8942F9333FB0}"/>
              </a:ext>
            </a:extLst>
          </p:cNvPr>
          <p:cNvSpPr txBox="1"/>
          <p:nvPr/>
        </p:nvSpPr>
        <p:spPr>
          <a:xfrm>
            <a:off x="3987109" y="3793083"/>
            <a:ext cx="169600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chemeClr val="bg1">
                    <a:lumMod val="50000"/>
                  </a:schemeClr>
                </a:solidFill>
                <a:latin typeface="Century Gothic"/>
                <a:cs typeface="Century Gothic"/>
              </a:rPr>
              <a:t>FINANCIAL</a:t>
            </a:r>
          </a:p>
        </p:txBody>
      </p:sp>
      <p:sp>
        <p:nvSpPr>
          <p:cNvPr id="82" name="insert your awesome title here.">
            <a:extLst>
              <a:ext uri="{FF2B5EF4-FFF2-40B4-BE49-F238E27FC236}">
                <a16:creationId xmlns:a16="http://schemas.microsoft.com/office/drawing/2014/main" id="{392E7C24-45F9-5A45-B283-59D66A9E24C5}"/>
              </a:ext>
            </a:extLst>
          </p:cNvPr>
          <p:cNvSpPr txBox="1"/>
          <p:nvPr/>
        </p:nvSpPr>
        <p:spPr>
          <a:xfrm>
            <a:off x="5443299" y="4577141"/>
            <a:ext cx="169600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20000"/>
              </a:lnSpc>
              <a:defRPr sz="2500" cap="all" spc="75">
                <a:latin typeface="+mn-lt"/>
                <a:ea typeface="+mn-ea"/>
                <a:cs typeface="+mn-cs"/>
                <a:sym typeface="Montserrat ExtraBold"/>
              </a:defRPr>
            </a:lvl1pPr>
          </a:lstStyle>
          <a:p>
            <a:pPr algn="ctr">
              <a:lnSpc>
                <a:spcPts val="1620"/>
              </a:lnSpc>
            </a:pPr>
            <a:r>
              <a:rPr lang="en-US" sz="1400" b="1" cap="none" spc="0" dirty="0">
                <a:solidFill>
                  <a:srgbClr val="1D4E89"/>
                </a:solidFill>
                <a:latin typeface="Century Gothic"/>
                <a:cs typeface="Century Gothic"/>
              </a:rPr>
              <a:t>COMPARATIVE</a:t>
            </a:r>
            <a:endParaRPr lang="en-US" sz="1400" b="1" cap="none" spc="0" dirty="0">
              <a:solidFill>
                <a:schemeClr val="bg1">
                  <a:lumMod val="50000"/>
                </a:schemeClr>
              </a:solidFill>
              <a:latin typeface="Century Gothic"/>
              <a:cs typeface="Century Gothic"/>
            </a:endParaRPr>
          </a:p>
        </p:txBody>
      </p:sp>
      <p:sp>
        <p:nvSpPr>
          <p:cNvPr id="20" name="Rectangle 19">
            <a:extLst>
              <a:ext uri="{FF2B5EF4-FFF2-40B4-BE49-F238E27FC236}">
                <a16:creationId xmlns:a16="http://schemas.microsoft.com/office/drawing/2014/main" id="{19757D77-12D8-4E04-A44D-964681BBA2CC}"/>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moving straight is what we do">
            <a:extLst>
              <a:ext uri="{FF2B5EF4-FFF2-40B4-BE49-F238E27FC236}">
                <a16:creationId xmlns:a16="http://schemas.microsoft.com/office/drawing/2014/main" id="{55FBB813-9A2C-411B-ABB8-C98DD7F17D48}"/>
              </a:ext>
            </a:extLst>
          </p:cNvPr>
          <p:cNvSpPr txBox="1"/>
          <p:nvPr/>
        </p:nvSpPr>
        <p:spPr>
          <a:xfrm>
            <a:off x="284218" y="307989"/>
            <a:ext cx="4956022" cy="43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r">
              <a:lnSpc>
                <a:spcPct val="90000"/>
              </a:lnSpc>
              <a:defRPr sz="7000" cap="all" spc="0">
                <a:latin typeface="+mn-lt"/>
                <a:ea typeface="+mn-ea"/>
                <a:cs typeface="+mn-cs"/>
                <a:sym typeface="Montserrat ExtraBold"/>
              </a:defRPr>
            </a:lvl1pPr>
          </a:lstStyle>
          <a:p>
            <a:pPr algn="l">
              <a:lnSpc>
                <a:spcPts val="3280"/>
              </a:lnSpc>
            </a:pPr>
            <a:r>
              <a:rPr lang="en-US" sz="2400" b="1" cap="none" dirty="0">
                <a:solidFill>
                  <a:schemeClr val="bg1"/>
                </a:solidFill>
                <a:latin typeface="Century Gothic" panose="020B0502020202020204" pitchFamily="34" charset="0"/>
              </a:rPr>
              <a:t>COMPARATIVE ANALYSIS </a:t>
            </a:r>
          </a:p>
        </p:txBody>
      </p:sp>
    </p:spTree>
    <p:extLst>
      <p:ext uri="{BB962C8B-B14F-4D97-AF65-F5344CB8AC3E}">
        <p14:creationId xmlns:p14="http://schemas.microsoft.com/office/powerpoint/2010/main" val="126866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ppt_x"/>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0-#ppt_w/2"/>
                                          </p:val>
                                        </p:tav>
                                        <p:tav tm="100000">
                                          <p:val>
                                            <p:strVal val="#ppt_x"/>
                                          </p:val>
                                        </p:tav>
                                      </p:tavLst>
                                    </p:anim>
                                    <p:anim calcmode="lin" valueType="num">
                                      <p:cBhvr additive="base">
                                        <p:cTn id="12" dur="2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3" decel="5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2000" fill="hold"/>
                                        <p:tgtEl>
                                          <p:spTgt spid="26"/>
                                        </p:tgtEl>
                                        <p:attrNameLst>
                                          <p:attrName>ppt_x</p:attrName>
                                        </p:attrNameLst>
                                      </p:cBhvr>
                                      <p:tavLst>
                                        <p:tav tm="0">
                                          <p:val>
                                            <p:strVal val="1+#ppt_w/2"/>
                                          </p:val>
                                        </p:tav>
                                        <p:tav tm="100000">
                                          <p:val>
                                            <p:strVal val="#ppt_x"/>
                                          </p:val>
                                        </p:tav>
                                      </p:tavLst>
                                    </p:anim>
                                    <p:anim calcmode="lin" valueType="num">
                                      <p:cBhvr additive="base">
                                        <p:cTn id="16" dur="2000" fill="hold"/>
                                        <p:tgtEl>
                                          <p:spTgt spid="26"/>
                                        </p:tgtEl>
                                        <p:attrNameLst>
                                          <p:attrName>ppt_y</p:attrName>
                                        </p:attrNameLst>
                                      </p:cBhvr>
                                      <p:tavLst>
                                        <p:tav tm="0">
                                          <p:val>
                                            <p:strVal val="0-#ppt_h/2"/>
                                          </p:val>
                                        </p:tav>
                                        <p:tav tm="100000">
                                          <p:val>
                                            <p:strVal val="#ppt_y"/>
                                          </p:val>
                                        </p:tav>
                                      </p:tavLst>
                                    </p:anim>
                                  </p:childTnLst>
                                </p:cTn>
                              </p:par>
                              <p:par>
                                <p:cTn id="17" presetID="23" presetClass="entr" presetSubtype="16" fill="hold" grpId="0" nodeType="withEffect">
                                  <p:stCondLst>
                                    <p:cond delay="1500"/>
                                  </p:stCondLst>
                                  <p:childTnLst>
                                    <p:set>
                                      <p:cBhvr>
                                        <p:cTn id="18" dur="1" fill="hold">
                                          <p:stCondLst>
                                            <p:cond delay="0"/>
                                          </p:stCondLst>
                                        </p:cTn>
                                        <p:tgtEl>
                                          <p:spTgt spid="81"/>
                                        </p:tgtEl>
                                        <p:attrNameLst>
                                          <p:attrName>style.visibility</p:attrName>
                                        </p:attrNameLst>
                                      </p:cBhvr>
                                      <p:to>
                                        <p:strVal val="visible"/>
                                      </p:to>
                                    </p:set>
                                    <p:anim calcmode="lin" valueType="num">
                                      <p:cBhvr>
                                        <p:cTn id="19" dur="1000" fill="hold"/>
                                        <p:tgtEl>
                                          <p:spTgt spid="81"/>
                                        </p:tgtEl>
                                        <p:attrNameLst>
                                          <p:attrName>ppt_w</p:attrName>
                                        </p:attrNameLst>
                                      </p:cBhvr>
                                      <p:tavLst>
                                        <p:tav tm="0">
                                          <p:val>
                                            <p:fltVal val="0"/>
                                          </p:val>
                                        </p:tav>
                                        <p:tav tm="100000">
                                          <p:val>
                                            <p:strVal val="#ppt_w"/>
                                          </p:val>
                                        </p:tav>
                                      </p:tavLst>
                                    </p:anim>
                                    <p:anim calcmode="lin" valueType="num">
                                      <p:cBhvr>
                                        <p:cTn id="20" dur="1000" fill="hold"/>
                                        <p:tgtEl>
                                          <p:spTgt spid="8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500"/>
                                  </p:stCondLst>
                                  <p:childTnLst>
                                    <p:set>
                                      <p:cBhvr>
                                        <p:cTn id="22" dur="1" fill="hold">
                                          <p:stCondLst>
                                            <p:cond delay="0"/>
                                          </p:stCondLst>
                                        </p:cTn>
                                        <p:tgtEl>
                                          <p:spTgt spid="80"/>
                                        </p:tgtEl>
                                        <p:attrNameLst>
                                          <p:attrName>style.visibility</p:attrName>
                                        </p:attrNameLst>
                                      </p:cBhvr>
                                      <p:to>
                                        <p:strVal val="visible"/>
                                      </p:to>
                                    </p:set>
                                    <p:anim calcmode="lin" valueType="num">
                                      <p:cBhvr>
                                        <p:cTn id="23" dur="1000" fill="hold"/>
                                        <p:tgtEl>
                                          <p:spTgt spid="80"/>
                                        </p:tgtEl>
                                        <p:attrNameLst>
                                          <p:attrName>ppt_w</p:attrName>
                                        </p:attrNameLst>
                                      </p:cBhvr>
                                      <p:tavLst>
                                        <p:tav tm="0">
                                          <p:val>
                                            <p:fltVal val="0"/>
                                          </p:val>
                                        </p:tav>
                                        <p:tav tm="100000">
                                          <p:val>
                                            <p:strVal val="#ppt_w"/>
                                          </p:val>
                                        </p:tav>
                                      </p:tavLst>
                                    </p:anim>
                                    <p:anim calcmode="lin" valueType="num">
                                      <p:cBhvr>
                                        <p:cTn id="24" dur="1000" fill="hold"/>
                                        <p:tgtEl>
                                          <p:spTgt spid="8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500"/>
                                  </p:stCondLst>
                                  <p:childTnLst>
                                    <p:set>
                                      <p:cBhvr>
                                        <p:cTn id="26" dur="1" fill="hold">
                                          <p:stCondLst>
                                            <p:cond delay="0"/>
                                          </p:stCondLst>
                                        </p:cTn>
                                        <p:tgtEl>
                                          <p:spTgt spid="82"/>
                                        </p:tgtEl>
                                        <p:attrNameLst>
                                          <p:attrName>style.visibility</p:attrName>
                                        </p:attrNameLst>
                                      </p:cBhvr>
                                      <p:to>
                                        <p:strVal val="visible"/>
                                      </p:to>
                                    </p:set>
                                    <p:anim calcmode="lin" valueType="num">
                                      <p:cBhvr>
                                        <p:cTn id="27" dur="1000" fill="hold"/>
                                        <p:tgtEl>
                                          <p:spTgt spid="82"/>
                                        </p:tgtEl>
                                        <p:attrNameLst>
                                          <p:attrName>ppt_w</p:attrName>
                                        </p:attrNameLst>
                                      </p:cBhvr>
                                      <p:tavLst>
                                        <p:tav tm="0">
                                          <p:val>
                                            <p:fltVal val="0"/>
                                          </p:val>
                                        </p:tav>
                                        <p:tav tm="100000">
                                          <p:val>
                                            <p:strVal val="#ppt_w"/>
                                          </p:val>
                                        </p:tav>
                                      </p:tavLst>
                                    </p:anim>
                                    <p:anim calcmode="lin" valueType="num">
                                      <p:cBhvr>
                                        <p:cTn id="28" dur="1000" fill="hold"/>
                                        <p:tgtEl>
                                          <p:spTgt spid="82"/>
                                        </p:tgtEl>
                                        <p:attrNameLst>
                                          <p:attrName>ppt_h</p:attrName>
                                        </p:attrNameLst>
                                      </p:cBhvr>
                                      <p:tavLst>
                                        <p:tav tm="0">
                                          <p:val>
                                            <p:fltVal val="0"/>
                                          </p:val>
                                        </p:tav>
                                        <p:tav tm="100000">
                                          <p:val>
                                            <p:strVal val="#ppt_h"/>
                                          </p:val>
                                        </p:tav>
                                      </p:tavLst>
                                    </p:anim>
                                  </p:childTnLst>
                                </p:cTn>
                              </p:par>
                              <p:par>
                                <p:cTn id="29" presetID="20" presetClass="entr" presetSubtype="0" fill="hold" grpId="0" nodeType="withEffect">
                                  <p:stCondLst>
                                    <p:cond delay="1500"/>
                                  </p:stCondLst>
                                  <p:childTnLst>
                                    <p:set>
                                      <p:cBhvr>
                                        <p:cTn id="30" dur="1" fill="hold">
                                          <p:stCondLst>
                                            <p:cond delay="0"/>
                                          </p:stCondLst>
                                        </p:cTn>
                                        <p:tgtEl>
                                          <p:spTgt spid="78"/>
                                        </p:tgtEl>
                                        <p:attrNameLst>
                                          <p:attrName>style.visibility</p:attrName>
                                        </p:attrNameLst>
                                      </p:cBhvr>
                                      <p:to>
                                        <p:strVal val="visible"/>
                                      </p:to>
                                    </p:set>
                                    <p:animEffect transition="in" filter="wedge">
                                      <p:cBhvr>
                                        <p:cTn id="31" dur="1000"/>
                                        <p:tgtEl>
                                          <p:spTgt spid="7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p:tgtEl>
                                          <p:spTgt spid="2"/>
                                        </p:tgtEl>
                                        <p:attrNameLst>
                                          <p:attrName>ppt_x</p:attrName>
                                        </p:attrNameLst>
                                      </p:cBhvr>
                                      <p:tavLst>
                                        <p:tav tm="0">
                                          <p:val>
                                            <p:strVal val="#ppt_x-#ppt_w*1.125000"/>
                                          </p:val>
                                        </p:tav>
                                        <p:tav tm="100000">
                                          <p:val>
                                            <p:strVal val="#ppt_x"/>
                                          </p:val>
                                        </p:tav>
                                      </p:tavLst>
                                    </p:anim>
                                    <p:animEffect transition="in" filter="wipe(right)">
                                      <p:cBhvr>
                                        <p:cTn id="36" dur="1500"/>
                                        <p:tgtEl>
                                          <p:spTgt spid="2"/>
                                        </p:tgtEl>
                                      </p:cBhvr>
                                    </p:animEffect>
                                  </p:childTnLst>
                                </p:cTn>
                              </p:par>
                              <p:par>
                                <p:cTn id="37" presetID="12" presetClass="entr" presetSubtype="8" fill="hold" nodeType="withEffect">
                                  <p:stCondLst>
                                    <p:cond delay="25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500"/>
                                        <p:tgtEl>
                                          <p:spTgt spid="3"/>
                                        </p:tgtEl>
                                        <p:attrNameLst>
                                          <p:attrName>ppt_x</p:attrName>
                                        </p:attrNameLst>
                                      </p:cBhvr>
                                      <p:tavLst>
                                        <p:tav tm="0">
                                          <p:val>
                                            <p:strVal val="#ppt_x-#ppt_w*1.125000"/>
                                          </p:val>
                                        </p:tav>
                                        <p:tav tm="100000">
                                          <p:val>
                                            <p:strVal val="#ppt_x"/>
                                          </p:val>
                                        </p:tav>
                                      </p:tavLst>
                                    </p:anim>
                                    <p:animEffect transition="in" filter="wipe(right)">
                                      <p:cBhvr>
                                        <p:cTn id="40" dur="1500"/>
                                        <p:tgtEl>
                                          <p:spTgt spid="3"/>
                                        </p:tgtEl>
                                      </p:cBhvr>
                                    </p:animEffect>
                                  </p:childTnLst>
                                </p:cTn>
                              </p:par>
                              <p:par>
                                <p:cTn id="41" presetID="12" presetClass="entr" presetSubtype="2" fill="hold" nodeType="withEffect">
                                  <p:stCondLst>
                                    <p:cond delay="10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500"/>
                                        <p:tgtEl>
                                          <p:spTgt spid="6"/>
                                        </p:tgtEl>
                                        <p:attrNameLst>
                                          <p:attrName>ppt_x</p:attrName>
                                        </p:attrNameLst>
                                      </p:cBhvr>
                                      <p:tavLst>
                                        <p:tav tm="0">
                                          <p:val>
                                            <p:strVal val="#ppt_x+#ppt_w*1.125000"/>
                                          </p:val>
                                        </p:tav>
                                        <p:tav tm="100000">
                                          <p:val>
                                            <p:strVal val="#ppt_x"/>
                                          </p:val>
                                        </p:tav>
                                      </p:tavLst>
                                    </p:anim>
                                    <p:animEffect transition="in" filter="wipe(left)">
                                      <p:cBhvr>
                                        <p:cTn id="4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78" grpId="0" animBg="1"/>
      <p:bldP spid="80" grpId="0" animBg="1"/>
      <p:bldP spid="81" grpId="0" animBg="1"/>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F04B2CF-69A4-48B2-856A-3DD0FB41B8FC}"/>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p:nvPr/>
        </p:nvCxnSpPr>
        <p:spPr>
          <a:xfrm>
            <a:off x="6350" y="4997450"/>
            <a:ext cx="41148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1161128" y="3255818"/>
            <a:ext cx="1468378" cy="1891536"/>
            <a:chOff x="1095745" y="1905447"/>
            <a:chExt cx="2700186" cy="3304728"/>
          </a:xfrm>
        </p:grpSpPr>
        <p:grpSp>
          <p:nvGrpSpPr>
            <p:cNvPr id="2" name="Group 1"/>
            <p:cNvGrpSpPr/>
            <p:nvPr/>
          </p:nvGrpSpPr>
          <p:grpSpPr>
            <a:xfrm>
              <a:off x="1183534" y="1905447"/>
              <a:ext cx="2612397" cy="3304728"/>
              <a:chOff x="1183534" y="1905447"/>
              <a:chExt cx="2612397" cy="3304728"/>
            </a:xfrm>
          </p:grpSpPr>
          <p:sp>
            <p:nvSpPr>
              <p:cNvPr id="9" name="Teardrop 8"/>
              <p:cNvSpPr/>
              <p:nvPr/>
            </p:nvSpPr>
            <p:spPr>
              <a:xfrm rot="8060968">
                <a:off x="1212343" y="1876638"/>
                <a:ext cx="2554780" cy="2612397"/>
              </a:xfrm>
              <a:prstGeom prst="teardrop">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2415705" y="5003800"/>
                <a:ext cx="206375" cy="206375"/>
              </a:xfrm>
              <a:prstGeom prst="ellipse">
                <a:avLst/>
              </a:prstGeom>
              <a:solidFill>
                <a:srgbClr val="23AC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TextBox 13"/>
            <p:cNvSpPr txBox="1"/>
            <p:nvPr/>
          </p:nvSpPr>
          <p:spPr>
            <a:xfrm>
              <a:off x="1095745" y="2997201"/>
              <a:ext cx="2612294" cy="6452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entury Gothic"/>
                  <a:cs typeface="Century Gothic"/>
                </a:rPr>
                <a:t>82.4</a:t>
              </a:r>
              <a:r>
                <a:rPr kumimoji="0" lang="en-US" b="1" i="0" u="none" strike="noStrike" kern="1200" cap="none" spc="0" normalizeH="0" baseline="0" noProof="0" dirty="0">
                  <a:ln>
                    <a:noFill/>
                  </a:ln>
                  <a:solidFill>
                    <a:prstClr val="white"/>
                  </a:solidFill>
                  <a:effectLst/>
                  <a:uLnTx/>
                  <a:uFillTx/>
                  <a:latin typeface="Century Gothic"/>
                  <a:cs typeface="Century Gothic"/>
                </a:rPr>
                <a:t>M/80M</a:t>
              </a:r>
            </a:p>
          </p:txBody>
        </p:sp>
      </p:grpSp>
      <p:grpSp>
        <p:nvGrpSpPr>
          <p:cNvPr id="6" name="Group 5"/>
          <p:cNvGrpSpPr/>
          <p:nvPr/>
        </p:nvGrpSpPr>
        <p:grpSpPr>
          <a:xfrm>
            <a:off x="5050885" y="2050176"/>
            <a:ext cx="2203875" cy="2845076"/>
            <a:chOff x="5031347" y="2358749"/>
            <a:chExt cx="2203875" cy="2845076"/>
          </a:xfrm>
        </p:grpSpPr>
        <p:sp>
          <p:nvSpPr>
            <p:cNvPr id="8" name="Teardrop 7"/>
            <p:cNvSpPr/>
            <p:nvPr/>
          </p:nvSpPr>
          <p:spPr>
            <a:xfrm rot="8060968">
              <a:off x="5036946" y="2353150"/>
              <a:ext cx="2192678" cy="2203875"/>
            </a:xfrm>
            <a:prstGeom prst="teardrop">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Oval 55"/>
            <p:cNvSpPr/>
            <p:nvPr/>
          </p:nvSpPr>
          <p:spPr>
            <a:xfrm>
              <a:off x="6052020" y="4997450"/>
              <a:ext cx="206375" cy="206375"/>
            </a:xfrm>
            <a:prstGeom prst="ellipse">
              <a:avLst/>
            </a:prstGeom>
            <a:solidFill>
              <a:srgbClr val="7DC3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59"/>
            <p:cNvSpPr txBox="1"/>
            <p:nvPr/>
          </p:nvSpPr>
          <p:spPr>
            <a:xfrm>
              <a:off x="5317997" y="3306591"/>
              <a:ext cx="163057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entury Gothic"/>
                  <a:cs typeface="Century Gothic"/>
                </a:rPr>
                <a:t>181</a:t>
              </a:r>
              <a:r>
                <a:rPr kumimoji="0" lang="en-US" sz="2000" b="1" i="0" u="none" strike="noStrike" kern="1200" cap="none" spc="0" normalizeH="0" baseline="0" noProof="0" dirty="0">
                  <a:ln>
                    <a:noFill/>
                  </a:ln>
                  <a:solidFill>
                    <a:prstClr val="white"/>
                  </a:solidFill>
                  <a:effectLst/>
                  <a:uLnTx/>
                  <a:uFillTx/>
                  <a:latin typeface="Century Gothic"/>
                  <a:cs typeface="Century Gothic"/>
                </a:rPr>
                <a:t>M/170M</a:t>
              </a:r>
            </a:p>
          </p:txBody>
        </p:sp>
      </p:grpSp>
      <p:grpSp>
        <p:nvGrpSpPr>
          <p:cNvPr id="12" name="Group 11"/>
          <p:cNvGrpSpPr/>
          <p:nvPr/>
        </p:nvGrpSpPr>
        <p:grpSpPr>
          <a:xfrm>
            <a:off x="6937857" y="2886224"/>
            <a:ext cx="1816762" cy="2340000"/>
            <a:chOff x="6942030" y="3025710"/>
            <a:chExt cx="1673079" cy="2187640"/>
          </a:xfrm>
        </p:grpSpPr>
        <p:sp>
          <p:nvSpPr>
            <p:cNvPr id="4" name="Teardrop 3"/>
            <p:cNvSpPr/>
            <p:nvPr/>
          </p:nvSpPr>
          <p:spPr>
            <a:xfrm rot="8060968">
              <a:off x="6977331" y="3038998"/>
              <a:ext cx="1651065" cy="1624490"/>
            </a:xfrm>
            <a:prstGeom prst="teardrop">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Oval 56"/>
            <p:cNvSpPr/>
            <p:nvPr/>
          </p:nvSpPr>
          <p:spPr>
            <a:xfrm>
              <a:off x="7715720" y="5006975"/>
              <a:ext cx="206375" cy="206375"/>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TextBox 65"/>
            <p:cNvSpPr txBox="1"/>
            <p:nvPr/>
          </p:nvSpPr>
          <p:spPr>
            <a:xfrm>
              <a:off x="6942030" y="3851243"/>
              <a:ext cx="1547380" cy="3452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entury Gothic"/>
                  <a:ea typeface="+mn-ea"/>
                  <a:cs typeface="Century Gothic"/>
                </a:rPr>
                <a:t>101.5M/120M</a:t>
              </a:r>
            </a:p>
          </p:txBody>
        </p:sp>
      </p:grpSp>
      <p:grpSp>
        <p:nvGrpSpPr>
          <p:cNvPr id="13" name="Group 12"/>
          <p:cNvGrpSpPr/>
          <p:nvPr/>
        </p:nvGrpSpPr>
        <p:grpSpPr>
          <a:xfrm>
            <a:off x="8119560" y="1094089"/>
            <a:ext cx="3132000" cy="4140000"/>
            <a:chOff x="8119559" y="1388554"/>
            <a:chExt cx="2944856" cy="3818446"/>
          </a:xfrm>
        </p:grpSpPr>
        <p:sp>
          <p:nvSpPr>
            <p:cNvPr id="10" name="Teardrop 9"/>
            <p:cNvSpPr/>
            <p:nvPr/>
          </p:nvSpPr>
          <p:spPr>
            <a:xfrm rot="8060968">
              <a:off x="8080970" y="1427143"/>
              <a:ext cx="3022033" cy="2944856"/>
            </a:xfrm>
            <a:prstGeom prst="teardrop">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Oval 57"/>
            <p:cNvSpPr/>
            <p:nvPr/>
          </p:nvSpPr>
          <p:spPr>
            <a:xfrm>
              <a:off x="9484195" y="5000625"/>
              <a:ext cx="206375" cy="206375"/>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TextBox 66"/>
            <p:cNvSpPr txBox="1"/>
            <p:nvPr/>
          </p:nvSpPr>
          <p:spPr>
            <a:xfrm>
              <a:off x="8594267" y="2692400"/>
              <a:ext cx="2068208" cy="4825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entury Gothic"/>
                  <a:cs typeface="Century Gothic"/>
                </a:rPr>
                <a:t>420</a:t>
              </a:r>
              <a:r>
                <a:rPr kumimoji="0" lang="en-US" sz="2800" b="1" i="0" u="none" strike="noStrike" kern="1200" cap="none" spc="0" normalizeH="0" baseline="0" noProof="0" dirty="0">
                  <a:ln>
                    <a:noFill/>
                  </a:ln>
                  <a:solidFill>
                    <a:prstClr val="white"/>
                  </a:solidFill>
                  <a:effectLst/>
                  <a:uLnTx/>
                  <a:uFillTx/>
                  <a:latin typeface="Century Gothic"/>
                  <a:ea typeface="+mn-ea"/>
                  <a:cs typeface="Century Gothic"/>
                </a:rPr>
                <a:t>M/402M</a:t>
              </a:r>
            </a:p>
          </p:txBody>
        </p:sp>
      </p:grpSp>
      <p:sp>
        <p:nvSpPr>
          <p:cNvPr id="15" name="TextBox 14"/>
          <p:cNvSpPr txBox="1"/>
          <p:nvPr/>
        </p:nvSpPr>
        <p:spPr>
          <a:xfrm>
            <a:off x="1273994" y="5410200"/>
            <a:ext cx="144577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Century Gothic"/>
              </a:rPr>
              <a:t>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Century Gothic"/>
              </a:rPr>
              <a:t>Company</a:t>
            </a:r>
          </a:p>
        </p:txBody>
      </p:sp>
      <p:sp>
        <p:nvSpPr>
          <p:cNvPr id="68" name="TextBox 67"/>
          <p:cNvSpPr txBox="1"/>
          <p:nvPr/>
        </p:nvSpPr>
        <p:spPr>
          <a:xfrm>
            <a:off x="5455402" y="5435600"/>
            <a:ext cx="140587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Century Gothic"/>
              </a:rPr>
              <a:t>Taageer Finance</a:t>
            </a:r>
          </a:p>
        </p:txBody>
      </p:sp>
      <p:sp>
        <p:nvSpPr>
          <p:cNvPr id="69" name="TextBox 68"/>
          <p:cNvSpPr txBox="1"/>
          <p:nvPr/>
        </p:nvSpPr>
        <p:spPr>
          <a:xfrm>
            <a:off x="7198783" y="5435600"/>
            <a:ext cx="13772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Century Gothic"/>
              </a:rPr>
              <a:t>Muscat Finance</a:t>
            </a:r>
          </a:p>
        </p:txBody>
      </p:sp>
      <p:sp>
        <p:nvSpPr>
          <p:cNvPr id="70" name="TextBox 69"/>
          <p:cNvSpPr txBox="1"/>
          <p:nvPr/>
        </p:nvSpPr>
        <p:spPr>
          <a:xfrm>
            <a:off x="8849532" y="5435600"/>
            <a:ext cx="15671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Century Gothic"/>
              </a:rPr>
              <a:t>National Finance</a:t>
            </a:r>
          </a:p>
        </p:txBody>
      </p:sp>
      <p:sp>
        <p:nvSpPr>
          <p:cNvPr id="71" name="Rectangle 70"/>
          <p:cNvSpPr/>
          <p:nvPr/>
        </p:nvSpPr>
        <p:spPr>
          <a:xfrm>
            <a:off x="49266" y="56395"/>
            <a:ext cx="7341801" cy="95410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entury Gothic"/>
                <a:ea typeface="+mn-ea"/>
                <a:cs typeface="Century Gothic"/>
              </a:rPr>
              <a:t>COMPETITOR ANALYSIS – NET FINANCE DEBTORS</a:t>
            </a:r>
          </a:p>
        </p:txBody>
      </p:sp>
      <p:cxnSp>
        <p:nvCxnSpPr>
          <p:cNvPr id="28" name="Straight Connector 27"/>
          <p:cNvCxnSpPr/>
          <p:nvPr/>
        </p:nvCxnSpPr>
        <p:spPr>
          <a:xfrm>
            <a:off x="4060090" y="5003068"/>
            <a:ext cx="82296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3707102" y="3075014"/>
            <a:ext cx="1659271" cy="2137354"/>
            <a:chOff x="6990619" y="3025710"/>
            <a:chExt cx="1624490" cy="2187640"/>
          </a:xfrm>
          <a:solidFill>
            <a:schemeClr val="accent1">
              <a:lumMod val="40000"/>
              <a:lumOff val="60000"/>
            </a:schemeClr>
          </a:solidFill>
        </p:grpSpPr>
        <p:sp>
          <p:nvSpPr>
            <p:cNvPr id="27" name="Teardrop 26"/>
            <p:cNvSpPr/>
            <p:nvPr/>
          </p:nvSpPr>
          <p:spPr>
            <a:xfrm rot="8060968">
              <a:off x="6977331" y="3038998"/>
              <a:ext cx="1651065" cy="162449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Oval 28"/>
            <p:cNvSpPr/>
            <p:nvPr/>
          </p:nvSpPr>
          <p:spPr>
            <a:xfrm>
              <a:off x="7715720" y="5006975"/>
              <a:ext cx="206375" cy="206375"/>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TextBox 29"/>
            <p:cNvSpPr txBox="1"/>
            <p:nvPr/>
          </p:nvSpPr>
          <p:spPr>
            <a:xfrm>
              <a:off x="7019545" y="3683000"/>
              <a:ext cx="1455149" cy="378021"/>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entury Gothic"/>
                  <a:ea typeface="+mn-ea"/>
                  <a:cs typeface="Century Gothic"/>
                </a:rPr>
                <a:t>109M/105M</a:t>
              </a:r>
            </a:p>
          </p:txBody>
        </p:sp>
      </p:grpSp>
      <p:sp>
        <p:nvSpPr>
          <p:cNvPr id="35" name="TextBox 34"/>
          <p:cNvSpPr txBox="1"/>
          <p:nvPr/>
        </p:nvSpPr>
        <p:spPr>
          <a:xfrm>
            <a:off x="3782291" y="5463305"/>
            <a:ext cx="16731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Century Gothic"/>
              </a:rPr>
              <a:t>Al Omaniya Finance</a:t>
            </a:r>
          </a:p>
        </p:txBody>
      </p:sp>
      <p:sp>
        <p:nvSpPr>
          <p:cNvPr id="31" name="TextBox 30">
            <a:extLst>
              <a:ext uri="{FF2B5EF4-FFF2-40B4-BE49-F238E27FC236}">
                <a16:creationId xmlns:a16="http://schemas.microsoft.com/office/drawing/2014/main" id="{D489115E-813F-F946-A4BE-AAE0CC86EA78}"/>
              </a:ext>
            </a:extLst>
          </p:cNvPr>
          <p:cNvSpPr txBox="1"/>
          <p:nvPr/>
        </p:nvSpPr>
        <p:spPr>
          <a:xfrm>
            <a:off x="183489" y="6412106"/>
            <a:ext cx="5215678" cy="230832"/>
          </a:xfrm>
          <a:prstGeom prst="rect">
            <a:avLst/>
          </a:prstGeom>
          <a:noFill/>
          <a:ln>
            <a:noFill/>
          </a:ln>
        </p:spPr>
        <p:txBody>
          <a:bodyPr wrap="square" lIns="0" tIns="0" rIns="0" bIns="0" rtlCol="0" anchor="t">
            <a:spAutoFit/>
          </a:bodyPr>
          <a:lstStyle/>
          <a:p>
            <a:pPr marL="171450" indent="-171450">
              <a:spcBef>
                <a:spcPts val="600"/>
              </a:spcBef>
              <a:spcAft>
                <a:spcPts val="600"/>
              </a:spcAft>
              <a:buFont typeface="Wingdings" panose="05000000000000000000" pitchFamily="2" charset="2"/>
              <a:buChar char="§"/>
            </a:pPr>
            <a:r>
              <a:rPr lang="en-US" sz="1500" dirty="0">
                <a:solidFill>
                  <a:schemeClr val="tx1">
                    <a:lumMod val="95000"/>
                    <a:lumOff val="5000"/>
                  </a:schemeClr>
                </a:solidFill>
                <a:latin typeface="Century Gothic"/>
                <a:cs typeface="Century Gothic"/>
              </a:rPr>
              <a:t>Net portfolio comparison H1 2022 Vs. Dec 2021 </a:t>
            </a:r>
          </a:p>
        </p:txBody>
      </p:sp>
      <p:pic>
        <p:nvPicPr>
          <p:cNvPr id="34" name="Picture 33">
            <a:extLst>
              <a:ext uri="{FF2B5EF4-FFF2-40B4-BE49-F238E27FC236}">
                <a16:creationId xmlns:a16="http://schemas.microsoft.com/office/drawing/2014/main" id="{AE205B93-531E-40B6-BEED-83A1F2BADFA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10770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00963 0.48148 C -0.00404 0.46783 -0.01772 0.4544 -0.01928 0.42732 C -0.02084 0.40023 -0.00795 0.36135 -6.45833E-6 0.31898 C 0.00794 0.27662 0.02877 0.22709 0.02877 0.17385 C 0.02877 0.1206 0.01432 0.06019 -6.45833E-6 -2.96296E-6 " pathEditMode="relative" ptsTypes="aaaaA">
                                      <p:cBhvr>
                                        <p:cTn id="10" dur="2000" fill="hold"/>
                                        <p:tgtEl>
                                          <p:spTgt spid="5"/>
                                        </p:tgtEl>
                                        <p:attrNameLst>
                                          <p:attrName>ppt_x</p:attrName>
                                          <p:attrName>ppt_y</p:attrName>
                                        </p:attrNameLst>
                                      </p:cBhvr>
                                    </p:animMotion>
                                  </p:childTnLst>
                                </p:cTn>
                              </p:par>
                              <p:par>
                                <p:cTn id="11" presetID="12" presetClass="entr" presetSubtype="1"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p:tgtEl>
                                          <p:spTgt spid="15"/>
                                        </p:tgtEl>
                                        <p:attrNameLst>
                                          <p:attrName>ppt_y</p:attrName>
                                        </p:attrNameLst>
                                      </p:cBhvr>
                                      <p:tavLst>
                                        <p:tav tm="0">
                                          <p:val>
                                            <p:strVal val="#ppt_y-#ppt_h*1.125000"/>
                                          </p:val>
                                        </p:tav>
                                        <p:tav tm="100000">
                                          <p:val>
                                            <p:strVal val="#ppt_y"/>
                                          </p:val>
                                        </p:tav>
                                      </p:tavLst>
                                    </p:anim>
                                    <p:animEffect transition="in" filter="wipe(down)">
                                      <p:cBhvr>
                                        <p:cTn id="14" dur="1000"/>
                                        <p:tgtEl>
                                          <p:spTgt spid="15"/>
                                        </p:tgtEl>
                                      </p:cBhvr>
                                    </p:animEffect>
                                  </p:childTnLst>
                                </p:cTn>
                              </p:par>
                              <p:par>
                                <p:cTn id="15" presetID="22" presetClass="entr" presetSubtype="8" fill="hold" nodeType="with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200"/>
                                        <p:tgtEl>
                                          <p:spTgt spid="28"/>
                                        </p:tgtEl>
                                      </p:cBhvr>
                                    </p:animEffect>
                                  </p:childTnLst>
                                </p:cTn>
                              </p:par>
                              <p:par>
                                <p:cTn id="22" presetID="2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500" fill="hold"/>
                                        <p:tgtEl>
                                          <p:spTgt spid="13"/>
                                        </p:tgtEl>
                                        <p:attrNameLst>
                                          <p:attrName>ppt_w</p:attrName>
                                        </p:attrNameLst>
                                      </p:cBhvr>
                                      <p:tavLst>
                                        <p:tav tm="0">
                                          <p:val>
                                            <p:fltVal val="0"/>
                                          </p:val>
                                        </p:tav>
                                        <p:tav tm="100000">
                                          <p:val>
                                            <p:strVal val="#ppt_w"/>
                                          </p:val>
                                        </p:tav>
                                      </p:tavLst>
                                    </p:anim>
                                    <p:anim calcmode="lin" valueType="num">
                                      <p:cBhvr>
                                        <p:cTn id="25" dur="1500" fill="hold"/>
                                        <p:tgtEl>
                                          <p:spTgt spid="13"/>
                                        </p:tgtEl>
                                        <p:attrNameLst>
                                          <p:attrName>ppt_h</p:attrName>
                                        </p:attrNameLst>
                                      </p:cBhvr>
                                      <p:tavLst>
                                        <p:tav tm="0">
                                          <p:val>
                                            <p:fltVal val="0"/>
                                          </p:val>
                                        </p:tav>
                                        <p:tav tm="100000">
                                          <p:val>
                                            <p:strVal val="#ppt_h"/>
                                          </p:val>
                                        </p:tav>
                                      </p:tavLst>
                                    </p:anim>
                                  </p:childTnLst>
                                </p:cTn>
                              </p:par>
                              <p:par>
                                <p:cTn id="26" presetID="0" presetClass="path" presetSubtype="0" accel="50000" decel="50000" fill="hold" nodeType="withEffect">
                                  <p:stCondLst>
                                    <p:cond delay="0"/>
                                  </p:stCondLst>
                                  <p:childTnLst>
                                    <p:animMotion origin="layout" path="M 0.01757 0.54699 C 0.02929 0.50023 0.04101 0.45347 0.03997 0.40463 C 0.03893 0.35578 0.02213 0.29977 0.01119 0.2537 C 0.00026 0.20764 -0.02383 0.1706 -0.02565 0.12824 C -0.02748 0.08588 -0.01381 0.04282 2.29167E-6 -3.46945E-18 " pathEditMode="relative" ptsTypes="aaaaA">
                                      <p:cBhvr>
                                        <p:cTn id="27" dur="2000" fill="hold"/>
                                        <p:tgtEl>
                                          <p:spTgt spid="13"/>
                                        </p:tgtEl>
                                        <p:attrNameLst>
                                          <p:attrName>ppt_x</p:attrName>
                                          <p:attrName>ppt_y</p:attrName>
                                        </p:attrNameLst>
                                      </p:cBhvr>
                                    </p:animMotion>
                                  </p:childTnLst>
                                </p:cTn>
                              </p:par>
                              <p:par>
                                <p:cTn id="28" presetID="12" presetClass="entr" presetSubtype="1" fill="hold" grpId="0" nodeType="withEffect">
                                  <p:stCondLst>
                                    <p:cond delay="100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p:tgtEl>
                                          <p:spTgt spid="70"/>
                                        </p:tgtEl>
                                        <p:attrNameLst>
                                          <p:attrName>ppt_y</p:attrName>
                                        </p:attrNameLst>
                                      </p:cBhvr>
                                      <p:tavLst>
                                        <p:tav tm="0">
                                          <p:val>
                                            <p:strVal val="#ppt_y-#ppt_h*1.125000"/>
                                          </p:val>
                                        </p:tav>
                                        <p:tav tm="100000">
                                          <p:val>
                                            <p:strVal val="#ppt_y"/>
                                          </p:val>
                                        </p:tav>
                                      </p:tavLst>
                                    </p:anim>
                                    <p:animEffect transition="in" filter="wipe(down)">
                                      <p:cBhvr>
                                        <p:cTn id="31" dur="500"/>
                                        <p:tgtEl>
                                          <p:spTgt spid="70"/>
                                        </p:tgtEl>
                                      </p:cBhvr>
                                    </p:animEffect>
                                  </p:childTnLst>
                                </p:cTn>
                              </p:par>
                              <p:par>
                                <p:cTn id="32" presetID="23" presetClass="entr" presetSubtype="16" fill="hold" nodeType="withEffect">
                                  <p:stCondLst>
                                    <p:cond delay="10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500" fill="hold"/>
                                        <p:tgtEl>
                                          <p:spTgt spid="12"/>
                                        </p:tgtEl>
                                        <p:attrNameLst>
                                          <p:attrName>ppt_w</p:attrName>
                                        </p:attrNameLst>
                                      </p:cBhvr>
                                      <p:tavLst>
                                        <p:tav tm="0">
                                          <p:val>
                                            <p:fltVal val="0"/>
                                          </p:val>
                                        </p:tav>
                                        <p:tav tm="100000">
                                          <p:val>
                                            <p:strVal val="#ppt_w"/>
                                          </p:val>
                                        </p:tav>
                                      </p:tavLst>
                                    </p:anim>
                                    <p:anim calcmode="lin" valueType="num">
                                      <p:cBhvr>
                                        <p:cTn id="35" dur="1500" fill="hold"/>
                                        <p:tgtEl>
                                          <p:spTgt spid="12"/>
                                        </p:tgtEl>
                                        <p:attrNameLst>
                                          <p:attrName>ppt_h</p:attrName>
                                        </p:attrNameLst>
                                      </p:cBhvr>
                                      <p:tavLst>
                                        <p:tav tm="0">
                                          <p:val>
                                            <p:fltVal val="0"/>
                                          </p:val>
                                        </p:tav>
                                        <p:tav tm="100000">
                                          <p:val>
                                            <p:strVal val="#ppt_h"/>
                                          </p:val>
                                        </p:tav>
                                      </p:tavLst>
                                    </p:anim>
                                  </p:childTnLst>
                                </p:cTn>
                              </p:par>
                              <p:par>
                                <p:cTn id="36" presetID="0" presetClass="path" presetSubtype="0" accel="50000" decel="50000" fill="hold" nodeType="withEffect">
                                  <p:stCondLst>
                                    <p:cond delay="1000"/>
                                  </p:stCondLst>
                                  <p:childTnLst>
                                    <p:animMotion origin="layout" path="M 0.0112 0.40463 C 0.00104 0.38102 -0.00911 0.35764 -0.01119 0.32778 C -0.01328 0.29792 -0.00781 0.25996 -0.00169 0.22524 C 0.00443 0.19051 0.02539 0.15718 0.02565 0.11968 C 0.02591 0.08218 0.01289 0.04098 8.33333E-7 9.25926E-6 " pathEditMode="relative" ptsTypes="aaaaA">
                                      <p:cBhvr>
                                        <p:cTn id="37" dur="2000" fill="hold"/>
                                        <p:tgtEl>
                                          <p:spTgt spid="12"/>
                                        </p:tgtEl>
                                        <p:attrNameLst>
                                          <p:attrName>ppt_x</p:attrName>
                                          <p:attrName>ppt_y</p:attrName>
                                        </p:attrNameLst>
                                      </p:cBhvr>
                                    </p:animMotion>
                                  </p:childTnLst>
                                </p:cTn>
                              </p:par>
                              <p:par>
                                <p:cTn id="38" presetID="12" presetClass="entr" presetSubtype="1" fill="hold" grpId="0" nodeType="withEffect">
                                  <p:stCondLst>
                                    <p:cond delay="200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p:tgtEl>
                                          <p:spTgt spid="69"/>
                                        </p:tgtEl>
                                        <p:attrNameLst>
                                          <p:attrName>ppt_y</p:attrName>
                                        </p:attrNameLst>
                                      </p:cBhvr>
                                      <p:tavLst>
                                        <p:tav tm="0">
                                          <p:val>
                                            <p:strVal val="#ppt_y-#ppt_h*1.125000"/>
                                          </p:val>
                                        </p:tav>
                                        <p:tav tm="100000">
                                          <p:val>
                                            <p:strVal val="#ppt_y"/>
                                          </p:val>
                                        </p:tav>
                                      </p:tavLst>
                                    </p:anim>
                                    <p:animEffect transition="in" filter="wipe(down)">
                                      <p:cBhvr>
                                        <p:cTn id="41" dur="500"/>
                                        <p:tgtEl>
                                          <p:spTgt spid="69"/>
                                        </p:tgtEl>
                                      </p:cBhvr>
                                    </p:animEffect>
                                  </p:childTnLst>
                                </p:cTn>
                              </p:par>
                              <p:par>
                                <p:cTn id="42" presetID="23" presetClass="entr" presetSubtype="16" fill="hold" nodeType="withEffect">
                                  <p:stCondLst>
                                    <p:cond delay="2000"/>
                                  </p:stCondLst>
                                  <p:childTnLst>
                                    <p:set>
                                      <p:cBhvr>
                                        <p:cTn id="43" dur="1" fill="hold">
                                          <p:stCondLst>
                                            <p:cond delay="0"/>
                                          </p:stCondLst>
                                        </p:cTn>
                                        <p:tgtEl>
                                          <p:spTgt spid="6"/>
                                        </p:tgtEl>
                                        <p:attrNameLst>
                                          <p:attrName>style.visibility</p:attrName>
                                        </p:attrNameLst>
                                      </p:cBhvr>
                                      <p:to>
                                        <p:strVal val="visible"/>
                                      </p:to>
                                    </p:set>
                                    <p:anim calcmode="lin" valueType="num">
                                      <p:cBhvr>
                                        <p:cTn id="44" dur="1500" fill="hold"/>
                                        <p:tgtEl>
                                          <p:spTgt spid="6"/>
                                        </p:tgtEl>
                                        <p:attrNameLst>
                                          <p:attrName>ppt_w</p:attrName>
                                        </p:attrNameLst>
                                      </p:cBhvr>
                                      <p:tavLst>
                                        <p:tav tm="0">
                                          <p:val>
                                            <p:fltVal val="0"/>
                                          </p:val>
                                        </p:tav>
                                        <p:tav tm="100000">
                                          <p:val>
                                            <p:strVal val="#ppt_w"/>
                                          </p:val>
                                        </p:tav>
                                      </p:tavLst>
                                    </p:anim>
                                    <p:anim calcmode="lin" valueType="num">
                                      <p:cBhvr>
                                        <p:cTn id="45" dur="1500" fill="hold"/>
                                        <p:tgtEl>
                                          <p:spTgt spid="6"/>
                                        </p:tgtEl>
                                        <p:attrNameLst>
                                          <p:attrName>ppt_h</p:attrName>
                                        </p:attrNameLst>
                                      </p:cBhvr>
                                      <p:tavLst>
                                        <p:tav tm="0">
                                          <p:val>
                                            <p:fltVal val="0"/>
                                          </p:val>
                                        </p:tav>
                                        <p:tav tm="100000">
                                          <p:val>
                                            <p:strVal val="#ppt_h"/>
                                          </p:val>
                                        </p:tav>
                                      </p:tavLst>
                                    </p:anim>
                                  </p:childTnLst>
                                </p:cTn>
                              </p:par>
                              <p:par>
                                <p:cTn id="46" presetID="0" presetClass="path" presetSubtype="0" accel="50000" decel="50000" fill="hold" nodeType="withEffect">
                                  <p:stCondLst>
                                    <p:cond delay="2000"/>
                                  </p:stCondLst>
                                  <p:childTnLst>
                                    <p:animMotion origin="layout" path="M 0.01588 0.45417 C 0.00455 0.43657 -0.00716 0.41968 -0.0086 0.3875 C -0.00977 0.35532 0.00208 0.29745 0.00651 0.26065 C 0.01094 0.22407 0.02005 0.20278 0.01875 0.16782 C 0.01771 0.13287 0.00937 0.09144 0.00091 0.05139 " pathEditMode="relative" rAng="0" ptsTypes="AAAAA">
                                      <p:cBhvr>
                                        <p:cTn id="47" dur="2000" fill="hold"/>
                                        <p:tgtEl>
                                          <p:spTgt spid="6"/>
                                        </p:tgtEl>
                                        <p:attrNameLst>
                                          <p:attrName>ppt_x</p:attrName>
                                          <p:attrName>ppt_y</p:attrName>
                                        </p:attrNameLst>
                                      </p:cBhvr>
                                      <p:rCtr x="-1094" y="-20139"/>
                                    </p:animMotion>
                                  </p:childTnLst>
                                </p:cTn>
                              </p:par>
                              <p:par>
                                <p:cTn id="48" presetID="12" presetClass="entr" presetSubtype="1" fill="hold" grpId="0" nodeType="withEffect">
                                  <p:stCondLst>
                                    <p:cond delay="250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p:tgtEl>
                                          <p:spTgt spid="68"/>
                                        </p:tgtEl>
                                        <p:attrNameLst>
                                          <p:attrName>ppt_y</p:attrName>
                                        </p:attrNameLst>
                                      </p:cBhvr>
                                      <p:tavLst>
                                        <p:tav tm="0">
                                          <p:val>
                                            <p:strVal val="#ppt_y-#ppt_h*1.125000"/>
                                          </p:val>
                                        </p:tav>
                                        <p:tav tm="100000">
                                          <p:val>
                                            <p:strVal val="#ppt_y"/>
                                          </p:val>
                                        </p:tav>
                                      </p:tavLst>
                                    </p:anim>
                                    <p:animEffect transition="in" filter="wipe(down)">
                                      <p:cBhvr>
                                        <p:cTn id="51" dur="500"/>
                                        <p:tgtEl>
                                          <p:spTgt spid="68"/>
                                        </p:tgtEl>
                                      </p:cBhvr>
                                    </p:animEffect>
                                  </p:childTnLst>
                                </p:cTn>
                              </p:par>
                              <p:par>
                                <p:cTn id="52" presetID="23" presetClass="entr" presetSubtype="16" fill="hold" nodeType="withEffect">
                                  <p:stCondLst>
                                    <p:cond delay="1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500" fill="hold"/>
                                        <p:tgtEl>
                                          <p:spTgt spid="26"/>
                                        </p:tgtEl>
                                        <p:attrNameLst>
                                          <p:attrName>ppt_w</p:attrName>
                                        </p:attrNameLst>
                                      </p:cBhvr>
                                      <p:tavLst>
                                        <p:tav tm="0">
                                          <p:val>
                                            <p:fltVal val="0"/>
                                          </p:val>
                                        </p:tav>
                                        <p:tav tm="100000">
                                          <p:val>
                                            <p:strVal val="#ppt_w"/>
                                          </p:val>
                                        </p:tav>
                                      </p:tavLst>
                                    </p:anim>
                                    <p:anim calcmode="lin" valueType="num">
                                      <p:cBhvr>
                                        <p:cTn id="55" dur="1500" fill="hold"/>
                                        <p:tgtEl>
                                          <p:spTgt spid="26"/>
                                        </p:tgtEl>
                                        <p:attrNameLst>
                                          <p:attrName>ppt_h</p:attrName>
                                        </p:attrNameLst>
                                      </p:cBhvr>
                                      <p:tavLst>
                                        <p:tav tm="0">
                                          <p:val>
                                            <p:fltVal val="0"/>
                                          </p:val>
                                        </p:tav>
                                        <p:tav tm="100000">
                                          <p:val>
                                            <p:strVal val="#ppt_h"/>
                                          </p:val>
                                        </p:tav>
                                      </p:tavLst>
                                    </p:anim>
                                  </p:childTnLst>
                                </p:cTn>
                              </p:par>
                              <p:par>
                                <p:cTn id="56" presetID="0" presetClass="path" presetSubtype="0" accel="50000" decel="50000" fill="hold" nodeType="withEffect">
                                  <p:stCondLst>
                                    <p:cond delay="1000"/>
                                  </p:stCondLst>
                                  <p:childTnLst>
                                    <p:animMotion origin="layout" path="M 0.0112 0.40463 C 0.00104 0.38102 -0.00911 0.35764 -0.01119 0.32778 C -0.01328 0.29792 -0.00781 0.25996 -0.00169 0.22524 C 0.00443 0.19051 0.02539 0.15718 0.02565 0.11968 C 0.02591 0.08218 0.01289 0.04098 8.33333E-7 9.25926E-6 " pathEditMode="relative" ptsTypes="aaaaA">
                                      <p:cBhvr>
                                        <p:cTn id="57" dur="2000" fill="hold"/>
                                        <p:tgtEl>
                                          <p:spTgt spid="26"/>
                                        </p:tgtEl>
                                        <p:attrNameLst>
                                          <p:attrName>ppt_x</p:attrName>
                                          <p:attrName>ppt_y</p:attrName>
                                        </p:attrNameLst>
                                      </p:cBhvr>
                                    </p:animMotion>
                                  </p:childTnLst>
                                </p:cTn>
                              </p:par>
                              <p:par>
                                <p:cTn id="58" presetID="12" presetClass="entr" presetSubtype="1" fill="hold" grpId="0" nodeType="withEffect">
                                  <p:stCondLst>
                                    <p:cond delay="250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ppt_y</p:attrName>
                                        </p:attrNameLst>
                                      </p:cBhvr>
                                      <p:tavLst>
                                        <p:tav tm="0">
                                          <p:val>
                                            <p:strVal val="#ppt_y-#ppt_h*1.125000"/>
                                          </p:val>
                                        </p:tav>
                                        <p:tav tm="100000">
                                          <p:val>
                                            <p:strVal val="#ppt_y"/>
                                          </p:val>
                                        </p:tav>
                                      </p:tavLst>
                                    </p:anim>
                                    <p:animEffect transition="in" filter="wipe(down)">
                                      <p:cBhvr>
                                        <p:cTn id="6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8" grpId="0"/>
      <p:bldP spid="69" grpId="0"/>
      <p:bldP spid="70"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TURNING POINT</a:t>
            </a:r>
          </a:p>
        </p:txBody>
      </p:sp>
      <p:sp>
        <p:nvSpPr>
          <p:cNvPr id="3" name="Rectangle 2">
            <a:extLst>
              <a:ext uri="{FF2B5EF4-FFF2-40B4-BE49-F238E27FC236}">
                <a16:creationId xmlns:a16="http://schemas.microsoft.com/office/drawing/2014/main" id="{607F039F-C09B-4F41-B6A6-D049CD4C930D}"/>
              </a:ext>
            </a:extLst>
          </p:cNvPr>
          <p:cNvSpPr/>
          <p:nvPr/>
        </p:nvSpPr>
        <p:spPr>
          <a:xfrm>
            <a:off x="0" y="3990975"/>
            <a:ext cx="12192000" cy="9620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CCF6F6E-F92A-47D3-8BC4-79F1F8820AD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945357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3AF2D6E8-E1D7-4E12-8FA9-EFCB5BFF25EF}"/>
              </a:ext>
            </a:extLst>
          </p:cNvPr>
          <p:cNvSpPr/>
          <p:nvPr/>
        </p:nvSpPr>
        <p:spPr>
          <a:xfrm>
            <a:off x="-9552" y="1"/>
            <a:ext cx="12201552" cy="943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112"/>
          <p:cNvGrpSpPr/>
          <p:nvPr/>
        </p:nvGrpSpPr>
        <p:grpSpPr>
          <a:xfrm>
            <a:off x="10432475" y="2442170"/>
            <a:ext cx="1235435" cy="2784949"/>
            <a:chOff x="1937410" y="3020881"/>
            <a:chExt cx="884622" cy="1994136"/>
          </a:xfrm>
          <a:solidFill>
            <a:schemeClr val="bg1">
              <a:lumMod val="85000"/>
            </a:schemeClr>
          </a:solidFill>
        </p:grpSpPr>
        <p:grpSp>
          <p:nvGrpSpPr>
            <p:cNvPr id="114" name="Group 113"/>
            <p:cNvGrpSpPr/>
            <p:nvPr/>
          </p:nvGrpSpPr>
          <p:grpSpPr>
            <a:xfrm>
              <a:off x="1937410" y="3367967"/>
              <a:ext cx="884622" cy="1647050"/>
              <a:chOff x="3676470" y="3236859"/>
              <a:chExt cx="884622" cy="1647050"/>
            </a:xfrm>
            <a:grpFill/>
          </p:grpSpPr>
          <p:grpSp>
            <p:nvGrpSpPr>
              <p:cNvPr id="116" name="Group 115"/>
              <p:cNvGrpSpPr/>
              <p:nvPr/>
            </p:nvGrpSpPr>
            <p:grpSpPr>
              <a:xfrm>
                <a:off x="3676470" y="3236859"/>
                <a:ext cx="884622" cy="1187061"/>
                <a:chOff x="2195244" y="2011794"/>
                <a:chExt cx="2577450" cy="3458651"/>
              </a:xfrm>
              <a:grpFill/>
            </p:grpSpPr>
            <p:sp>
              <p:nvSpPr>
                <p:cNvPr id="121" name="Freeform 120"/>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22" name="Freeform 121"/>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23" name="Freeform 122"/>
                <p:cNvSpPr/>
                <p:nvPr/>
              </p:nvSpPr>
              <p:spPr>
                <a:xfrm>
                  <a:off x="2195244" y="291141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24" name="Freeform 123"/>
                <p:cNvSpPr/>
                <p:nvPr/>
              </p:nvSpPr>
              <p:spPr>
                <a:xfrm>
                  <a:off x="2195244" y="3361230"/>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25" name="Freeform 124"/>
                <p:cNvSpPr/>
                <p:nvPr/>
              </p:nvSpPr>
              <p:spPr>
                <a:xfrm>
                  <a:off x="2195244" y="381104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29" name="Freeform 128"/>
                <p:cNvSpPr/>
                <p:nvPr/>
              </p:nvSpPr>
              <p:spPr>
                <a:xfrm>
                  <a:off x="2195244" y="426085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30" name="Freeform 129"/>
                <p:cNvSpPr/>
                <p:nvPr/>
              </p:nvSpPr>
              <p:spPr>
                <a:xfrm>
                  <a:off x="2195244" y="471066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117" name="Group 116"/>
              <p:cNvGrpSpPr/>
              <p:nvPr/>
            </p:nvGrpSpPr>
            <p:grpSpPr>
              <a:xfrm>
                <a:off x="3676470" y="4314377"/>
                <a:ext cx="884622" cy="569532"/>
                <a:chOff x="2195244" y="1561982"/>
                <a:chExt cx="2577450" cy="1659401"/>
              </a:xfrm>
              <a:grpFill/>
            </p:grpSpPr>
            <p:sp>
              <p:nvSpPr>
                <p:cNvPr id="118" name="Freeform 117"/>
                <p:cNvSpPr/>
                <p:nvPr/>
              </p:nvSpPr>
              <p:spPr>
                <a:xfrm>
                  <a:off x="2195244" y="156198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19" name="Freeform 118"/>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20" name="Freeform 119"/>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sp>
          <p:nvSpPr>
            <p:cNvPr id="115" name="Freeform 114"/>
            <p:cNvSpPr/>
            <p:nvPr/>
          </p:nvSpPr>
          <p:spPr>
            <a:xfrm>
              <a:off x="1937410" y="3020881"/>
              <a:ext cx="884622" cy="442310"/>
            </a:xfrm>
            <a:custGeom>
              <a:avLst/>
              <a:gdLst>
                <a:gd name="connsiteX0" fmla="*/ 442311 w 884622"/>
                <a:gd name="connsiteY0" fmla="*/ 0 h 442310"/>
                <a:gd name="connsiteX1" fmla="*/ 884622 w 884622"/>
                <a:gd name="connsiteY1" fmla="*/ 221155 h 442310"/>
                <a:gd name="connsiteX2" fmla="*/ 442311 w 884622"/>
                <a:gd name="connsiteY2" fmla="*/ 442310 h 442310"/>
                <a:gd name="connsiteX3" fmla="*/ 0 w 884622"/>
                <a:gd name="connsiteY3" fmla="*/ 221155 h 442310"/>
                <a:gd name="connsiteX4" fmla="*/ 442311 w 884622"/>
                <a:gd name="connsiteY4" fmla="*/ 0 h 4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22" h="442310">
                  <a:moveTo>
                    <a:pt x="442311" y="0"/>
                  </a:moveTo>
                  <a:cubicBezTo>
                    <a:pt x="686593" y="0"/>
                    <a:pt x="884622" y="99015"/>
                    <a:pt x="884622" y="221155"/>
                  </a:cubicBezTo>
                  <a:cubicBezTo>
                    <a:pt x="884622" y="343296"/>
                    <a:pt x="686593" y="442310"/>
                    <a:pt x="442311" y="442310"/>
                  </a:cubicBezTo>
                  <a:cubicBezTo>
                    <a:pt x="198029" y="442310"/>
                    <a:pt x="0" y="343296"/>
                    <a:pt x="0" y="221155"/>
                  </a:cubicBezTo>
                  <a:cubicBezTo>
                    <a:pt x="0" y="99015"/>
                    <a:pt x="198029" y="0"/>
                    <a:pt x="44231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sp>
        <p:nvSpPr>
          <p:cNvPr id="315" name="TextBox 314"/>
          <p:cNvSpPr txBox="1"/>
          <p:nvPr/>
        </p:nvSpPr>
        <p:spPr>
          <a:xfrm>
            <a:off x="2268804" y="5461604"/>
            <a:ext cx="16294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Century Gothic"/>
              </a:rPr>
              <a:t>Our Company</a:t>
            </a:r>
          </a:p>
        </p:txBody>
      </p:sp>
      <p:sp>
        <p:nvSpPr>
          <p:cNvPr id="313" name="TextBox 312"/>
          <p:cNvSpPr txBox="1"/>
          <p:nvPr/>
        </p:nvSpPr>
        <p:spPr>
          <a:xfrm>
            <a:off x="4313636" y="5461604"/>
            <a:ext cx="16363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Century Gothic"/>
              </a:rPr>
              <a:t>Muscat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Century Gothic"/>
              </a:rPr>
              <a:t>Finance</a:t>
            </a:r>
          </a:p>
        </p:txBody>
      </p:sp>
      <p:sp>
        <p:nvSpPr>
          <p:cNvPr id="272" name="Oval 271"/>
          <p:cNvSpPr/>
          <p:nvPr/>
        </p:nvSpPr>
        <p:spPr>
          <a:xfrm>
            <a:off x="2195166" y="4938311"/>
            <a:ext cx="1812990" cy="389340"/>
          </a:xfrm>
          <a:prstGeom prst="ellipse">
            <a:avLst/>
          </a:prstGeom>
          <a:gradFill flip="none" rotWithShape="1">
            <a:gsLst>
              <a:gs pos="100000">
                <a:schemeClr val="tx1">
                  <a:alpha val="0"/>
                </a:schemeClr>
              </a:gs>
              <a:gs pos="0">
                <a:schemeClr val="tx1">
                  <a:alpha val="48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56" name="Oval 255"/>
          <p:cNvSpPr/>
          <p:nvPr/>
        </p:nvSpPr>
        <p:spPr>
          <a:xfrm>
            <a:off x="4195625" y="4938311"/>
            <a:ext cx="1812990" cy="389340"/>
          </a:xfrm>
          <a:prstGeom prst="ellipse">
            <a:avLst/>
          </a:prstGeom>
          <a:gradFill flip="none" rotWithShape="1">
            <a:gsLst>
              <a:gs pos="100000">
                <a:schemeClr val="tx1">
                  <a:alpha val="0"/>
                </a:schemeClr>
              </a:gs>
              <a:gs pos="0">
                <a:schemeClr val="tx1">
                  <a:alpha val="48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40" name="Oval 239"/>
          <p:cNvSpPr/>
          <p:nvPr/>
        </p:nvSpPr>
        <p:spPr>
          <a:xfrm>
            <a:off x="6196084" y="4938311"/>
            <a:ext cx="1812990" cy="389340"/>
          </a:xfrm>
          <a:prstGeom prst="ellipse">
            <a:avLst/>
          </a:prstGeom>
          <a:gradFill flip="none" rotWithShape="1">
            <a:gsLst>
              <a:gs pos="100000">
                <a:schemeClr val="tx1">
                  <a:alpha val="0"/>
                </a:schemeClr>
              </a:gs>
              <a:gs pos="0">
                <a:schemeClr val="tx1">
                  <a:alpha val="48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24" name="Oval 223"/>
          <p:cNvSpPr/>
          <p:nvPr/>
        </p:nvSpPr>
        <p:spPr>
          <a:xfrm>
            <a:off x="8196543" y="4938311"/>
            <a:ext cx="1812990" cy="389340"/>
          </a:xfrm>
          <a:prstGeom prst="ellipse">
            <a:avLst/>
          </a:prstGeom>
          <a:gradFill flip="none" rotWithShape="1">
            <a:gsLst>
              <a:gs pos="100000">
                <a:schemeClr val="tx1">
                  <a:alpha val="0"/>
                </a:schemeClr>
              </a:gs>
              <a:gs pos="0">
                <a:schemeClr val="tx1">
                  <a:alpha val="48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nvGrpSpPr>
          <p:cNvPr id="204" name="Group 203"/>
          <p:cNvGrpSpPr/>
          <p:nvPr/>
        </p:nvGrpSpPr>
        <p:grpSpPr>
          <a:xfrm>
            <a:off x="2195166" y="1518412"/>
            <a:ext cx="1855831" cy="472334"/>
            <a:chOff x="4266889" y="1661270"/>
            <a:chExt cx="884204" cy="472334"/>
          </a:xfrm>
        </p:grpSpPr>
        <p:sp>
          <p:nvSpPr>
            <p:cNvPr id="214" name="Rounded Rectangular Callout 213"/>
            <p:cNvSpPr/>
            <p:nvPr/>
          </p:nvSpPr>
          <p:spPr>
            <a:xfrm>
              <a:off x="4328172" y="1661270"/>
              <a:ext cx="772113" cy="472334"/>
            </a:xfrm>
            <a:prstGeom prst="wedgeRoundRectCallout">
              <a:avLst>
                <a:gd name="adj1" fmla="val -19482"/>
                <a:gd name="adj2" fmla="val 107611"/>
                <a:gd name="adj3" fmla="val 1666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15" name="TextBox 214"/>
            <p:cNvSpPr txBox="1"/>
            <p:nvPr/>
          </p:nvSpPr>
          <p:spPr>
            <a:xfrm>
              <a:off x="4266889" y="1697501"/>
              <a:ext cx="88420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23AC38"/>
                  </a:solidFill>
                  <a:latin typeface="Century Gothic"/>
                  <a:cs typeface="Century Gothic"/>
                </a:rPr>
                <a:t>689</a:t>
              </a:r>
              <a:r>
                <a:rPr lang="en-US" sz="1500" b="1" noProof="0" dirty="0">
                  <a:solidFill>
                    <a:srgbClr val="23AC38"/>
                  </a:solidFill>
                  <a:latin typeface="Century Gothic"/>
                  <a:cs typeface="Century Gothic"/>
                </a:rPr>
                <a:t>k</a:t>
              </a:r>
              <a:r>
                <a:rPr kumimoji="0" lang="en-US" sz="1500" b="1" i="0" u="none" strike="noStrike" kern="1200" cap="none" spc="0" normalizeH="0" baseline="0" noProof="0" dirty="0">
                  <a:ln>
                    <a:noFill/>
                  </a:ln>
                  <a:solidFill>
                    <a:srgbClr val="23AC38"/>
                  </a:solidFill>
                  <a:effectLst/>
                  <a:uLnTx/>
                  <a:uFillTx/>
                  <a:latin typeface="Century Gothic"/>
                  <a:cs typeface="Century Gothic"/>
                </a:rPr>
                <a:t>/</a:t>
              </a:r>
              <a:r>
                <a:rPr lang="en-US" sz="1500" b="1" dirty="0">
                  <a:solidFill>
                    <a:srgbClr val="23AC38"/>
                  </a:solidFill>
                  <a:latin typeface="Century Gothic"/>
                  <a:cs typeface="Century Gothic"/>
                </a:rPr>
                <a:t>41</a:t>
              </a:r>
              <a:r>
                <a:rPr kumimoji="0" lang="en-US" sz="1500" b="1" i="0" u="none" strike="noStrike" kern="1200" cap="none" spc="0" normalizeH="0" baseline="0" noProof="0" dirty="0">
                  <a:ln>
                    <a:noFill/>
                  </a:ln>
                  <a:solidFill>
                    <a:srgbClr val="23AC38"/>
                  </a:solidFill>
                  <a:effectLst/>
                  <a:uLnTx/>
                  <a:uFillTx/>
                  <a:latin typeface="Century Gothic"/>
                  <a:cs typeface="Century Gothic"/>
                </a:rPr>
                <a:t>k (</a:t>
              </a:r>
              <a:r>
                <a:rPr lang="en-US" sz="1500" b="1" dirty="0">
                  <a:solidFill>
                    <a:srgbClr val="23AC38"/>
                  </a:solidFill>
                  <a:latin typeface="Century Gothic"/>
                  <a:cs typeface="Century Gothic"/>
                </a:rPr>
                <a:t>1599</a:t>
              </a:r>
              <a:r>
                <a:rPr kumimoji="0" lang="en-US" sz="1500" b="1" i="0" u="none" strike="noStrike" kern="1200" cap="none" spc="0" normalizeH="0" baseline="0" noProof="0" dirty="0">
                  <a:ln>
                    <a:noFill/>
                  </a:ln>
                  <a:solidFill>
                    <a:srgbClr val="23AC38"/>
                  </a:solidFill>
                  <a:effectLst/>
                  <a:uLnTx/>
                  <a:uFillTx/>
                  <a:latin typeface="Century Gothic"/>
                  <a:cs typeface="Century Gothic"/>
                </a:rPr>
                <a:t>%)</a:t>
              </a:r>
            </a:p>
          </p:txBody>
        </p:sp>
      </p:grpSp>
      <p:grpSp>
        <p:nvGrpSpPr>
          <p:cNvPr id="205" name="Group 204"/>
          <p:cNvGrpSpPr/>
          <p:nvPr/>
        </p:nvGrpSpPr>
        <p:grpSpPr>
          <a:xfrm>
            <a:off x="4211012" y="1518412"/>
            <a:ext cx="1737963" cy="472334"/>
            <a:chOff x="5355332" y="2672652"/>
            <a:chExt cx="1322045" cy="472334"/>
          </a:xfrm>
        </p:grpSpPr>
        <p:sp>
          <p:nvSpPr>
            <p:cNvPr id="212" name="Rounded Rectangular Callout 211"/>
            <p:cNvSpPr/>
            <p:nvPr/>
          </p:nvSpPr>
          <p:spPr>
            <a:xfrm>
              <a:off x="5433398" y="2672652"/>
              <a:ext cx="1243979" cy="472334"/>
            </a:xfrm>
            <a:prstGeom prst="wedgeRoundRectCallout">
              <a:avLst>
                <a:gd name="adj1" fmla="val -19482"/>
                <a:gd name="adj2" fmla="val 107611"/>
                <a:gd name="adj3" fmla="val 16667"/>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13" name="TextBox 212"/>
            <p:cNvSpPr txBox="1"/>
            <p:nvPr/>
          </p:nvSpPr>
          <p:spPr>
            <a:xfrm>
              <a:off x="5355332" y="2708030"/>
              <a:ext cx="132204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7DC3E7"/>
                  </a:solidFill>
                  <a:latin typeface="Century Gothic"/>
                  <a:cs typeface="Century Gothic"/>
                </a:rPr>
                <a:t>723</a:t>
              </a:r>
              <a:r>
                <a:rPr kumimoji="0" lang="en-US" sz="1500" b="1" i="0" u="none" strike="noStrike" kern="1200" cap="none" spc="0" normalizeH="0" baseline="0" noProof="0" dirty="0">
                  <a:ln>
                    <a:noFill/>
                  </a:ln>
                  <a:solidFill>
                    <a:srgbClr val="7DC3E7"/>
                  </a:solidFill>
                  <a:effectLst/>
                  <a:uLnTx/>
                  <a:uFillTx/>
                  <a:latin typeface="Century Gothic"/>
                  <a:cs typeface="Century Gothic"/>
                </a:rPr>
                <a:t>k/</a:t>
              </a:r>
              <a:r>
                <a:rPr lang="en-US" sz="1500" b="1" dirty="0">
                  <a:solidFill>
                    <a:srgbClr val="7DC3E7"/>
                  </a:solidFill>
                  <a:latin typeface="Century Gothic"/>
                  <a:cs typeface="Century Gothic"/>
                </a:rPr>
                <a:t>782</a:t>
              </a:r>
              <a:r>
                <a:rPr kumimoji="0" lang="en-US" sz="1500" b="1" i="0" u="none" strike="noStrike" kern="1200" cap="none" spc="0" normalizeH="0" baseline="0" noProof="0" dirty="0">
                  <a:ln>
                    <a:noFill/>
                  </a:ln>
                  <a:solidFill>
                    <a:srgbClr val="7DC3E7"/>
                  </a:solidFill>
                  <a:effectLst/>
                  <a:uLnTx/>
                  <a:uFillTx/>
                  <a:latin typeface="Century Gothic"/>
                  <a:cs typeface="Century Gothic"/>
                </a:rPr>
                <a:t>k(-8%)</a:t>
              </a:r>
            </a:p>
          </p:txBody>
        </p:sp>
      </p:grpSp>
      <p:grpSp>
        <p:nvGrpSpPr>
          <p:cNvPr id="206" name="Group 205"/>
          <p:cNvGrpSpPr/>
          <p:nvPr/>
        </p:nvGrpSpPr>
        <p:grpSpPr>
          <a:xfrm>
            <a:off x="8166119" y="1518412"/>
            <a:ext cx="1812991" cy="472334"/>
            <a:chOff x="8507548" y="1370326"/>
            <a:chExt cx="1011893" cy="472334"/>
          </a:xfrm>
        </p:grpSpPr>
        <p:sp>
          <p:nvSpPr>
            <p:cNvPr id="210" name="Rounded Rectangular Callout 209"/>
            <p:cNvSpPr/>
            <p:nvPr/>
          </p:nvSpPr>
          <p:spPr>
            <a:xfrm>
              <a:off x="8522205" y="1370326"/>
              <a:ext cx="997236" cy="472334"/>
            </a:xfrm>
            <a:prstGeom prst="wedgeRoundRectCallout">
              <a:avLst>
                <a:gd name="adj1" fmla="val -19482"/>
                <a:gd name="adj2" fmla="val 107611"/>
                <a:gd name="adj3" fmla="val 1666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11" name="TextBox 210"/>
            <p:cNvSpPr txBox="1"/>
            <p:nvPr/>
          </p:nvSpPr>
          <p:spPr>
            <a:xfrm>
              <a:off x="8507548" y="1406769"/>
              <a:ext cx="1011893" cy="323165"/>
            </a:xfrm>
            <a:prstGeom prst="rect">
              <a:avLst/>
            </a:prstGeom>
            <a:noFill/>
          </p:spPr>
          <p:txBody>
            <a:bodyPr wrap="square" rtlCol="0">
              <a:spAutoFit/>
            </a:bodyPr>
            <a:lstStyle/>
            <a:p>
              <a:pPr algn="ctr">
                <a:defRPr/>
              </a:pPr>
              <a:r>
                <a:rPr lang="en-US" sz="1500" b="1" dirty="0">
                  <a:solidFill>
                    <a:schemeClr val="accent1">
                      <a:lumMod val="60000"/>
                      <a:lumOff val="40000"/>
                    </a:schemeClr>
                  </a:solidFill>
                  <a:latin typeface="Century Gothic"/>
                  <a:cs typeface="Century Gothic"/>
                </a:rPr>
                <a:t>1.3m/1.1m(15%)</a:t>
              </a:r>
            </a:p>
          </p:txBody>
        </p:sp>
      </p:grpSp>
      <p:grpSp>
        <p:nvGrpSpPr>
          <p:cNvPr id="207" name="Group 206"/>
          <p:cNvGrpSpPr/>
          <p:nvPr/>
        </p:nvGrpSpPr>
        <p:grpSpPr>
          <a:xfrm>
            <a:off x="6225059" y="1518412"/>
            <a:ext cx="1874122" cy="472334"/>
            <a:chOff x="7141085" y="2201598"/>
            <a:chExt cx="1127191" cy="472334"/>
          </a:xfrm>
        </p:grpSpPr>
        <p:sp>
          <p:nvSpPr>
            <p:cNvPr id="208" name="Rounded Rectangular Callout 207"/>
            <p:cNvSpPr/>
            <p:nvPr/>
          </p:nvSpPr>
          <p:spPr>
            <a:xfrm>
              <a:off x="7191160" y="2201598"/>
              <a:ext cx="1002119" cy="472334"/>
            </a:xfrm>
            <a:prstGeom prst="wedgeRoundRectCallout">
              <a:avLst>
                <a:gd name="adj1" fmla="val -19482"/>
                <a:gd name="adj2" fmla="val 107611"/>
                <a:gd name="adj3" fmla="val 16667"/>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09" name="TextBox 208"/>
            <p:cNvSpPr txBox="1"/>
            <p:nvPr/>
          </p:nvSpPr>
          <p:spPr>
            <a:xfrm>
              <a:off x="7141085" y="2248486"/>
              <a:ext cx="112719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00A5D3"/>
                  </a:solidFill>
                  <a:latin typeface="Century Gothic"/>
                  <a:cs typeface="Century Gothic"/>
                </a:rPr>
                <a:t>5m/3.6m (38%)</a:t>
              </a:r>
              <a:endParaRPr kumimoji="0" lang="en-US" sz="1500" b="1" i="0" u="none" strike="noStrike" kern="1200" cap="none" spc="0" normalizeH="0" baseline="0" noProof="0" dirty="0">
                <a:ln>
                  <a:noFill/>
                </a:ln>
                <a:solidFill>
                  <a:srgbClr val="00A5D3"/>
                </a:solidFill>
                <a:effectLst/>
                <a:uLnTx/>
                <a:uFillTx/>
                <a:latin typeface="Century Gothic"/>
                <a:cs typeface="Century Gothic"/>
              </a:endParaRPr>
            </a:p>
          </p:txBody>
        </p:sp>
      </p:grpSp>
      <p:sp>
        <p:nvSpPr>
          <p:cNvPr id="126" name="Rectangle 125"/>
          <p:cNvSpPr/>
          <p:nvPr/>
        </p:nvSpPr>
        <p:spPr>
          <a:xfrm>
            <a:off x="0" y="60012"/>
            <a:ext cx="5734690" cy="95410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entury Gothic"/>
                <a:ea typeface="+mn-ea"/>
                <a:cs typeface="Century Gothic"/>
              </a:rPr>
              <a:t>COMPETITOR ANALYSIS – NET PROFIT </a:t>
            </a:r>
          </a:p>
        </p:txBody>
      </p:sp>
      <p:sp>
        <p:nvSpPr>
          <p:cNvPr id="127" name="TextBox 126"/>
          <p:cNvSpPr txBox="1"/>
          <p:nvPr/>
        </p:nvSpPr>
        <p:spPr>
          <a:xfrm>
            <a:off x="6330950" y="5441732"/>
            <a:ext cx="16363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Century Gothic"/>
              </a:rPr>
              <a:t>National Finance</a:t>
            </a:r>
          </a:p>
        </p:txBody>
      </p:sp>
      <p:sp>
        <p:nvSpPr>
          <p:cNvPr id="128" name="TextBox 127"/>
          <p:cNvSpPr txBox="1"/>
          <p:nvPr/>
        </p:nvSpPr>
        <p:spPr>
          <a:xfrm>
            <a:off x="8312150" y="5441732"/>
            <a:ext cx="1636314" cy="646331"/>
          </a:xfrm>
          <a:prstGeom prst="rect">
            <a:avLst/>
          </a:prstGeom>
          <a:noFill/>
        </p:spPr>
        <p:txBody>
          <a:bodyPr wrap="square" rtlCol="0">
            <a:spAutoFit/>
          </a:bodyPr>
          <a:lstStyle/>
          <a:p>
            <a:pPr algn="ctr">
              <a:defRPr/>
            </a:pPr>
            <a:r>
              <a:rPr lang="en-US" dirty="0">
                <a:solidFill>
                  <a:srgbClr val="000000"/>
                </a:solidFill>
                <a:latin typeface="Century Gothic"/>
                <a:cs typeface="Century Gothic"/>
              </a:rPr>
              <a:t>Al </a:t>
            </a:r>
            <a:r>
              <a:rPr lang="en-US" dirty="0" err="1">
                <a:solidFill>
                  <a:srgbClr val="000000"/>
                </a:solidFill>
                <a:latin typeface="Century Gothic"/>
                <a:cs typeface="Century Gothic"/>
              </a:rPr>
              <a:t>Omaniya</a:t>
            </a:r>
            <a:r>
              <a:rPr lang="en-US" dirty="0">
                <a:solidFill>
                  <a:srgbClr val="000000"/>
                </a:solidFill>
                <a:latin typeface="Century Gothic"/>
                <a:cs typeface="Century Gothic"/>
              </a:rPr>
              <a:t> Finance</a:t>
            </a:r>
          </a:p>
        </p:txBody>
      </p:sp>
      <p:grpSp>
        <p:nvGrpSpPr>
          <p:cNvPr id="329" name="Group 328"/>
          <p:cNvGrpSpPr/>
          <p:nvPr/>
        </p:nvGrpSpPr>
        <p:grpSpPr>
          <a:xfrm>
            <a:off x="2477593" y="2386755"/>
            <a:ext cx="1235435" cy="2784949"/>
            <a:chOff x="1937410" y="3020881"/>
            <a:chExt cx="884622" cy="1994136"/>
          </a:xfrm>
          <a:solidFill>
            <a:schemeClr val="bg1">
              <a:lumMod val="85000"/>
            </a:schemeClr>
          </a:solidFill>
        </p:grpSpPr>
        <p:grpSp>
          <p:nvGrpSpPr>
            <p:cNvPr id="330" name="Group 329"/>
            <p:cNvGrpSpPr/>
            <p:nvPr/>
          </p:nvGrpSpPr>
          <p:grpSpPr>
            <a:xfrm>
              <a:off x="1937410" y="3367967"/>
              <a:ext cx="884622" cy="1647050"/>
              <a:chOff x="3676470" y="3236859"/>
              <a:chExt cx="884622" cy="1647050"/>
            </a:xfrm>
            <a:grpFill/>
          </p:grpSpPr>
          <p:grpSp>
            <p:nvGrpSpPr>
              <p:cNvPr id="332" name="Group 331"/>
              <p:cNvGrpSpPr/>
              <p:nvPr/>
            </p:nvGrpSpPr>
            <p:grpSpPr>
              <a:xfrm>
                <a:off x="3676470" y="3236859"/>
                <a:ext cx="884622" cy="1187061"/>
                <a:chOff x="2195244" y="2011794"/>
                <a:chExt cx="2577450" cy="3458651"/>
              </a:xfrm>
              <a:grpFill/>
            </p:grpSpPr>
            <p:sp>
              <p:nvSpPr>
                <p:cNvPr id="337" name="Freeform 336"/>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38" name="Freeform 337"/>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39" name="Freeform 338"/>
                <p:cNvSpPr/>
                <p:nvPr/>
              </p:nvSpPr>
              <p:spPr>
                <a:xfrm>
                  <a:off x="2195244" y="291141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40" name="Freeform 339"/>
                <p:cNvSpPr/>
                <p:nvPr/>
              </p:nvSpPr>
              <p:spPr>
                <a:xfrm>
                  <a:off x="2195244" y="3361230"/>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41" name="Freeform 340"/>
                <p:cNvSpPr/>
                <p:nvPr/>
              </p:nvSpPr>
              <p:spPr>
                <a:xfrm>
                  <a:off x="2195244" y="381104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42" name="Freeform 341"/>
                <p:cNvSpPr/>
                <p:nvPr/>
              </p:nvSpPr>
              <p:spPr>
                <a:xfrm>
                  <a:off x="2195244" y="426085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43" name="Freeform 342"/>
                <p:cNvSpPr/>
                <p:nvPr/>
              </p:nvSpPr>
              <p:spPr>
                <a:xfrm>
                  <a:off x="2195244" y="471066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333" name="Group 332"/>
              <p:cNvGrpSpPr/>
              <p:nvPr/>
            </p:nvGrpSpPr>
            <p:grpSpPr>
              <a:xfrm>
                <a:off x="3676470" y="4314377"/>
                <a:ext cx="884622" cy="569532"/>
                <a:chOff x="2195244" y="1561982"/>
                <a:chExt cx="2577450" cy="1659401"/>
              </a:xfrm>
              <a:grpFill/>
            </p:grpSpPr>
            <p:sp>
              <p:nvSpPr>
                <p:cNvPr id="334" name="Freeform 333"/>
                <p:cNvSpPr/>
                <p:nvPr/>
              </p:nvSpPr>
              <p:spPr>
                <a:xfrm>
                  <a:off x="2195244" y="156198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35" name="Freeform 334"/>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36" name="Freeform 335"/>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sp>
          <p:nvSpPr>
            <p:cNvPr id="331" name="Freeform 330"/>
            <p:cNvSpPr/>
            <p:nvPr/>
          </p:nvSpPr>
          <p:spPr>
            <a:xfrm>
              <a:off x="1937410" y="3020881"/>
              <a:ext cx="884622" cy="442310"/>
            </a:xfrm>
            <a:custGeom>
              <a:avLst/>
              <a:gdLst>
                <a:gd name="connsiteX0" fmla="*/ 442311 w 884622"/>
                <a:gd name="connsiteY0" fmla="*/ 0 h 442310"/>
                <a:gd name="connsiteX1" fmla="*/ 884622 w 884622"/>
                <a:gd name="connsiteY1" fmla="*/ 221155 h 442310"/>
                <a:gd name="connsiteX2" fmla="*/ 442311 w 884622"/>
                <a:gd name="connsiteY2" fmla="*/ 442310 h 442310"/>
                <a:gd name="connsiteX3" fmla="*/ 0 w 884622"/>
                <a:gd name="connsiteY3" fmla="*/ 221155 h 442310"/>
                <a:gd name="connsiteX4" fmla="*/ 442311 w 884622"/>
                <a:gd name="connsiteY4" fmla="*/ 0 h 4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22" h="442310">
                  <a:moveTo>
                    <a:pt x="442311" y="0"/>
                  </a:moveTo>
                  <a:cubicBezTo>
                    <a:pt x="686593" y="0"/>
                    <a:pt x="884622" y="99015"/>
                    <a:pt x="884622" y="221155"/>
                  </a:cubicBezTo>
                  <a:cubicBezTo>
                    <a:pt x="884622" y="343296"/>
                    <a:pt x="686593" y="442310"/>
                    <a:pt x="442311" y="442310"/>
                  </a:cubicBezTo>
                  <a:cubicBezTo>
                    <a:pt x="198029" y="442310"/>
                    <a:pt x="0" y="343296"/>
                    <a:pt x="0" y="221155"/>
                  </a:cubicBezTo>
                  <a:cubicBezTo>
                    <a:pt x="0" y="99015"/>
                    <a:pt x="198029" y="0"/>
                    <a:pt x="44231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311" name="Group 310"/>
          <p:cNvGrpSpPr/>
          <p:nvPr/>
        </p:nvGrpSpPr>
        <p:grpSpPr>
          <a:xfrm>
            <a:off x="4478052" y="2386755"/>
            <a:ext cx="1235435" cy="2784949"/>
            <a:chOff x="1937410" y="3020881"/>
            <a:chExt cx="884622" cy="1994136"/>
          </a:xfrm>
          <a:solidFill>
            <a:schemeClr val="bg1">
              <a:lumMod val="85000"/>
            </a:schemeClr>
          </a:solidFill>
        </p:grpSpPr>
        <p:grpSp>
          <p:nvGrpSpPr>
            <p:cNvPr id="312" name="Group 311"/>
            <p:cNvGrpSpPr/>
            <p:nvPr/>
          </p:nvGrpSpPr>
          <p:grpSpPr>
            <a:xfrm>
              <a:off x="1937410" y="3367967"/>
              <a:ext cx="884622" cy="1647050"/>
              <a:chOff x="3676470" y="3236859"/>
              <a:chExt cx="884622" cy="1647050"/>
            </a:xfrm>
            <a:grpFill/>
          </p:grpSpPr>
          <p:grpSp>
            <p:nvGrpSpPr>
              <p:cNvPr id="316" name="Group 315"/>
              <p:cNvGrpSpPr/>
              <p:nvPr/>
            </p:nvGrpSpPr>
            <p:grpSpPr>
              <a:xfrm>
                <a:off x="3676470" y="3236859"/>
                <a:ext cx="884622" cy="1187061"/>
                <a:chOff x="2195244" y="2011794"/>
                <a:chExt cx="2577450" cy="3458651"/>
              </a:xfrm>
              <a:grpFill/>
            </p:grpSpPr>
            <p:sp>
              <p:nvSpPr>
                <p:cNvPr id="321" name="Freeform 320"/>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22" name="Freeform 321"/>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23" name="Freeform 322"/>
                <p:cNvSpPr/>
                <p:nvPr/>
              </p:nvSpPr>
              <p:spPr>
                <a:xfrm>
                  <a:off x="2195244" y="291141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24" name="Freeform 323"/>
                <p:cNvSpPr/>
                <p:nvPr/>
              </p:nvSpPr>
              <p:spPr>
                <a:xfrm>
                  <a:off x="2195244" y="3361230"/>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25" name="Freeform 324"/>
                <p:cNvSpPr/>
                <p:nvPr/>
              </p:nvSpPr>
              <p:spPr>
                <a:xfrm>
                  <a:off x="2195244" y="381104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26" name="Freeform 325"/>
                <p:cNvSpPr/>
                <p:nvPr/>
              </p:nvSpPr>
              <p:spPr>
                <a:xfrm>
                  <a:off x="2195244" y="426085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27" name="Freeform 326"/>
                <p:cNvSpPr/>
                <p:nvPr/>
              </p:nvSpPr>
              <p:spPr>
                <a:xfrm>
                  <a:off x="2195244" y="471066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317" name="Group 316"/>
              <p:cNvGrpSpPr/>
              <p:nvPr/>
            </p:nvGrpSpPr>
            <p:grpSpPr>
              <a:xfrm>
                <a:off x="3676470" y="4314377"/>
                <a:ext cx="884622" cy="569532"/>
                <a:chOff x="2195244" y="1561982"/>
                <a:chExt cx="2577450" cy="1659401"/>
              </a:xfrm>
              <a:grpFill/>
            </p:grpSpPr>
            <p:sp>
              <p:nvSpPr>
                <p:cNvPr id="318" name="Freeform 317"/>
                <p:cNvSpPr/>
                <p:nvPr/>
              </p:nvSpPr>
              <p:spPr>
                <a:xfrm>
                  <a:off x="2195244" y="156198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19" name="Freeform 318"/>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20" name="Freeform 319"/>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sp>
          <p:nvSpPr>
            <p:cNvPr id="314" name="Freeform 313"/>
            <p:cNvSpPr/>
            <p:nvPr/>
          </p:nvSpPr>
          <p:spPr>
            <a:xfrm>
              <a:off x="1937410" y="3020881"/>
              <a:ext cx="884622" cy="442310"/>
            </a:xfrm>
            <a:custGeom>
              <a:avLst/>
              <a:gdLst>
                <a:gd name="connsiteX0" fmla="*/ 442311 w 884622"/>
                <a:gd name="connsiteY0" fmla="*/ 0 h 442310"/>
                <a:gd name="connsiteX1" fmla="*/ 884622 w 884622"/>
                <a:gd name="connsiteY1" fmla="*/ 221155 h 442310"/>
                <a:gd name="connsiteX2" fmla="*/ 442311 w 884622"/>
                <a:gd name="connsiteY2" fmla="*/ 442310 h 442310"/>
                <a:gd name="connsiteX3" fmla="*/ 0 w 884622"/>
                <a:gd name="connsiteY3" fmla="*/ 221155 h 442310"/>
                <a:gd name="connsiteX4" fmla="*/ 442311 w 884622"/>
                <a:gd name="connsiteY4" fmla="*/ 0 h 4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22" h="442310">
                  <a:moveTo>
                    <a:pt x="442311" y="0"/>
                  </a:moveTo>
                  <a:cubicBezTo>
                    <a:pt x="686593" y="0"/>
                    <a:pt x="884622" y="99015"/>
                    <a:pt x="884622" y="221155"/>
                  </a:cubicBezTo>
                  <a:cubicBezTo>
                    <a:pt x="884622" y="343296"/>
                    <a:pt x="686593" y="442310"/>
                    <a:pt x="442311" y="442310"/>
                  </a:cubicBezTo>
                  <a:cubicBezTo>
                    <a:pt x="198029" y="442310"/>
                    <a:pt x="0" y="343296"/>
                    <a:pt x="0" y="221155"/>
                  </a:cubicBezTo>
                  <a:cubicBezTo>
                    <a:pt x="0" y="99015"/>
                    <a:pt x="198029" y="0"/>
                    <a:pt x="44231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295" name="Group 294"/>
          <p:cNvGrpSpPr/>
          <p:nvPr/>
        </p:nvGrpSpPr>
        <p:grpSpPr>
          <a:xfrm>
            <a:off x="6478510" y="2386755"/>
            <a:ext cx="1235435" cy="2784949"/>
            <a:chOff x="1937410" y="3020881"/>
            <a:chExt cx="884622" cy="1994136"/>
          </a:xfrm>
          <a:solidFill>
            <a:schemeClr val="bg1">
              <a:lumMod val="85000"/>
            </a:schemeClr>
          </a:solidFill>
        </p:grpSpPr>
        <p:grpSp>
          <p:nvGrpSpPr>
            <p:cNvPr id="296" name="Group 295"/>
            <p:cNvGrpSpPr/>
            <p:nvPr/>
          </p:nvGrpSpPr>
          <p:grpSpPr>
            <a:xfrm>
              <a:off x="1937410" y="3367967"/>
              <a:ext cx="884622" cy="1647050"/>
              <a:chOff x="3676470" y="3236859"/>
              <a:chExt cx="884622" cy="1647050"/>
            </a:xfrm>
            <a:grpFill/>
          </p:grpSpPr>
          <p:grpSp>
            <p:nvGrpSpPr>
              <p:cNvPr id="298" name="Group 297"/>
              <p:cNvGrpSpPr/>
              <p:nvPr/>
            </p:nvGrpSpPr>
            <p:grpSpPr>
              <a:xfrm>
                <a:off x="3676470" y="3236859"/>
                <a:ext cx="884622" cy="1187061"/>
                <a:chOff x="2195244" y="2011794"/>
                <a:chExt cx="2577450" cy="3458651"/>
              </a:xfrm>
              <a:grpFill/>
            </p:grpSpPr>
            <p:sp>
              <p:nvSpPr>
                <p:cNvPr id="303" name="Freeform 302"/>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4" name="Freeform 303"/>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5" name="Freeform 304"/>
                <p:cNvSpPr/>
                <p:nvPr/>
              </p:nvSpPr>
              <p:spPr>
                <a:xfrm>
                  <a:off x="2195244" y="291141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6" name="Freeform 305"/>
                <p:cNvSpPr/>
                <p:nvPr/>
              </p:nvSpPr>
              <p:spPr>
                <a:xfrm>
                  <a:off x="2195244" y="3361230"/>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7" name="Freeform 306"/>
                <p:cNvSpPr/>
                <p:nvPr/>
              </p:nvSpPr>
              <p:spPr>
                <a:xfrm>
                  <a:off x="2195244" y="381104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8" name="Freeform 307"/>
                <p:cNvSpPr/>
                <p:nvPr/>
              </p:nvSpPr>
              <p:spPr>
                <a:xfrm>
                  <a:off x="2195244" y="426085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9" name="Freeform 308"/>
                <p:cNvSpPr/>
                <p:nvPr/>
              </p:nvSpPr>
              <p:spPr>
                <a:xfrm>
                  <a:off x="2195244" y="471066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299" name="Group 298"/>
              <p:cNvGrpSpPr/>
              <p:nvPr/>
            </p:nvGrpSpPr>
            <p:grpSpPr>
              <a:xfrm>
                <a:off x="3676470" y="4314377"/>
                <a:ext cx="884622" cy="569532"/>
                <a:chOff x="2195244" y="1561982"/>
                <a:chExt cx="2577450" cy="1659401"/>
              </a:xfrm>
              <a:grpFill/>
            </p:grpSpPr>
            <p:sp>
              <p:nvSpPr>
                <p:cNvPr id="300" name="Freeform 299"/>
                <p:cNvSpPr/>
                <p:nvPr/>
              </p:nvSpPr>
              <p:spPr>
                <a:xfrm>
                  <a:off x="2195244" y="156198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1" name="Freeform 300"/>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02" name="Freeform 301"/>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sp>
          <p:nvSpPr>
            <p:cNvPr id="297" name="Freeform 296"/>
            <p:cNvSpPr/>
            <p:nvPr/>
          </p:nvSpPr>
          <p:spPr>
            <a:xfrm>
              <a:off x="1937410" y="3020881"/>
              <a:ext cx="884622" cy="442310"/>
            </a:xfrm>
            <a:custGeom>
              <a:avLst/>
              <a:gdLst>
                <a:gd name="connsiteX0" fmla="*/ 442311 w 884622"/>
                <a:gd name="connsiteY0" fmla="*/ 0 h 442310"/>
                <a:gd name="connsiteX1" fmla="*/ 884622 w 884622"/>
                <a:gd name="connsiteY1" fmla="*/ 221155 h 442310"/>
                <a:gd name="connsiteX2" fmla="*/ 442311 w 884622"/>
                <a:gd name="connsiteY2" fmla="*/ 442310 h 442310"/>
                <a:gd name="connsiteX3" fmla="*/ 0 w 884622"/>
                <a:gd name="connsiteY3" fmla="*/ 221155 h 442310"/>
                <a:gd name="connsiteX4" fmla="*/ 442311 w 884622"/>
                <a:gd name="connsiteY4" fmla="*/ 0 h 4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22" h="442310">
                  <a:moveTo>
                    <a:pt x="442311" y="0"/>
                  </a:moveTo>
                  <a:cubicBezTo>
                    <a:pt x="686593" y="0"/>
                    <a:pt x="884622" y="99015"/>
                    <a:pt x="884622" y="221155"/>
                  </a:cubicBezTo>
                  <a:cubicBezTo>
                    <a:pt x="884622" y="343296"/>
                    <a:pt x="686593" y="442310"/>
                    <a:pt x="442311" y="442310"/>
                  </a:cubicBezTo>
                  <a:cubicBezTo>
                    <a:pt x="198029" y="442310"/>
                    <a:pt x="0" y="343296"/>
                    <a:pt x="0" y="221155"/>
                  </a:cubicBezTo>
                  <a:cubicBezTo>
                    <a:pt x="0" y="99015"/>
                    <a:pt x="198029" y="0"/>
                    <a:pt x="44231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198" name="Group 197"/>
          <p:cNvGrpSpPr/>
          <p:nvPr/>
        </p:nvGrpSpPr>
        <p:grpSpPr>
          <a:xfrm>
            <a:off x="8478969" y="2386755"/>
            <a:ext cx="1235435" cy="2784949"/>
            <a:chOff x="1937410" y="3020881"/>
            <a:chExt cx="884622" cy="1994136"/>
          </a:xfrm>
          <a:solidFill>
            <a:schemeClr val="bg1">
              <a:lumMod val="85000"/>
            </a:schemeClr>
          </a:solidFill>
        </p:grpSpPr>
        <p:grpSp>
          <p:nvGrpSpPr>
            <p:cNvPr id="199" name="Group 198"/>
            <p:cNvGrpSpPr/>
            <p:nvPr/>
          </p:nvGrpSpPr>
          <p:grpSpPr>
            <a:xfrm>
              <a:off x="1937410" y="3367967"/>
              <a:ext cx="884622" cy="1647050"/>
              <a:chOff x="3676470" y="3236859"/>
              <a:chExt cx="884622" cy="1647050"/>
            </a:xfrm>
            <a:grpFill/>
          </p:grpSpPr>
          <p:grpSp>
            <p:nvGrpSpPr>
              <p:cNvPr id="201" name="Group 200"/>
              <p:cNvGrpSpPr/>
              <p:nvPr/>
            </p:nvGrpSpPr>
            <p:grpSpPr>
              <a:xfrm>
                <a:off x="3676470" y="3236859"/>
                <a:ext cx="884622" cy="1187061"/>
                <a:chOff x="2195244" y="2011794"/>
                <a:chExt cx="2577450" cy="3458651"/>
              </a:xfrm>
              <a:grpFill/>
            </p:grpSpPr>
            <p:sp>
              <p:nvSpPr>
                <p:cNvPr id="287" name="Freeform 286"/>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88" name="Freeform 287"/>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89" name="Freeform 288"/>
                <p:cNvSpPr/>
                <p:nvPr/>
              </p:nvSpPr>
              <p:spPr>
                <a:xfrm>
                  <a:off x="2195244" y="291141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90" name="Freeform 289"/>
                <p:cNvSpPr/>
                <p:nvPr/>
              </p:nvSpPr>
              <p:spPr>
                <a:xfrm>
                  <a:off x="2195244" y="3361230"/>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91" name="Freeform 290"/>
                <p:cNvSpPr/>
                <p:nvPr/>
              </p:nvSpPr>
              <p:spPr>
                <a:xfrm>
                  <a:off x="2195244" y="381104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92" name="Freeform 291"/>
                <p:cNvSpPr/>
                <p:nvPr/>
              </p:nvSpPr>
              <p:spPr>
                <a:xfrm>
                  <a:off x="2195244" y="426085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93" name="Freeform 292"/>
                <p:cNvSpPr/>
                <p:nvPr/>
              </p:nvSpPr>
              <p:spPr>
                <a:xfrm>
                  <a:off x="2195244" y="4710668"/>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203" name="Group 202"/>
              <p:cNvGrpSpPr/>
              <p:nvPr/>
            </p:nvGrpSpPr>
            <p:grpSpPr>
              <a:xfrm>
                <a:off x="3676470" y="4314377"/>
                <a:ext cx="884622" cy="569532"/>
                <a:chOff x="2195244" y="1561982"/>
                <a:chExt cx="2577450" cy="1659401"/>
              </a:xfrm>
              <a:grpFill/>
            </p:grpSpPr>
            <p:sp>
              <p:nvSpPr>
                <p:cNvPr id="216" name="Freeform 215"/>
                <p:cNvSpPr/>
                <p:nvPr/>
              </p:nvSpPr>
              <p:spPr>
                <a:xfrm>
                  <a:off x="2195244" y="1561982"/>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17" name="Freeform 216"/>
                <p:cNvSpPr/>
                <p:nvPr/>
              </p:nvSpPr>
              <p:spPr>
                <a:xfrm>
                  <a:off x="2195244" y="2011794"/>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218" name="Freeform 217"/>
                <p:cNvSpPr/>
                <p:nvPr/>
              </p:nvSpPr>
              <p:spPr>
                <a:xfrm>
                  <a:off x="2195244" y="2461606"/>
                  <a:ext cx="257745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sp>
          <p:nvSpPr>
            <p:cNvPr id="200" name="Freeform 199"/>
            <p:cNvSpPr/>
            <p:nvPr/>
          </p:nvSpPr>
          <p:spPr>
            <a:xfrm>
              <a:off x="1937410" y="3020881"/>
              <a:ext cx="884622" cy="442310"/>
            </a:xfrm>
            <a:custGeom>
              <a:avLst/>
              <a:gdLst>
                <a:gd name="connsiteX0" fmla="*/ 442311 w 884622"/>
                <a:gd name="connsiteY0" fmla="*/ 0 h 442310"/>
                <a:gd name="connsiteX1" fmla="*/ 884622 w 884622"/>
                <a:gd name="connsiteY1" fmla="*/ 221155 h 442310"/>
                <a:gd name="connsiteX2" fmla="*/ 442311 w 884622"/>
                <a:gd name="connsiteY2" fmla="*/ 442310 h 442310"/>
                <a:gd name="connsiteX3" fmla="*/ 0 w 884622"/>
                <a:gd name="connsiteY3" fmla="*/ 221155 h 442310"/>
                <a:gd name="connsiteX4" fmla="*/ 442311 w 884622"/>
                <a:gd name="connsiteY4" fmla="*/ 0 h 44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22" h="442310">
                  <a:moveTo>
                    <a:pt x="442311" y="0"/>
                  </a:moveTo>
                  <a:cubicBezTo>
                    <a:pt x="686593" y="0"/>
                    <a:pt x="884622" y="99015"/>
                    <a:pt x="884622" y="221155"/>
                  </a:cubicBezTo>
                  <a:cubicBezTo>
                    <a:pt x="884622" y="343296"/>
                    <a:pt x="686593" y="442310"/>
                    <a:pt x="442311" y="442310"/>
                  </a:cubicBezTo>
                  <a:cubicBezTo>
                    <a:pt x="198029" y="442310"/>
                    <a:pt x="0" y="343296"/>
                    <a:pt x="0" y="221155"/>
                  </a:cubicBezTo>
                  <a:cubicBezTo>
                    <a:pt x="0" y="99015"/>
                    <a:pt x="198029" y="0"/>
                    <a:pt x="44231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sp>
        <p:nvSpPr>
          <p:cNvPr id="131" name="Oval 130"/>
          <p:cNvSpPr/>
          <p:nvPr/>
        </p:nvSpPr>
        <p:spPr>
          <a:xfrm>
            <a:off x="10152380" y="4997747"/>
            <a:ext cx="1812990" cy="389340"/>
          </a:xfrm>
          <a:prstGeom prst="ellipse">
            <a:avLst/>
          </a:prstGeom>
          <a:gradFill flip="none" rotWithShape="1">
            <a:gsLst>
              <a:gs pos="100000">
                <a:schemeClr val="tx1">
                  <a:alpha val="0"/>
                </a:schemeClr>
              </a:gs>
              <a:gs pos="0">
                <a:schemeClr val="tx1">
                  <a:alpha val="48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nvGrpSpPr>
          <p:cNvPr id="132" name="Group 131"/>
          <p:cNvGrpSpPr/>
          <p:nvPr/>
        </p:nvGrpSpPr>
        <p:grpSpPr>
          <a:xfrm>
            <a:off x="10251796" y="1518411"/>
            <a:ext cx="1741814" cy="472334"/>
            <a:chOff x="8479404" y="1370326"/>
            <a:chExt cx="1233080" cy="472334"/>
          </a:xfrm>
        </p:grpSpPr>
        <p:sp>
          <p:nvSpPr>
            <p:cNvPr id="133" name="Rounded Rectangular Callout 132"/>
            <p:cNvSpPr/>
            <p:nvPr/>
          </p:nvSpPr>
          <p:spPr>
            <a:xfrm>
              <a:off x="8479404" y="1370326"/>
              <a:ext cx="1213088" cy="472334"/>
            </a:xfrm>
            <a:prstGeom prst="wedgeRoundRectCallout">
              <a:avLst>
                <a:gd name="adj1" fmla="val -19482"/>
                <a:gd name="adj2" fmla="val 107611"/>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34" name="TextBox 133"/>
            <p:cNvSpPr txBox="1"/>
            <p:nvPr/>
          </p:nvSpPr>
          <p:spPr>
            <a:xfrm>
              <a:off x="8479408" y="1406769"/>
              <a:ext cx="1233076" cy="323165"/>
            </a:xfrm>
            <a:prstGeom prst="rect">
              <a:avLst/>
            </a:prstGeom>
            <a:noFill/>
          </p:spPr>
          <p:txBody>
            <a:bodyPr wrap="square" rtlCol="0">
              <a:spAutoFit/>
            </a:bodyPr>
            <a:lstStyle/>
            <a:p>
              <a:pPr lvl="0" algn="ctr">
                <a:defRPr/>
              </a:pPr>
              <a:r>
                <a:rPr lang="en-US" sz="1500" b="1" dirty="0">
                  <a:solidFill>
                    <a:srgbClr val="00A39A"/>
                  </a:solidFill>
                  <a:latin typeface="Century Gothic"/>
                  <a:cs typeface="Century Gothic"/>
                </a:rPr>
                <a:t>1.34m/1m(31%)</a:t>
              </a:r>
            </a:p>
          </p:txBody>
        </p:sp>
      </p:grpSp>
      <p:sp>
        <p:nvSpPr>
          <p:cNvPr id="135" name="TextBox 134"/>
          <p:cNvSpPr txBox="1"/>
          <p:nvPr/>
        </p:nvSpPr>
        <p:spPr>
          <a:xfrm>
            <a:off x="10251801" y="5414017"/>
            <a:ext cx="1636314" cy="646331"/>
          </a:xfrm>
          <a:prstGeom prst="rect">
            <a:avLst/>
          </a:prstGeom>
          <a:noFill/>
        </p:spPr>
        <p:txBody>
          <a:bodyPr wrap="square" rtlCol="0">
            <a:spAutoFit/>
          </a:bodyPr>
          <a:lstStyle/>
          <a:p>
            <a:pPr lvl="0" algn="ctr">
              <a:defRPr/>
            </a:pPr>
            <a:r>
              <a:rPr lang="en-US" dirty="0">
                <a:solidFill>
                  <a:srgbClr val="000000"/>
                </a:solidFill>
                <a:latin typeface="Century Gothic"/>
                <a:cs typeface="Century Gothic"/>
              </a:rPr>
              <a:t>Taageer Finance</a:t>
            </a:r>
          </a:p>
        </p:txBody>
      </p:sp>
      <p:sp>
        <p:nvSpPr>
          <p:cNvPr id="137" name="Freeform 136"/>
          <p:cNvSpPr/>
          <p:nvPr/>
        </p:nvSpPr>
        <p:spPr>
          <a:xfrm>
            <a:off x="10449031" y="3782271"/>
            <a:ext cx="1215797" cy="364180"/>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38" name="Freeform 137"/>
          <p:cNvSpPr/>
          <p:nvPr/>
        </p:nvSpPr>
        <p:spPr>
          <a:xfrm>
            <a:off x="10449029" y="4003947"/>
            <a:ext cx="1215797" cy="364180"/>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39" name="Freeform 138"/>
          <p:cNvSpPr/>
          <p:nvPr/>
        </p:nvSpPr>
        <p:spPr>
          <a:xfrm>
            <a:off x="10462884" y="4225612"/>
            <a:ext cx="1215797" cy="364180"/>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40" name="Freeform 139"/>
          <p:cNvSpPr/>
          <p:nvPr/>
        </p:nvSpPr>
        <p:spPr>
          <a:xfrm>
            <a:off x="10462884" y="4433435"/>
            <a:ext cx="1215797" cy="364180"/>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41" name="Freeform 140"/>
          <p:cNvSpPr/>
          <p:nvPr/>
        </p:nvSpPr>
        <p:spPr>
          <a:xfrm>
            <a:off x="10449029" y="4655113"/>
            <a:ext cx="1215797" cy="364180"/>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42" name="Freeform 141"/>
          <p:cNvSpPr/>
          <p:nvPr/>
        </p:nvSpPr>
        <p:spPr>
          <a:xfrm>
            <a:off x="6488483" y="3296626"/>
            <a:ext cx="1215793" cy="364179"/>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nvGrpSpPr>
          <p:cNvPr id="389" name="Group 388"/>
          <p:cNvGrpSpPr/>
          <p:nvPr/>
        </p:nvGrpSpPr>
        <p:grpSpPr>
          <a:xfrm>
            <a:off x="2491180" y="3518301"/>
            <a:ext cx="7220175" cy="1653399"/>
            <a:chOff x="3567377" y="3040226"/>
            <a:chExt cx="4715680" cy="1414472"/>
          </a:xfrm>
        </p:grpSpPr>
        <p:grpSp>
          <p:nvGrpSpPr>
            <p:cNvPr id="419" name="Group 418"/>
            <p:cNvGrpSpPr/>
            <p:nvPr/>
          </p:nvGrpSpPr>
          <p:grpSpPr>
            <a:xfrm>
              <a:off x="3567377" y="3774243"/>
              <a:ext cx="794073" cy="680451"/>
              <a:chOff x="2206784" y="1561982"/>
              <a:chExt cx="1936485" cy="1659401"/>
            </a:xfrm>
            <a:solidFill>
              <a:srgbClr val="C62926"/>
            </a:solidFill>
          </p:grpSpPr>
          <p:sp>
            <p:nvSpPr>
              <p:cNvPr id="420" name="Freeform 419"/>
              <p:cNvSpPr/>
              <p:nvPr/>
            </p:nvSpPr>
            <p:spPr>
              <a:xfrm>
                <a:off x="2206794" y="1561982"/>
                <a:ext cx="1936475" cy="759776"/>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rgbClr val="23AC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21" name="Freeform 420"/>
              <p:cNvSpPr/>
              <p:nvPr/>
            </p:nvSpPr>
            <p:spPr>
              <a:xfrm>
                <a:off x="2206784" y="2011794"/>
                <a:ext cx="1936475" cy="759776"/>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rgbClr val="23AC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22" name="Freeform 421"/>
              <p:cNvSpPr/>
              <p:nvPr/>
            </p:nvSpPr>
            <p:spPr>
              <a:xfrm>
                <a:off x="2206794" y="2461607"/>
                <a:ext cx="1936474" cy="759776"/>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rgbClr val="23AC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391" name="Group 390"/>
            <p:cNvGrpSpPr/>
            <p:nvPr/>
          </p:nvGrpSpPr>
          <p:grpSpPr>
            <a:xfrm>
              <a:off x="4871562" y="3593572"/>
              <a:ext cx="794082" cy="861126"/>
              <a:chOff x="3339607" y="4163153"/>
              <a:chExt cx="664639" cy="720756"/>
            </a:xfrm>
          </p:grpSpPr>
          <p:sp>
            <p:nvSpPr>
              <p:cNvPr id="413" name="Freeform 412"/>
              <p:cNvSpPr/>
              <p:nvPr/>
            </p:nvSpPr>
            <p:spPr>
              <a:xfrm>
                <a:off x="3339616" y="4163153"/>
                <a:ext cx="664630" cy="26076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nvGrpSpPr>
              <p:cNvPr id="414" name="Group 413"/>
              <p:cNvGrpSpPr/>
              <p:nvPr/>
            </p:nvGrpSpPr>
            <p:grpSpPr>
              <a:xfrm>
                <a:off x="3339607" y="4314377"/>
                <a:ext cx="664639" cy="569532"/>
                <a:chOff x="1213758" y="1561982"/>
                <a:chExt cx="1936506" cy="1659401"/>
              </a:xfrm>
              <a:solidFill>
                <a:srgbClr val="C62926"/>
              </a:solidFill>
            </p:grpSpPr>
            <p:sp>
              <p:nvSpPr>
                <p:cNvPr id="415" name="Freeform 414"/>
                <p:cNvSpPr/>
                <p:nvPr/>
              </p:nvSpPr>
              <p:spPr>
                <a:xfrm>
                  <a:off x="1213775" y="1561982"/>
                  <a:ext cx="1936476"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16" name="Freeform 415"/>
                <p:cNvSpPr/>
                <p:nvPr/>
              </p:nvSpPr>
              <p:spPr>
                <a:xfrm>
                  <a:off x="1213758" y="2011793"/>
                  <a:ext cx="1936474"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17" name="Freeform 416"/>
                <p:cNvSpPr/>
                <p:nvPr/>
              </p:nvSpPr>
              <p:spPr>
                <a:xfrm>
                  <a:off x="1213795" y="2461606"/>
                  <a:ext cx="1936469"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grpSp>
          <p:nvGrpSpPr>
            <p:cNvPr id="392" name="Group 391"/>
            <p:cNvGrpSpPr/>
            <p:nvPr/>
          </p:nvGrpSpPr>
          <p:grpSpPr>
            <a:xfrm>
              <a:off x="6175737" y="3040226"/>
              <a:ext cx="803129" cy="1414471"/>
              <a:chOff x="2998791" y="3700007"/>
              <a:chExt cx="672215" cy="1183902"/>
            </a:xfrm>
          </p:grpSpPr>
          <p:grpSp>
            <p:nvGrpSpPr>
              <p:cNvPr id="402" name="Group 401"/>
              <p:cNvGrpSpPr/>
              <p:nvPr/>
            </p:nvGrpSpPr>
            <p:grpSpPr>
              <a:xfrm>
                <a:off x="2998798" y="3700007"/>
                <a:ext cx="672208" cy="723915"/>
                <a:chOff x="220753" y="3361230"/>
                <a:chExt cx="1958556" cy="2109215"/>
              </a:xfrm>
              <a:solidFill>
                <a:srgbClr val="C62926"/>
              </a:solidFill>
            </p:grpSpPr>
            <p:sp>
              <p:nvSpPr>
                <p:cNvPr id="409" name="Freeform 408"/>
                <p:cNvSpPr/>
                <p:nvPr/>
              </p:nvSpPr>
              <p:spPr>
                <a:xfrm>
                  <a:off x="242805" y="3361230"/>
                  <a:ext cx="1936474"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10" name="Freeform 409"/>
                <p:cNvSpPr/>
                <p:nvPr/>
              </p:nvSpPr>
              <p:spPr>
                <a:xfrm>
                  <a:off x="220753" y="3811041"/>
                  <a:ext cx="1936476"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11" name="Freeform 410"/>
                <p:cNvSpPr/>
                <p:nvPr/>
              </p:nvSpPr>
              <p:spPr>
                <a:xfrm>
                  <a:off x="242835" y="4260854"/>
                  <a:ext cx="1936474"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12" name="Freeform 411"/>
                <p:cNvSpPr/>
                <p:nvPr/>
              </p:nvSpPr>
              <p:spPr>
                <a:xfrm>
                  <a:off x="242806" y="4710668"/>
                  <a:ext cx="1936473"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403" name="Group 402"/>
              <p:cNvGrpSpPr/>
              <p:nvPr/>
            </p:nvGrpSpPr>
            <p:grpSpPr>
              <a:xfrm>
                <a:off x="2998791" y="4314377"/>
                <a:ext cx="664637" cy="569532"/>
                <a:chOff x="220737" y="1561982"/>
                <a:chExt cx="1936507" cy="1659401"/>
              </a:xfrm>
              <a:solidFill>
                <a:srgbClr val="C62926"/>
              </a:solidFill>
            </p:grpSpPr>
            <p:sp>
              <p:nvSpPr>
                <p:cNvPr id="404" name="Freeform 403"/>
                <p:cNvSpPr/>
                <p:nvPr/>
              </p:nvSpPr>
              <p:spPr>
                <a:xfrm>
                  <a:off x="220761" y="1561982"/>
                  <a:ext cx="1936476"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05" name="Freeform 404"/>
                <p:cNvSpPr/>
                <p:nvPr/>
              </p:nvSpPr>
              <p:spPr>
                <a:xfrm>
                  <a:off x="220737" y="2011793"/>
                  <a:ext cx="1936485"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06" name="Freeform 405"/>
                <p:cNvSpPr/>
                <p:nvPr/>
              </p:nvSpPr>
              <p:spPr>
                <a:xfrm>
                  <a:off x="220759" y="2461606"/>
                  <a:ext cx="1936485"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grpSp>
          <p:nvGrpSpPr>
            <p:cNvPr id="393" name="Group 392"/>
            <p:cNvGrpSpPr/>
            <p:nvPr/>
          </p:nvGrpSpPr>
          <p:grpSpPr>
            <a:xfrm>
              <a:off x="7479937" y="3224660"/>
              <a:ext cx="803120" cy="1226201"/>
              <a:chOff x="2657973" y="3854390"/>
              <a:chExt cx="672205" cy="1026324"/>
            </a:xfrm>
          </p:grpSpPr>
          <p:grpSp>
            <p:nvGrpSpPr>
              <p:cNvPr id="394" name="Group 393"/>
              <p:cNvGrpSpPr/>
              <p:nvPr/>
            </p:nvGrpSpPr>
            <p:grpSpPr>
              <a:xfrm>
                <a:off x="2657973" y="3854390"/>
                <a:ext cx="672199" cy="569533"/>
                <a:chOff x="-772265" y="3811042"/>
                <a:chExt cx="1958534" cy="1659403"/>
              </a:xfrm>
              <a:solidFill>
                <a:srgbClr val="C62926"/>
              </a:solidFill>
            </p:grpSpPr>
            <p:sp>
              <p:nvSpPr>
                <p:cNvPr id="399" name="Freeform 398"/>
                <p:cNvSpPr/>
                <p:nvPr/>
              </p:nvSpPr>
              <p:spPr>
                <a:xfrm>
                  <a:off x="-750213" y="3811042"/>
                  <a:ext cx="1936480"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00" name="Freeform 399"/>
                <p:cNvSpPr/>
                <p:nvPr/>
              </p:nvSpPr>
              <p:spPr>
                <a:xfrm>
                  <a:off x="-750208" y="4260855"/>
                  <a:ext cx="1936477"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401" name="Freeform 400"/>
                <p:cNvSpPr/>
                <p:nvPr/>
              </p:nvSpPr>
              <p:spPr>
                <a:xfrm>
                  <a:off x="-772265" y="4710668"/>
                  <a:ext cx="1936473"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nvGrpSpPr>
              <p:cNvPr id="395" name="Group 394"/>
              <p:cNvGrpSpPr/>
              <p:nvPr/>
            </p:nvGrpSpPr>
            <p:grpSpPr>
              <a:xfrm>
                <a:off x="2657980" y="4314377"/>
                <a:ext cx="672198" cy="566337"/>
                <a:chOff x="-772243" y="1561982"/>
                <a:chExt cx="1958525" cy="1650086"/>
              </a:xfrm>
              <a:solidFill>
                <a:srgbClr val="C62926"/>
              </a:solidFill>
            </p:grpSpPr>
            <p:sp>
              <p:nvSpPr>
                <p:cNvPr id="398" name="Freeform 397"/>
                <p:cNvSpPr/>
                <p:nvPr/>
              </p:nvSpPr>
              <p:spPr>
                <a:xfrm>
                  <a:off x="-763007" y="2452291"/>
                  <a:ext cx="1936475" cy="759777"/>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96" name="Freeform 395"/>
                <p:cNvSpPr/>
                <p:nvPr/>
              </p:nvSpPr>
              <p:spPr>
                <a:xfrm>
                  <a:off x="-772243" y="1561982"/>
                  <a:ext cx="1936477" cy="759778"/>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397" name="Freeform 396"/>
                <p:cNvSpPr/>
                <p:nvPr/>
              </p:nvSpPr>
              <p:spPr>
                <a:xfrm>
                  <a:off x="-750193" y="2011794"/>
                  <a:ext cx="1936475" cy="759778"/>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grpSp>
      </p:grpSp>
      <p:sp>
        <p:nvSpPr>
          <p:cNvPr id="143" name="Freeform 142"/>
          <p:cNvSpPr/>
          <p:nvPr/>
        </p:nvSpPr>
        <p:spPr>
          <a:xfrm>
            <a:off x="10449028" y="3560601"/>
            <a:ext cx="1215797" cy="364180"/>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144" name="TextBox 143">
            <a:extLst>
              <a:ext uri="{FF2B5EF4-FFF2-40B4-BE49-F238E27FC236}">
                <a16:creationId xmlns:a16="http://schemas.microsoft.com/office/drawing/2014/main" id="{D489115E-813F-F946-A4BE-AAE0CC86EA78}"/>
              </a:ext>
            </a:extLst>
          </p:cNvPr>
          <p:cNvSpPr txBox="1"/>
          <p:nvPr/>
        </p:nvSpPr>
        <p:spPr>
          <a:xfrm>
            <a:off x="183489" y="6160175"/>
            <a:ext cx="5215678" cy="615553"/>
          </a:xfrm>
          <a:prstGeom prst="rect">
            <a:avLst/>
          </a:prstGeom>
          <a:noFill/>
          <a:ln>
            <a:noFill/>
          </a:ln>
        </p:spPr>
        <p:txBody>
          <a:bodyPr wrap="square" lIns="0" tIns="0" rIns="0" bIns="0" rtlCol="0" anchor="t">
            <a:spAutoFit/>
          </a:bodyPr>
          <a:lstStyle/>
          <a:p>
            <a:pPr marL="171450" indent="-171450">
              <a:spcBef>
                <a:spcPts val="600"/>
              </a:spcBef>
              <a:spcAft>
                <a:spcPts val="600"/>
              </a:spcAft>
              <a:buFont typeface="Wingdings" panose="05000000000000000000" pitchFamily="2" charset="2"/>
              <a:buChar char="§"/>
            </a:pPr>
            <a:r>
              <a:rPr lang="en-US" sz="1500" dirty="0">
                <a:solidFill>
                  <a:schemeClr val="tx1">
                    <a:lumMod val="95000"/>
                    <a:lumOff val="5000"/>
                  </a:schemeClr>
                </a:solidFill>
                <a:latin typeface="Century Gothic"/>
                <a:cs typeface="Century Gothic"/>
              </a:rPr>
              <a:t>Net profit comparison H1 2022 Vs. H1 2021</a:t>
            </a:r>
          </a:p>
          <a:p>
            <a:pPr marL="171450" indent="-171450">
              <a:spcBef>
                <a:spcPts val="600"/>
              </a:spcBef>
              <a:spcAft>
                <a:spcPts val="600"/>
              </a:spcAft>
              <a:buFont typeface="Wingdings" panose="05000000000000000000" pitchFamily="2" charset="2"/>
              <a:buChar char="§"/>
            </a:pPr>
            <a:r>
              <a:rPr lang="en-US" sz="1500" dirty="0">
                <a:solidFill>
                  <a:schemeClr val="tx1">
                    <a:lumMod val="95000"/>
                    <a:lumOff val="5000"/>
                  </a:schemeClr>
                </a:solidFill>
                <a:latin typeface="Century Gothic"/>
                <a:cs typeface="Century Gothic"/>
              </a:rPr>
              <a:t>UFC net profit RO 776K- without prior period exp.</a:t>
            </a:r>
          </a:p>
        </p:txBody>
      </p:sp>
      <p:sp>
        <p:nvSpPr>
          <p:cNvPr id="145" name="Freeform 144"/>
          <p:cNvSpPr/>
          <p:nvPr/>
        </p:nvSpPr>
        <p:spPr>
          <a:xfrm>
            <a:off x="10421314" y="4862933"/>
            <a:ext cx="1215797" cy="364180"/>
          </a:xfrm>
          <a:custGeom>
            <a:avLst/>
            <a:gdLst>
              <a:gd name="connsiteX0" fmla="*/ 31058 w 3676650"/>
              <a:gd name="connsiteY0" fmla="*/ 0 h 1083799"/>
              <a:gd name="connsiteX1" fmla="*/ 104621 w 3676650"/>
              <a:gd name="connsiteY1" fmla="*/ 78935 h 1083799"/>
              <a:gd name="connsiteX2" fmla="*/ 1838325 w 3676650"/>
              <a:gd name="connsiteY2" fmla="*/ 612310 h 1083799"/>
              <a:gd name="connsiteX3" fmla="*/ 3572030 w 3676650"/>
              <a:gd name="connsiteY3" fmla="*/ 78935 h 1083799"/>
              <a:gd name="connsiteX4" fmla="*/ 3645592 w 3676650"/>
              <a:gd name="connsiteY4" fmla="*/ 0 h 1083799"/>
              <a:gd name="connsiteX5" fmla="*/ 3667159 w 3676650"/>
              <a:gd name="connsiteY5" fmla="*/ 70657 h 1083799"/>
              <a:gd name="connsiteX6" fmla="*/ 3676650 w 3676650"/>
              <a:gd name="connsiteY6" fmla="*/ 164636 h 1083799"/>
              <a:gd name="connsiteX7" fmla="*/ 1838325 w 3676650"/>
              <a:gd name="connsiteY7" fmla="*/ 1083799 h 1083799"/>
              <a:gd name="connsiteX8" fmla="*/ 0 w 3676650"/>
              <a:gd name="connsiteY8" fmla="*/ 164636 h 1083799"/>
              <a:gd name="connsiteX9" fmla="*/ 9491 w 3676650"/>
              <a:gd name="connsiteY9" fmla="*/ 70657 h 108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6650" h="1083799">
                <a:moveTo>
                  <a:pt x="31058" y="0"/>
                </a:moveTo>
                <a:lnTo>
                  <a:pt x="104621" y="78935"/>
                </a:lnTo>
                <a:cubicBezTo>
                  <a:pt x="438503" y="396637"/>
                  <a:pt x="1089689" y="612310"/>
                  <a:pt x="1838325" y="612310"/>
                </a:cubicBezTo>
                <a:cubicBezTo>
                  <a:pt x="2586962" y="612310"/>
                  <a:pt x="3238148" y="396637"/>
                  <a:pt x="3572030" y="78935"/>
                </a:cubicBezTo>
                <a:lnTo>
                  <a:pt x="3645592" y="0"/>
                </a:lnTo>
                <a:lnTo>
                  <a:pt x="3667159" y="70657"/>
                </a:lnTo>
                <a:cubicBezTo>
                  <a:pt x="3673435" y="101557"/>
                  <a:pt x="3676650" y="132909"/>
                  <a:pt x="3676650" y="164636"/>
                </a:cubicBezTo>
                <a:cubicBezTo>
                  <a:pt x="3676650" y="672276"/>
                  <a:pt x="2853604" y="1083799"/>
                  <a:pt x="1838325" y="1083799"/>
                </a:cubicBezTo>
                <a:cubicBezTo>
                  <a:pt x="823046" y="1083799"/>
                  <a:pt x="0" y="672276"/>
                  <a:pt x="0" y="164636"/>
                </a:cubicBezTo>
                <a:cubicBezTo>
                  <a:pt x="0" y="132909"/>
                  <a:pt x="3215" y="101557"/>
                  <a:pt x="9491" y="7065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Century Gothic"/>
            </a:endParaRPr>
          </a:p>
        </p:txBody>
      </p:sp>
      <p:pic>
        <p:nvPicPr>
          <p:cNvPr id="148" name="Picture 147">
            <a:extLst>
              <a:ext uri="{FF2B5EF4-FFF2-40B4-BE49-F238E27FC236}">
                <a16:creationId xmlns:a16="http://schemas.microsoft.com/office/drawing/2014/main" id="{7A0789A9-91DD-4A5E-AB47-10D0349AF94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29173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000"/>
                                        <p:tgtEl>
                                          <p:spTgt spid="329"/>
                                        </p:tgtEl>
                                      </p:cBhvr>
                                    </p:animEffect>
                                    <p:anim calcmode="lin" valueType="num">
                                      <p:cBhvr>
                                        <p:cTn id="8" dur="1000" fill="hold"/>
                                        <p:tgtEl>
                                          <p:spTgt spid="329"/>
                                        </p:tgtEl>
                                        <p:attrNameLst>
                                          <p:attrName>ppt_x</p:attrName>
                                        </p:attrNameLst>
                                      </p:cBhvr>
                                      <p:tavLst>
                                        <p:tav tm="0">
                                          <p:val>
                                            <p:strVal val="#ppt_x"/>
                                          </p:val>
                                        </p:tav>
                                        <p:tav tm="100000">
                                          <p:val>
                                            <p:strVal val="#ppt_x"/>
                                          </p:val>
                                        </p:tav>
                                      </p:tavLst>
                                    </p:anim>
                                    <p:anim calcmode="lin" valueType="num">
                                      <p:cBhvr>
                                        <p:cTn id="9" dur="900" decel="100000" fill="hold"/>
                                        <p:tgtEl>
                                          <p:spTgt spid="3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9"/>
                                        </p:tgtEl>
                                        <p:attrNameLst>
                                          <p:attrName>ppt_y</p:attrName>
                                        </p:attrNameLst>
                                      </p:cBhvr>
                                      <p:tavLst>
                                        <p:tav tm="0">
                                          <p:val>
                                            <p:strVal val="#ppt_y-.03"/>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315"/>
                                        </p:tgtEl>
                                        <p:attrNameLst>
                                          <p:attrName>style.visibility</p:attrName>
                                        </p:attrNameLst>
                                      </p:cBhvr>
                                      <p:to>
                                        <p:strVal val="visible"/>
                                      </p:to>
                                    </p:set>
                                  </p:childTnLst>
                                </p:cTn>
                              </p:par>
                              <p:par>
                                <p:cTn id="13" presetID="37" presetClass="entr" presetSubtype="0" fill="hold" nodeType="withEffect">
                                  <p:stCondLst>
                                    <p:cond delay="300"/>
                                  </p:stCondLst>
                                  <p:childTnLst>
                                    <p:set>
                                      <p:cBhvr>
                                        <p:cTn id="14" dur="1" fill="hold">
                                          <p:stCondLst>
                                            <p:cond delay="0"/>
                                          </p:stCondLst>
                                        </p:cTn>
                                        <p:tgtEl>
                                          <p:spTgt spid="311"/>
                                        </p:tgtEl>
                                        <p:attrNameLst>
                                          <p:attrName>style.visibility</p:attrName>
                                        </p:attrNameLst>
                                      </p:cBhvr>
                                      <p:to>
                                        <p:strVal val="visible"/>
                                      </p:to>
                                    </p:set>
                                    <p:animEffect transition="in" filter="fade">
                                      <p:cBhvr>
                                        <p:cTn id="15" dur="1000"/>
                                        <p:tgtEl>
                                          <p:spTgt spid="311"/>
                                        </p:tgtEl>
                                      </p:cBhvr>
                                    </p:animEffect>
                                    <p:anim calcmode="lin" valueType="num">
                                      <p:cBhvr>
                                        <p:cTn id="16" dur="1000" fill="hold"/>
                                        <p:tgtEl>
                                          <p:spTgt spid="311"/>
                                        </p:tgtEl>
                                        <p:attrNameLst>
                                          <p:attrName>ppt_x</p:attrName>
                                        </p:attrNameLst>
                                      </p:cBhvr>
                                      <p:tavLst>
                                        <p:tav tm="0">
                                          <p:val>
                                            <p:strVal val="#ppt_x"/>
                                          </p:val>
                                        </p:tav>
                                        <p:tav tm="100000">
                                          <p:val>
                                            <p:strVal val="#ppt_x"/>
                                          </p:val>
                                        </p:tav>
                                      </p:tavLst>
                                    </p:anim>
                                    <p:anim calcmode="lin" valueType="num">
                                      <p:cBhvr>
                                        <p:cTn id="17" dur="900" decel="100000" fill="hold"/>
                                        <p:tgtEl>
                                          <p:spTgt spid="3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1"/>
                                        </p:tgtEl>
                                        <p:attrNameLst>
                                          <p:attrName>ppt_y</p:attrName>
                                        </p:attrNameLst>
                                      </p:cBhvr>
                                      <p:tavLst>
                                        <p:tav tm="0">
                                          <p:val>
                                            <p:strVal val="#ppt_y-.03"/>
                                          </p:val>
                                        </p:tav>
                                        <p:tav tm="100000">
                                          <p:val>
                                            <p:strVal val="#ppt_y"/>
                                          </p:val>
                                        </p:tav>
                                      </p:tavLst>
                                    </p:anim>
                                  </p:childTnLst>
                                </p:cTn>
                              </p:par>
                              <p:par>
                                <p:cTn id="19" presetID="1" presetClass="entr" presetSubtype="0" fill="hold" grpId="0" nodeType="withEffect">
                                  <p:stCondLst>
                                    <p:cond delay="300"/>
                                  </p:stCondLst>
                                  <p:childTnLst>
                                    <p:set>
                                      <p:cBhvr>
                                        <p:cTn id="20" dur="1" fill="hold">
                                          <p:stCondLst>
                                            <p:cond delay="0"/>
                                          </p:stCondLst>
                                        </p:cTn>
                                        <p:tgtEl>
                                          <p:spTgt spid="313"/>
                                        </p:tgtEl>
                                        <p:attrNameLst>
                                          <p:attrName>style.visibility</p:attrName>
                                        </p:attrNameLst>
                                      </p:cBhvr>
                                      <p:to>
                                        <p:strVal val="visible"/>
                                      </p:to>
                                    </p:set>
                                  </p:childTnLst>
                                </p:cTn>
                              </p:par>
                              <p:par>
                                <p:cTn id="21" presetID="37" presetClass="entr" presetSubtype="0" fill="hold" nodeType="withEffect">
                                  <p:stCondLst>
                                    <p:cond delay="600"/>
                                  </p:stCondLst>
                                  <p:childTnLst>
                                    <p:set>
                                      <p:cBhvr>
                                        <p:cTn id="22" dur="1" fill="hold">
                                          <p:stCondLst>
                                            <p:cond delay="0"/>
                                          </p:stCondLst>
                                        </p:cTn>
                                        <p:tgtEl>
                                          <p:spTgt spid="295"/>
                                        </p:tgtEl>
                                        <p:attrNameLst>
                                          <p:attrName>style.visibility</p:attrName>
                                        </p:attrNameLst>
                                      </p:cBhvr>
                                      <p:to>
                                        <p:strVal val="visible"/>
                                      </p:to>
                                    </p:set>
                                    <p:animEffect transition="in" filter="fade">
                                      <p:cBhvr>
                                        <p:cTn id="23" dur="1000"/>
                                        <p:tgtEl>
                                          <p:spTgt spid="295"/>
                                        </p:tgtEl>
                                      </p:cBhvr>
                                    </p:animEffect>
                                    <p:anim calcmode="lin" valueType="num">
                                      <p:cBhvr>
                                        <p:cTn id="24" dur="1000" fill="hold"/>
                                        <p:tgtEl>
                                          <p:spTgt spid="295"/>
                                        </p:tgtEl>
                                        <p:attrNameLst>
                                          <p:attrName>ppt_x</p:attrName>
                                        </p:attrNameLst>
                                      </p:cBhvr>
                                      <p:tavLst>
                                        <p:tav tm="0">
                                          <p:val>
                                            <p:strVal val="#ppt_x"/>
                                          </p:val>
                                        </p:tav>
                                        <p:tav tm="100000">
                                          <p:val>
                                            <p:strVal val="#ppt_x"/>
                                          </p:val>
                                        </p:tav>
                                      </p:tavLst>
                                    </p:anim>
                                    <p:anim calcmode="lin" valueType="num">
                                      <p:cBhvr>
                                        <p:cTn id="25" dur="900" decel="100000" fill="hold"/>
                                        <p:tgtEl>
                                          <p:spTgt spid="2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5"/>
                                        </p:tgtEl>
                                        <p:attrNameLst>
                                          <p:attrName>ppt_y</p:attrName>
                                        </p:attrNameLst>
                                      </p:cBhvr>
                                      <p:tavLst>
                                        <p:tav tm="0">
                                          <p:val>
                                            <p:strVal val="#ppt_y-.03"/>
                                          </p:val>
                                        </p:tav>
                                        <p:tav tm="100000">
                                          <p:val>
                                            <p:strVal val="#ppt_y"/>
                                          </p:val>
                                        </p:tav>
                                      </p:tavLst>
                                    </p:anim>
                                  </p:childTnLst>
                                </p:cTn>
                              </p:par>
                              <p:par>
                                <p:cTn id="27" presetID="1" presetClass="entr" presetSubtype="0" fill="hold" grpId="0" nodeType="withEffect">
                                  <p:stCondLst>
                                    <p:cond delay="600"/>
                                  </p:stCondLst>
                                  <p:childTnLst>
                                    <p:set>
                                      <p:cBhvr>
                                        <p:cTn id="28" dur="1" fill="hold">
                                          <p:stCondLst>
                                            <p:cond delay="0"/>
                                          </p:stCondLst>
                                        </p:cTn>
                                        <p:tgtEl>
                                          <p:spTgt spid="127"/>
                                        </p:tgtEl>
                                        <p:attrNameLst>
                                          <p:attrName>style.visibility</p:attrName>
                                        </p:attrNameLst>
                                      </p:cBhvr>
                                      <p:to>
                                        <p:strVal val="visible"/>
                                      </p:to>
                                    </p:set>
                                  </p:childTnLst>
                                </p:cTn>
                              </p:par>
                              <p:par>
                                <p:cTn id="29" presetID="37" presetClass="entr" presetSubtype="0" fill="hold" nodeType="withEffect">
                                  <p:stCondLst>
                                    <p:cond delay="900"/>
                                  </p:stCondLst>
                                  <p:childTnLst>
                                    <p:set>
                                      <p:cBhvr>
                                        <p:cTn id="30" dur="1" fill="hold">
                                          <p:stCondLst>
                                            <p:cond delay="0"/>
                                          </p:stCondLst>
                                        </p:cTn>
                                        <p:tgtEl>
                                          <p:spTgt spid="198"/>
                                        </p:tgtEl>
                                        <p:attrNameLst>
                                          <p:attrName>style.visibility</p:attrName>
                                        </p:attrNameLst>
                                      </p:cBhvr>
                                      <p:to>
                                        <p:strVal val="visible"/>
                                      </p:to>
                                    </p:set>
                                    <p:animEffect transition="in" filter="fade">
                                      <p:cBhvr>
                                        <p:cTn id="31" dur="1000"/>
                                        <p:tgtEl>
                                          <p:spTgt spid="198"/>
                                        </p:tgtEl>
                                      </p:cBhvr>
                                    </p:animEffect>
                                    <p:anim calcmode="lin" valueType="num">
                                      <p:cBhvr>
                                        <p:cTn id="32" dur="1000" fill="hold"/>
                                        <p:tgtEl>
                                          <p:spTgt spid="198"/>
                                        </p:tgtEl>
                                        <p:attrNameLst>
                                          <p:attrName>ppt_x</p:attrName>
                                        </p:attrNameLst>
                                      </p:cBhvr>
                                      <p:tavLst>
                                        <p:tav tm="0">
                                          <p:val>
                                            <p:strVal val="#ppt_x"/>
                                          </p:val>
                                        </p:tav>
                                        <p:tav tm="100000">
                                          <p:val>
                                            <p:strVal val="#ppt_x"/>
                                          </p:val>
                                        </p:tav>
                                      </p:tavLst>
                                    </p:anim>
                                    <p:anim calcmode="lin" valueType="num">
                                      <p:cBhvr>
                                        <p:cTn id="33" dur="900" decel="100000" fill="hold"/>
                                        <p:tgtEl>
                                          <p:spTgt spid="19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8"/>
                                        </p:tgtEl>
                                        <p:attrNameLst>
                                          <p:attrName>ppt_y</p:attrName>
                                        </p:attrNameLst>
                                      </p:cBhvr>
                                      <p:tavLst>
                                        <p:tav tm="0">
                                          <p:val>
                                            <p:strVal val="#ppt_y-.03"/>
                                          </p:val>
                                        </p:tav>
                                        <p:tav tm="100000">
                                          <p:val>
                                            <p:strVal val="#ppt_y"/>
                                          </p:val>
                                        </p:tav>
                                      </p:tavLst>
                                    </p:anim>
                                  </p:childTnLst>
                                </p:cTn>
                              </p:par>
                              <p:par>
                                <p:cTn id="35" presetID="1" presetClass="entr" presetSubtype="0" fill="hold" grpId="0" nodeType="withEffect">
                                  <p:stCondLst>
                                    <p:cond delay="900"/>
                                  </p:stCondLst>
                                  <p:childTnLst>
                                    <p:set>
                                      <p:cBhvr>
                                        <p:cTn id="36" dur="1" fill="hold">
                                          <p:stCondLst>
                                            <p:cond delay="0"/>
                                          </p:stCondLst>
                                        </p:cTn>
                                        <p:tgtEl>
                                          <p:spTgt spid="128"/>
                                        </p:tgtEl>
                                        <p:attrNameLst>
                                          <p:attrName>style.visibility</p:attrName>
                                        </p:attrNameLst>
                                      </p:cBhvr>
                                      <p:to>
                                        <p:strVal val="visible"/>
                                      </p:to>
                                    </p:set>
                                  </p:childTnLst>
                                </p:cTn>
                              </p:par>
                              <p:par>
                                <p:cTn id="37" presetID="37" presetClass="entr" presetSubtype="0" fill="hold" nodeType="withEffect">
                                  <p:stCondLst>
                                    <p:cond delay="120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anim calcmode="lin" valueType="num">
                                      <p:cBhvr>
                                        <p:cTn id="40" dur="1000" fill="hold"/>
                                        <p:tgtEl>
                                          <p:spTgt spid="113"/>
                                        </p:tgtEl>
                                        <p:attrNameLst>
                                          <p:attrName>ppt_x</p:attrName>
                                        </p:attrNameLst>
                                      </p:cBhvr>
                                      <p:tavLst>
                                        <p:tav tm="0">
                                          <p:val>
                                            <p:strVal val="#ppt_x"/>
                                          </p:val>
                                        </p:tav>
                                        <p:tav tm="100000">
                                          <p:val>
                                            <p:strVal val="#ppt_x"/>
                                          </p:val>
                                        </p:tav>
                                      </p:tavLst>
                                    </p:anim>
                                    <p:anim calcmode="lin" valueType="num">
                                      <p:cBhvr>
                                        <p:cTn id="41" dur="900" decel="100000" fill="hold"/>
                                        <p:tgtEl>
                                          <p:spTgt spid="1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childTnLst>
                          </p:cTn>
                        </p:par>
                        <p:par>
                          <p:cTn id="43" fill="hold">
                            <p:stCondLst>
                              <p:cond delay="2200"/>
                            </p:stCondLst>
                            <p:childTnLst>
                              <p:par>
                                <p:cTn id="44" presetID="22" presetClass="entr" presetSubtype="4" fill="hold" nodeType="afterEffect">
                                  <p:stCondLst>
                                    <p:cond delay="0"/>
                                  </p:stCondLst>
                                  <p:childTnLst>
                                    <p:set>
                                      <p:cBhvr>
                                        <p:cTn id="45" dur="1" fill="hold">
                                          <p:stCondLst>
                                            <p:cond delay="0"/>
                                          </p:stCondLst>
                                        </p:cTn>
                                        <p:tgtEl>
                                          <p:spTgt spid="389"/>
                                        </p:tgtEl>
                                        <p:attrNameLst>
                                          <p:attrName>style.visibility</p:attrName>
                                        </p:attrNameLst>
                                      </p:cBhvr>
                                      <p:to>
                                        <p:strVal val="visible"/>
                                      </p:to>
                                    </p:set>
                                    <p:animEffect transition="in" filter="wipe(down)">
                                      <p:cBhvr>
                                        <p:cTn id="46" dur="800"/>
                                        <p:tgtEl>
                                          <p:spTgt spid="38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wipe(down)">
                                      <p:cBhvr>
                                        <p:cTn id="49" dur="800"/>
                                        <p:tgtEl>
                                          <p:spTgt spid="14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40"/>
                                        </p:tgtEl>
                                        <p:attrNameLst>
                                          <p:attrName>style.visibility</p:attrName>
                                        </p:attrNameLst>
                                      </p:cBhvr>
                                      <p:to>
                                        <p:strVal val="visible"/>
                                      </p:to>
                                    </p:set>
                                    <p:animEffect transition="in" filter="wipe(down)">
                                      <p:cBhvr>
                                        <p:cTn id="52" dur="800"/>
                                        <p:tgtEl>
                                          <p:spTgt spid="1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down)">
                                      <p:cBhvr>
                                        <p:cTn id="55" dur="800"/>
                                        <p:tgtEl>
                                          <p:spTgt spid="13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down)">
                                      <p:cBhvr>
                                        <p:cTn id="58" dur="800"/>
                                        <p:tgtEl>
                                          <p:spTgt spid="1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wipe(down)">
                                      <p:cBhvr>
                                        <p:cTn id="61" dur="800"/>
                                        <p:tgtEl>
                                          <p:spTgt spid="137"/>
                                        </p:tgtEl>
                                      </p:cBhvr>
                                    </p:animEffect>
                                  </p:childTnLst>
                                </p:cTn>
                              </p:par>
                              <p:par>
                                <p:cTn id="62" presetID="12" presetClass="entr" presetSubtype="4" fill="hold" nodeType="with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additive="base">
                                        <p:cTn id="64" dur="1600"/>
                                        <p:tgtEl>
                                          <p:spTgt spid="204"/>
                                        </p:tgtEl>
                                        <p:attrNameLst>
                                          <p:attrName>ppt_y</p:attrName>
                                        </p:attrNameLst>
                                      </p:cBhvr>
                                      <p:tavLst>
                                        <p:tav tm="0">
                                          <p:val>
                                            <p:strVal val="#ppt_y+#ppt_h*1.125000"/>
                                          </p:val>
                                        </p:tav>
                                        <p:tav tm="100000">
                                          <p:val>
                                            <p:strVal val="#ppt_y"/>
                                          </p:val>
                                        </p:tav>
                                      </p:tavLst>
                                    </p:anim>
                                    <p:animEffect transition="in" filter="wipe(up)">
                                      <p:cBhvr>
                                        <p:cTn id="65" dur="1600"/>
                                        <p:tgtEl>
                                          <p:spTgt spid="204"/>
                                        </p:tgtEl>
                                      </p:cBhvr>
                                    </p:animEffect>
                                  </p:childTnLst>
                                </p:cTn>
                              </p:par>
                              <p:par>
                                <p:cTn id="66" presetID="12" presetClass="entr" presetSubtype="4" fill="hold" nodeType="withEffect">
                                  <p:stCondLst>
                                    <p:cond delay="400"/>
                                  </p:stCondLst>
                                  <p:childTnLst>
                                    <p:set>
                                      <p:cBhvr>
                                        <p:cTn id="67" dur="1" fill="hold">
                                          <p:stCondLst>
                                            <p:cond delay="0"/>
                                          </p:stCondLst>
                                        </p:cTn>
                                        <p:tgtEl>
                                          <p:spTgt spid="205"/>
                                        </p:tgtEl>
                                        <p:attrNameLst>
                                          <p:attrName>style.visibility</p:attrName>
                                        </p:attrNameLst>
                                      </p:cBhvr>
                                      <p:to>
                                        <p:strVal val="visible"/>
                                      </p:to>
                                    </p:set>
                                    <p:anim calcmode="lin" valueType="num">
                                      <p:cBhvr additive="base">
                                        <p:cTn id="68" dur="1600"/>
                                        <p:tgtEl>
                                          <p:spTgt spid="205"/>
                                        </p:tgtEl>
                                        <p:attrNameLst>
                                          <p:attrName>ppt_y</p:attrName>
                                        </p:attrNameLst>
                                      </p:cBhvr>
                                      <p:tavLst>
                                        <p:tav tm="0">
                                          <p:val>
                                            <p:strVal val="#ppt_y+#ppt_h*1.125000"/>
                                          </p:val>
                                        </p:tav>
                                        <p:tav tm="100000">
                                          <p:val>
                                            <p:strVal val="#ppt_y"/>
                                          </p:val>
                                        </p:tav>
                                      </p:tavLst>
                                    </p:anim>
                                    <p:animEffect transition="in" filter="wipe(up)">
                                      <p:cBhvr>
                                        <p:cTn id="69" dur="1600"/>
                                        <p:tgtEl>
                                          <p:spTgt spid="205"/>
                                        </p:tgtEl>
                                      </p:cBhvr>
                                    </p:animEffect>
                                  </p:childTnLst>
                                </p:cTn>
                              </p:par>
                              <p:par>
                                <p:cTn id="70" presetID="12" presetClass="entr" presetSubtype="4" fill="hold" nodeType="withEffect">
                                  <p:stCondLst>
                                    <p:cond delay="800"/>
                                  </p:stCondLst>
                                  <p:childTnLst>
                                    <p:set>
                                      <p:cBhvr>
                                        <p:cTn id="71" dur="1" fill="hold">
                                          <p:stCondLst>
                                            <p:cond delay="0"/>
                                          </p:stCondLst>
                                        </p:cTn>
                                        <p:tgtEl>
                                          <p:spTgt spid="207"/>
                                        </p:tgtEl>
                                        <p:attrNameLst>
                                          <p:attrName>style.visibility</p:attrName>
                                        </p:attrNameLst>
                                      </p:cBhvr>
                                      <p:to>
                                        <p:strVal val="visible"/>
                                      </p:to>
                                    </p:set>
                                    <p:anim calcmode="lin" valueType="num">
                                      <p:cBhvr additive="base">
                                        <p:cTn id="72" dur="1600"/>
                                        <p:tgtEl>
                                          <p:spTgt spid="207"/>
                                        </p:tgtEl>
                                        <p:attrNameLst>
                                          <p:attrName>ppt_y</p:attrName>
                                        </p:attrNameLst>
                                      </p:cBhvr>
                                      <p:tavLst>
                                        <p:tav tm="0">
                                          <p:val>
                                            <p:strVal val="#ppt_y+#ppt_h*1.125000"/>
                                          </p:val>
                                        </p:tav>
                                        <p:tav tm="100000">
                                          <p:val>
                                            <p:strVal val="#ppt_y"/>
                                          </p:val>
                                        </p:tav>
                                      </p:tavLst>
                                    </p:anim>
                                    <p:animEffect transition="in" filter="wipe(up)">
                                      <p:cBhvr>
                                        <p:cTn id="73" dur="1600"/>
                                        <p:tgtEl>
                                          <p:spTgt spid="207"/>
                                        </p:tgtEl>
                                      </p:cBhvr>
                                    </p:animEffect>
                                  </p:childTnLst>
                                </p:cTn>
                              </p:par>
                              <p:par>
                                <p:cTn id="74" presetID="12" presetClass="entr" presetSubtype="4" fill="hold" nodeType="withEffect">
                                  <p:stCondLst>
                                    <p:cond delay="1200"/>
                                  </p:stCondLst>
                                  <p:childTnLst>
                                    <p:set>
                                      <p:cBhvr>
                                        <p:cTn id="75" dur="1" fill="hold">
                                          <p:stCondLst>
                                            <p:cond delay="0"/>
                                          </p:stCondLst>
                                        </p:cTn>
                                        <p:tgtEl>
                                          <p:spTgt spid="206"/>
                                        </p:tgtEl>
                                        <p:attrNameLst>
                                          <p:attrName>style.visibility</p:attrName>
                                        </p:attrNameLst>
                                      </p:cBhvr>
                                      <p:to>
                                        <p:strVal val="visible"/>
                                      </p:to>
                                    </p:set>
                                    <p:anim calcmode="lin" valueType="num">
                                      <p:cBhvr additive="base">
                                        <p:cTn id="76" dur="1600"/>
                                        <p:tgtEl>
                                          <p:spTgt spid="206"/>
                                        </p:tgtEl>
                                        <p:attrNameLst>
                                          <p:attrName>ppt_y</p:attrName>
                                        </p:attrNameLst>
                                      </p:cBhvr>
                                      <p:tavLst>
                                        <p:tav tm="0">
                                          <p:val>
                                            <p:strVal val="#ppt_y+#ppt_h*1.125000"/>
                                          </p:val>
                                        </p:tav>
                                        <p:tav tm="100000">
                                          <p:val>
                                            <p:strVal val="#ppt_y"/>
                                          </p:val>
                                        </p:tav>
                                      </p:tavLst>
                                    </p:anim>
                                    <p:animEffect transition="in" filter="wipe(up)">
                                      <p:cBhvr>
                                        <p:cTn id="77" dur="1600"/>
                                        <p:tgtEl>
                                          <p:spTgt spid="206"/>
                                        </p:tgtEl>
                                      </p:cBhvr>
                                    </p:animEffect>
                                  </p:childTnLst>
                                </p:cTn>
                              </p:par>
                              <p:par>
                                <p:cTn id="78" presetID="12" presetClass="entr" presetSubtype="4" fill="hold" nodeType="withEffect">
                                  <p:stCondLst>
                                    <p:cond delay="1600"/>
                                  </p:stCondLst>
                                  <p:childTnLst>
                                    <p:set>
                                      <p:cBhvr>
                                        <p:cTn id="79" dur="1" fill="hold">
                                          <p:stCondLst>
                                            <p:cond delay="0"/>
                                          </p:stCondLst>
                                        </p:cTn>
                                        <p:tgtEl>
                                          <p:spTgt spid="132"/>
                                        </p:tgtEl>
                                        <p:attrNameLst>
                                          <p:attrName>style.visibility</p:attrName>
                                        </p:attrNameLst>
                                      </p:cBhvr>
                                      <p:to>
                                        <p:strVal val="visible"/>
                                      </p:to>
                                    </p:set>
                                    <p:anim calcmode="lin" valueType="num">
                                      <p:cBhvr additive="base">
                                        <p:cTn id="80" dur="1600"/>
                                        <p:tgtEl>
                                          <p:spTgt spid="132"/>
                                        </p:tgtEl>
                                        <p:attrNameLst>
                                          <p:attrName>ppt_y</p:attrName>
                                        </p:attrNameLst>
                                      </p:cBhvr>
                                      <p:tavLst>
                                        <p:tav tm="0">
                                          <p:val>
                                            <p:strVal val="#ppt_y+#ppt_h*1.125000"/>
                                          </p:val>
                                        </p:tav>
                                        <p:tav tm="100000">
                                          <p:val>
                                            <p:strVal val="#ppt_y"/>
                                          </p:val>
                                        </p:tav>
                                      </p:tavLst>
                                    </p:anim>
                                    <p:animEffect transition="in" filter="wipe(up)">
                                      <p:cBhvr>
                                        <p:cTn id="81" dur="1600"/>
                                        <p:tgtEl>
                                          <p:spTgt spid="132"/>
                                        </p:tgtEl>
                                      </p:cBhvr>
                                    </p:animEffect>
                                  </p:childTnLst>
                                </p:cTn>
                              </p:par>
                              <p:par>
                                <p:cTn id="82" presetID="1" presetClass="entr" presetSubtype="0" fill="hold" grpId="0" nodeType="withEffect">
                                  <p:stCondLst>
                                    <p:cond delay="900"/>
                                  </p:stCondLst>
                                  <p:childTnLst>
                                    <p:set>
                                      <p:cBhvr>
                                        <p:cTn id="83" dur="1" fill="hold">
                                          <p:stCondLst>
                                            <p:cond delay="0"/>
                                          </p:stCondLst>
                                        </p:cTn>
                                        <p:tgtEl>
                                          <p:spTgt spid="135"/>
                                        </p:tgtEl>
                                        <p:attrNameLst>
                                          <p:attrName>style.visibility</p:attrName>
                                        </p:attrNameLst>
                                      </p:cBhvr>
                                      <p:to>
                                        <p:strVal val="visible"/>
                                      </p:to>
                                    </p:set>
                                  </p:childTnLst>
                                </p:cTn>
                              </p:par>
                              <p:par>
                                <p:cTn id="84" presetID="22" presetClass="entr" presetSubtype="4" fill="hold" grpId="0" nodeType="withEffect">
                                  <p:stCondLst>
                                    <p:cond delay="0"/>
                                  </p:stCondLst>
                                  <p:childTnLst>
                                    <p:set>
                                      <p:cBhvr>
                                        <p:cTn id="85" dur="1" fill="hold">
                                          <p:stCondLst>
                                            <p:cond delay="0"/>
                                          </p:stCondLst>
                                        </p:cTn>
                                        <p:tgtEl>
                                          <p:spTgt spid="142"/>
                                        </p:tgtEl>
                                        <p:attrNameLst>
                                          <p:attrName>style.visibility</p:attrName>
                                        </p:attrNameLst>
                                      </p:cBhvr>
                                      <p:to>
                                        <p:strVal val="visible"/>
                                      </p:to>
                                    </p:set>
                                    <p:animEffect transition="in" filter="wipe(down)">
                                      <p:cBhvr>
                                        <p:cTn id="86" dur="800"/>
                                        <p:tgtEl>
                                          <p:spTgt spid="142"/>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43"/>
                                        </p:tgtEl>
                                        <p:attrNameLst>
                                          <p:attrName>style.visibility</p:attrName>
                                        </p:attrNameLst>
                                      </p:cBhvr>
                                      <p:to>
                                        <p:strVal val="visible"/>
                                      </p:to>
                                    </p:set>
                                    <p:animEffect transition="in" filter="wipe(down)">
                                      <p:cBhvr>
                                        <p:cTn id="89" dur="1000"/>
                                        <p:tgtEl>
                                          <p:spTgt spid="143"/>
                                        </p:tgtEl>
                                      </p:cBhvr>
                                    </p:animEffect>
                                  </p:childTnLst>
                                </p:cTn>
                              </p:par>
                              <p:par>
                                <p:cTn id="90" presetID="22" presetClass="entr" presetSubtype="4" fill="hold" grpId="0" nodeType="withEffect">
                                  <p:stCondLst>
                                    <p:cond delay="100"/>
                                  </p:stCondLst>
                                  <p:childTnLst>
                                    <p:set>
                                      <p:cBhvr>
                                        <p:cTn id="91" dur="1" fill="hold">
                                          <p:stCondLst>
                                            <p:cond delay="0"/>
                                          </p:stCondLst>
                                        </p:cTn>
                                        <p:tgtEl>
                                          <p:spTgt spid="145"/>
                                        </p:tgtEl>
                                        <p:attrNameLst>
                                          <p:attrName>style.visibility</p:attrName>
                                        </p:attrNameLst>
                                      </p:cBhvr>
                                      <p:to>
                                        <p:strVal val="visible"/>
                                      </p:to>
                                    </p:set>
                                    <p:animEffect transition="in" filter="wipe(down)">
                                      <p:cBhvr>
                                        <p:cTn id="92" dur="8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p:bldP spid="313" grpId="0"/>
      <p:bldP spid="127" grpId="0"/>
      <p:bldP spid="128" grpId="0"/>
      <p:bldP spid="135" grpId="0"/>
      <p:bldP spid="137" grpId="0" animBg="1"/>
      <p:bldP spid="138" grpId="0" animBg="1"/>
      <p:bldP spid="139" grpId="0" animBg="1"/>
      <p:bldP spid="140" grpId="0" animBg="1"/>
      <p:bldP spid="141" grpId="0" animBg="1"/>
      <p:bldP spid="142" grpId="0" animBg="1"/>
      <p:bldP spid="143" grpId="0" animBg="1"/>
      <p:bldP spid="1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F39F33EF-0003-4D82-A591-CE516337E1CA}"/>
              </a:ext>
            </a:extLst>
          </p:cNvPr>
          <p:cNvPicPr>
            <a:picLocks noChangeAspect="1"/>
          </p:cNvPicPr>
          <p:nvPr/>
        </p:nvPicPr>
        <p:blipFill>
          <a:blip r:embed="rId2">
            <a:extLst>
              <a:ext uri="{28A0092B-C50C-407E-A947-70E740481C1C}">
                <a14:useLocalDpi xmlns:a14="http://schemas.microsoft.com/office/drawing/2010/main" val="0"/>
              </a:ext>
            </a:extLst>
          </a:blip>
          <a:srcRect l="12886" r="12886"/>
          <a:stretch/>
        </p:blipFill>
        <p:spPr>
          <a:xfrm>
            <a:off x="49886" y="67565"/>
            <a:ext cx="5572046" cy="6722870"/>
          </a:xfrm>
          <a:custGeom>
            <a:avLst/>
            <a:gdLst>
              <a:gd name="T0" fmla="*/ 0 w 15153966"/>
              <a:gd name="T1" fmla="*/ 0 h 13716000"/>
              <a:gd name="T2" fmla="*/ 5968411 w 15153966"/>
              <a:gd name="T3" fmla="*/ 0 h 13716000"/>
              <a:gd name="T4" fmla="*/ 11368435 w 15153966"/>
              <a:gd name="T5" fmla="*/ 13716000 h 13716000"/>
              <a:gd name="T6" fmla="*/ 5391252 w 15153966"/>
              <a:gd name="T7" fmla="*/ 13716000 h 13716000"/>
              <a:gd name="T8" fmla="*/ 0 w 15153966"/>
              <a:gd name="T9" fmla="*/ 22281 h 1371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3966" h="13716000">
                <a:moveTo>
                  <a:pt x="0" y="0"/>
                </a:moveTo>
                <a:lnTo>
                  <a:pt x="7955809" y="0"/>
                </a:lnTo>
                <a:lnTo>
                  <a:pt x="15153966" y="13716000"/>
                </a:lnTo>
                <a:lnTo>
                  <a:pt x="7186464" y="13716000"/>
                </a:lnTo>
                <a:lnTo>
                  <a:pt x="0" y="22281"/>
                </a:lnTo>
                <a:lnTo>
                  <a:pt x="0" y="0"/>
                </a:lnTo>
                <a:close/>
              </a:path>
            </a:pathLst>
          </a:custGeom>
          <a:ln w="38100">
            <a:noFill/>
          </a:ln>
        </p:spPr>
      </p:pic>
      <p:sp>
        <p:nvSpPr>
          <p:cNvPr id="10" name="TextBox 9">
            <a:hlinkClick r:id="rId3" action="ppaction://hlinkpres?slideindex=1&amp;slidetitle="/>
            <a:extLst>
              <a:ext uri="{FF2B5EF4-FFF2-40B4-BE49-F238E27FC236}">
                <a16:creationId xmlns:a16="http://schemas.microsoft.com/office/drawing/2014/main" id="{9B3C4628-902B-4237-A8A3-CFE2ED382F47}"/>
              </a:ext>
            </a:extLst>
          </p:cNvPr>
          <p:cNvSpPr txBox="1"/>
          <p:nvPr/>
        </p:nvSpPr>
        <p:spPr>
          <a:xfrm>
            <a:off x="1546237" y="2602905"/>
            <a:ext cx="9659287" cy="1985159"/>
          </a:xfrm>
          <a:prstGeom prst="rect">
            <a:avLst/>
          </a:prstGeom>
          <a:noFill/>
        </p:spPr>
        <p:txBody>
          <a:bodyPr wrap="square" rtlCol="0">
            <a:spAutoFit/>
          </a:bodyPr>
          <a:lstStyle/>
          <a:p>
            <a:pPr algn="ctr"/>
            <a:r>
              <a:rPr lang="en-US" sz="4100" b="1" dirty="0">
                <a:solidFill>
                  <a:schemeClr val="bg1">
                    <a:lumMod val="50000"/>
                  </a:schemeClr>
                </a:solidFill>
                <a:latin typeface="Century Gothic" panose="020B0502020202020204" pitchFamily="34" charset="0"/>
                <a:ea typeface="Adobe Gothic Std B" panose="020B0800000000000000" pitchFamily="34" charset="-128"/>
              </a:rPr>
              <a:t>THANK YOU</a:t>
            </a:r>
          </a:p>
          <a:p>
            <a:pPr algn="ctr"/>
            <a:r>
              <a:rPr lang="en-US" sz="4100" b="1" dirty="0">
                <a:solidFill>
                  <a:schemeClr val="bg1">
                    <a:lumMod val="50000"/>
                  </a:schemeClr>
                </a:solidFill>
                <a:latin typeface="Century Gothic" panose="020B0502020202020204" pitchFamily="34" charset="0"/>
                <a:ea typeface="Adobe Gothic Std B" panose="020B0800000000000000" pitchFamily="34" charset="-128"/>
              </a:rPr>
              <a:t> </a:t>
            </a:r>
          </a:p>
          <a:p>
            <a:pPr algn="ctr"/>
            <a:r>
              <a:rPr lang="en-US" sz="4100" b="1" dirty="0">
                <a:latin typeface="Century Gothic" panose="020B0502020202020204" pitchFamily="34" charset="0"/>
                <a:ea typeface="Adobe Gothic Std B" panose="020B0800000000000000" pitchFamily="34" charset="-128"/>
              </a:rPr>
              <a:t>Q&amp;A</a:t>
            </a:r>
            <a:endParaRPr lang="en-GB" sz="4100" b="1" dirty="0">
              <a:latin typeface="Century Gothic" panose="020B0502020202020204" pitchFamily="34" charset="0"/>
              <a:ea typeface="Adobe Gothic Std B" panose="020B0800000000000000" pitchFamily="34" charset="-128"/>
            </a:endParaRPr>
          </a:p>
        </p:txBody>
      </p:sp>
    </p:spTree>
    <p:extLst>
      <p:ext uri="{BB962C8B-B14F-4D97-AF65-F5344CB8AC3E}">
        <p14:creationId xmlns:p14="http://schemas.microsoft.com/office/powerpoint/2010/main" val="3432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53BBD0-56D9-43A4-ACA2-776D7E826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758" y="2004341"/>
            <a:ext cx="2653335" cy="1492500"/>
          </a:xfrm>
          <a:prstGeom prst="rect">
            <a:avLst/>
          </a:prstGeom>
        </p:spPr>
      </p:pic>
      <p:pic>
        <p:nvPicPr>
          <p:cNvPr id="12" name="Picture 11">
            <a:extLst>
              <a:ext uri="{FF2B5EF4-FFF2-40B4-BE49-F238E27FC236}">
                <a16:creationId xmlns:a16="http://schemas.microsoft.com/office/drawing/2014/main" id="{3263EB4F-9EE1-453A-9417-E4FA01461D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767" y="1928829"/>
            <a:ext cx="2192839" cy="1233471"/>
          </a:xfrm>
          <a:prstGeom prst="rect">
            <a:avLst/>
          </a:prstGeom>
        </p:spPr>
      </p:pic>
      <p:pic>
        <p:nvPicPr>
          <p:cNvPr id="14" name="Picture 13">
            <a:extLst>
              <a:ext uri="{FF2B5EF4-FFF2-40B4-BE49-F238E27FC236}">
                <a16:creationId xmlns:a16="http://schemas.microsoft.com/office/drawing/2014/main" id="{0D1AA1B6-567B-463B-BDE5-01C258429D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329" y="3933841"/>
            <a:ext cx="1457277" cy="1795575"/>
          </a:xfrm>
          <a:prstGeom prst="rect">
            <a:avLst/>
          </a:prstGeom>
        </p:spPr>
      </p:pic>
      <p:pic>
        <p:nvPicPr>
          <p:cNvPr id="16" name="Picture 15">
            <a:extLst>
              <a:ext uri="{FF2B5EF4-FFF2-40B4-BE49-F238E27FC236}">
                <a16:creationId xmlns:a16="http://schemas.microsoft.com/office/drawing/2014/main" id="{00BD0F1F-8A8E-494B-8058-82032577C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4836" y="3933841"/>
            <a:ext cx="2952750" cy="1552575"/>
          </a:xfrm>
          <a:prstGeom prst="rect">
            <a:avLst/>
          </a:prstGeom>
        </p:spPr>
      </p:pic>
      <p:pic>
        <p:nvPicPr>
          <p:cNvPr id="18" name="Picture 17">
            <a:extLst>
              <a:ext uri="{FF2B5EF4-FFF2-40B4-BE49-F238E27FC236}">
                <a16:creationId xmlns:a16="http://schemas.microsoft.com/office/drawing/2014/main" id="{31A6C925-53D6-4AD3-8104-A40D05248E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5066" y="1283445"/>
            <a:ext cx="2423718" cy="2423718"/>
          </a:xfrm>
          <a:prstGeom prst="rect">
            <a:avLst/>
          </a:prstGeom>
        </p:spPr>
      </p:pic>
      <p:sp>
        <p:nvSpPr>
          <p:cNvPr id="21" name="Title 1">
            <a:extLst>
              <a:ext uri="{FF2B5EF4-FFF2-40B4-BE49-F238E27FC236}">
                <a16:creationId xmlns:a16="http://schemas.microsoft.com/office/drawing/2014/main" id="{D394A3F5-9B79-4FD8-B9DB-02BFB7376288}"/>
              </a:ext>
            </a:extLst>
          </p:cNvPr>
          <p:cNvSpPr txBox="1">
            <a:spLocks/>
          </p:cNvSpPr>
          <p:nvPr/>
        </p:nvSpPr>
        <p:spPr>
          <a:xfrm>
            <a:off x="9896475" y="5385415"/>
            <a:ext cx="2209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a:ea typeface="+mj-ea"/>
                <a:cs typeface="+mj-cs"/>
              </a:rPr>
              <a:t>AND MUCH MORE….</a:t>
            </a:r>
          </a:p>
        </p:txBody>
      </p:sp>
      <p:pic>
        <p:nvPicPr>
          <p:cNvPr id="22" name="Picture 21">
            <a:extLst>
              <a:ext uri="{FF2B5EF4-FFF2-40B4-BE49-F238E27FC236}">
                <a16:creationId xmlns:a16="http://schemas.microsoft.com/office/drawing/2014/main" id="{7EAF1E3A-5A27-403C-9D31-B17E8299E2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0558" y="4545782"/>
            <a:ext cx="3760435" cy="609601"/>
          </a:xfrm>
          <a:prstGeom prst="rect">
            <a:avLst/>
          </a:prstGeom>
        </p:spPr>
      </p:pic>
      <p:sp>
        <p:nvSpPr>
          <p:cNvPr id="23" name="Rectangle 22">
            <a:extLst>
              <a:ext uri="{FF2B5EF4-FFF2-40B4-BE49-F238E27FC236}">
                <a16:creationId xmlns:a16="http://schemas.microsoft.com/office/drawing/2014/main" id="{50095BF3-57A5-4255-BAD0-8C6D4E820560}"/>
              </a:ext>
            </a:extLst>
          </p:cNvPr>
          <p:cNvSpPr/>
          <p:nvPr/>
        </p:nvSpPr>
        <p:spPr>
          <a:xfrm>
            <a:off x="0" y="0"/>
            <a:ext cx="2064836"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83184" y="322653"/>
            <a:ext cx="10515600" cy="1325563"/>
          </a:xfrm>
        </p:spPr>
        <p:txBody>
          <a:bodyPr/>
          <a:lstStyle/>
          <a:p>
            <a:r>
              <a:rPr lang="en-US" b="1" dirty="0">
                <a:solidFill>
                  <a:schemeClr val="bg1"/>
                </a:solidFill>
              </a:rPr>
              <a:t>AHEAD</a:t>
            </a:r>
            <a:r>
              <a:rPr lang="en-US" b="1" dirty="0"/>
              <a:t> OF THE GAME</a:t>
            </a:r>
          </a:p>
        </p:txBody>
      </p:sp>
      <p:pic>
        <p:nvPicPr>
          <p:cNvPr id="11" name="Picture 10">
            <a:extLst>
              <a:ext uri="{FF2B5EF4-FFF2-40B4-BE49-F238E27FC236}">
                <a16:creationId xmlns:a16="http://schemas.microsoft.com/office/drawing/2014/main" id="{28E8E2F2-1078-442D-9EB9-624573A3DAA5}"/>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331142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lstStyle/>
          <a:p>
            <a:pPr algn="ctr"/>
            <a:r>
              <a:rPr lang="en-US" dirty="0"/>
              <a:t>Oman’s transformation?</a:t>
            </a:r>
          </a:p>
        </p:txBody>
      </p:sp>
      <p:pic>
        <p:nvPicPr>
          <p:cNvPr id="5" name="Picture 4">
            <a:extLst>
              <a:ext uri="{FF2B5EF4-FFF2-40B4-BE49-F238E27FC236}">
                <a16:creationId xmlns:a16="http://schemas.microsoft.com/office/drawing/2014/main" id="{65266CDE-0803-4E7B-B763-CE213B21964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l="22635" r="19133"/>
          <a:stretch/>
        </p:blipFill>
        <p:spPr>
          <a:xfrm>
            <a:off x="3461384" y="-160587"/>
            <a:ext cx="5574031" cy="7179171"/>
          </a:xfrm>
          <a:prstGeom prst="rect">
            <a:avLst/>
          </a:prstGeom>
        </p:spPr>
      </p:pic>
      <p:sp>
        <p:nvSpPr>
          <p:cNvPr id="3" name="Parallelogram 2">
            <a:extLst>
              <a:ext uri="{FF2B5EF4-FFF2-40B4-BE49-F238E27FC236}">
                <a16:creationId xmlns:a16="http://schemas.microsoft.com/office/drawing/2014/main" id="{B43A44BD-F7C2-4C03-B672-26E31010A485}"/>
              </a:ext>
            </a:extLst>
          </p:cNvPr>
          <p:cNvSpPr/>
          <p:nvPr/>
        </p:nvSpPr>
        <p:spPr>
          <a:xfrm>
            <a:off x="8286750" y="0"/>
            <a:ext cx="3067050" cy="6857999"/>
          </a:xfrm>
          <a:prstGeom prst="parallelogram">
            <a:avLst>
              <a:gd name="adj" fmla="val 646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454ABBF-000F-492C-9B6D-7DFC82B0766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27877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27CD49-6625-4829-8F93-0E84EBDDDA9D}"/>
              </a:ext>
            </a:extLst>
          </p:cNvPr>
          <p:cNvSpPr/>
          <p:nvPr/>
        </p:nvSpPr>
        <p:spPr>
          <a:xfrm>
            <a:off x="0" y="542925"/>
            <a:ext cx="12192000" cy="9620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b="1" dirty="0">
                <a:solidFill>
                  <a:schemeClr val="bg1"/>
                </a:solidFill>
              </a:rPr>
              <a:t>OMAN’S NARRATIVE </a:t>
            </a:r>
          </a:p>
        </p:txBody>
      </p:sp>
      <p:pic>
        <p:nvPicPr>
          <p:cNvPr id="8" name="Picture 7">
            <a:extLst>
              <a:ext uri="{FF2B5EF4-FFF2-40B4-BE49-F238E27FC236}">
                <a16:creationId xmlns:a16="http://schemas.microsoft.com/office/drawing/2014/main" id="{047EA945-CBC2-48C9-912E-8DB6A4D13B25}"/>
              </a:ext>
            </a:extLst>
          </p:cNvPr>
          <p:cNvPicPr>
            <a:picLocks noChangeAspect="1"/>
          </p:cNvPicPr>
          <p:nvPr/>
        </p:nvPicPr>
        <p:blipFill>
          <a:blip r:embed="rId2"/>
          <a:stretch>
            <a:fillRect/>
          </a:stretch>
        </p:blipFill>
        <p:spPr>
          <a:xfrm>
            <a:off x="4510671" y="1947863"/>
            <a:ext cx="2923008" cy="4258277"/>
          </a:xfrm>
          <a:prstGeom prst="rect">
            <a:avLst/>
          </a:prstGeom>
        </p:spPr>
      </p:pic>
      <p:pic>
        <p:nvPicPr>
          <p:cNvPr id="5" name="Picture 4">
            <a:extLst>
              <a:ext uri="{FF2B5EF4-FFF2-40B4-BE49-F238E27FC236}">
                <a16:creationId xmlns:a16="http://schemas.microsoft.com/office/drawing/2014/main" id="{DF0DAE6F-B464-4399-B00D-057A855803A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132286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747130-5678-4F72-91E5-19B56C5B3ED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901" r="17672"/>
          <a:stretch/>
        </p:blipFill>
        <p:spPr>
          <a:xfrm>
            <a:off x="1447800" y="1186001"/>
            <a:ext cx="4830233" cy="4143097"/>
          </a:xfrm>
          <a:prstGeom prst="rect">
            <a:avLst/>
          </a:prstGeom>
        </p:spPr>
      </p:pic>
      <p:pic>
        <p:nvPicPr>
          <p:cNvPr id="13" name="Picture 12">
            <a:extLst>
              <a:ext uri="{FF2B5EF4-FFF2-40B4-BE49-F238E27FC236}">
                <a16:creationId xmlns:a16="http://schemas.microsoft.com/office/drawing/2014/main" id="{F23040AD-F760-497F-B08F-3B82814A0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616" y="2543175"/>
            <a:ext cx="3429000" cy="2476500"/>
          </a:xfrm>
          <a:prstGeom prst="rect">
            <a:avLst/>
          </a:prstGeom>
        </p:spPr>
      </p:pic>
      <p:sp>
        <p:nvSpPr>
          <p:cNvPr id="6" name="Rectangle 5">
            <a:extLst>
              <a:ext uri="{FF2B5EF4-FFF2-40B4-BE49-F238E27FC236}">
                <a16:creationId xmlns:a16="http://schemas.microsoft.com/office/drawing/2014/main" id="{7327CD49-6625-4829-8F93-0E84EBDDDA9D}"/>
              </a:ext>
            </a:extLst>
          </p:cNvPr>
          <p:cNvSpPr/>
          <p:nvPr/>
        </p:nvSpPr>
        <p:spPr>
          <a:xfrm>
            <a:off x="0" y="542925"/>
            <a:ext cx="12192000" cy="9620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b="1" dirty="0">
                <a:solidFill>
                  <a:schemeClr val="bg1"/>
                </a:solidFill>
              </a:rPr>
              <a:t>THE NEW NARRATIVE </a:t>
            </a:r>
          </a:p>
        </p:txBody>
      </p:sp>
      <p:pic>
        <p:nvPicPr>
          <p:cNvPr id="7" name="Picture 6">
            <a:extLst>
              <a:ext uri="{FF2B5EF4-FFF2-40B4-BE49-F238E27FC236}">
                <a16:creationId xmlns:a16="http://schemas.microsoft.com/office/drawing/2014/main" id="{3E9EDE9B-E9C1-42AC-A9E4-B19035E00A2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253109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8D5CF-FC36-451D-860F-AFEA60E8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13" y="1690688"/>
            <a:ext cx="4650945" cy="4684105"/>
          </a:xfrm>
          <a:prstGeom prst="ellipse">
            <a:avLst/>
          </a:prstGeom>
          <a:ln>
            <a:noFill/>
          </a:ln>
          <a:effectLst>
            <a:softEdge rad="112500"/>
          </a:effectLst>
        </p:spPr>
      </p:pic>
      <p:pic>
        <p:nvPicPr>
          <p:cNvPr id="7" name="Picture 6">
            <a:extLst>
              <a:ext uri="{FF2B5EF4-FFF2-40B4-BE49-F238E27FC236}">
                <a16:creationId xmlns:a16="http://schemas.microsoft.com/office/drawing/2014/main" id="{A1BF324D-0EF7-4038-AC2B-AC4B096A28B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901" r="17672"/>
          <a:stretch/>
        </p:blipFill>
        <p:spPr>
          <a:xfrm>
            <a:off x="6399744" y="1186001"/>
            <a:ext cx="4830233" cy="4143097"/>
          </a:xfrm>
          <a:prstGeom prst="rect">
            <a:avLst/>
          </a:prstGeom>
        </p:spPr>
      </p:pic>
      <p:sp>
        <p:nvSpPr>
          <p:cNvPr id="8" name="Rectangle 7">
            <a:extLst>
              <a:ext uri="{FF2B5EF4-FFF2-40B4-BE49-F238E27FC236}">
                <a16:creationId xmlns:a16="http://schemas.microsoft.com/office/drawing/2014/main" id="{8E7578DE-D479-4AA6-9FB8-AC8CF166A340}"/>
              </a:ext>
            </a:extLst>
          </p:cNvPr>
          <p:cNvSpPr/>
          <p:nvPr/>
        </p:nvSpPr>
        <p:spPr>
          <a:xfrm>
            <a:off x="0" y="542925"/>
            <a:ext cx="12192000" cy="9620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D33A9016-B3F5-4167-B9A0-6126F48EC7FC}"/>
              </a:ext>
            </a:extLst>
          </p:cNvPr>
          <p:cNvSpPr>
            <a:spLocks noGrp="1"/>
          </p:cNvSpPr>
          <p:nvPr>
            <p:ph type="title"/>
          </p:nvPr>
        </p:nvSpPr>
        <p:spPr>
          <a:xfrm>
            <a:off x="838200" y="365125"/>
            <a:ext cx="10515600" cy="1325563"/>
          </a:xfrm>
        </p:spPr>
        <p:txBody>
          <a:bodyPr/>
          <a:lstStyle/>
          <a:p>
            <a:r>
              <a:rPr lang="en-US" b="1" dirty="0">
                <a:solidFill>
                  <a:schemeClr val="bg1"/>
                </a:solidFill>
              </a:rPr>
              <a:t>THE NEW NARRATIVE </a:t>
            </a:r>
          </a:p>
        </p:txBody>
      </p:sp>
      <p:pic>
        <p:nvPicPr>
          <p:cNvPr id="6" name="Picture 5">
            <a:extLst>
              <a:ext uri="{FF2B5EF4-FFF2-40B4-BE49-F238E27FC236}">
                <a16:creationId xmlns:a16="http://schemas.microsoft.com/office/drawing/2014/main" id="{0E172629-77B9-43D8-A0B5-BAC46EF09D6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603" y="6060603"/>
            <a:ext cx="797397" cy="797397"/>
          </a:xfrm>
          <a:prstGeom prst="rect">
            <a:avLst/>
          </a:prstGeom>
        </p:spPr>
      </p:pic>
    </p:spTree>
    <p:extLst>
      <p:ext uri="{BB962C8B-B14F-4D97-AF65-F5344CB8AC3E}">
        <p14:creationId xmlns:p14="http://schemas.microsoft.com/office/powerpoint/2010/main" val="1030624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F19A6D-E257-4DBA-A0CF-7DFFC32F3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300" y="4798519"/>
            <a:ext cx="1333500" cy="1333500"/>
          </a:xfrm>
          <a:prstGeom prst="rect">
            <a:avLst/>
          </a:prstGeom>
        </p:spPr>
      </p:pic>
      <p:pic>
        <p:nvPicPr>
          <p:cNvPr id="8" name="Picture 7">
            <a:extLst>
              <a:ext uri="{FF2B5EF4-FFF2-40B4-BE49-F238E27FC236}">
                <a16:creationId xmlns:a16="http://schemas.microsoft.com/office/drawing/2014/main" id="{3F2626CB-AEB3-486D-9B47-B7AEFABE3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300" y="1542071"/>
            <a:ext cx="1333500" cy="1333500"/>
          </a:xfrm>
          <a:prstGeom prst="rect">
            <a:avLst/>
          </a:prstGeom>
        </p:spPr>
      </p:pic>
      <p:pic>
        <p:nvPicPr>
          <p:cNvPr id="10" name="Picture 9">
            <a:extLst>
              <a:ext uri="{FF2B5EF4-FFF2-40B4-BE49-F238E27FC236}">
                <a16:creationId xmlns:a16="http://schemas.microsoft.com/office/drawing/2014/main" id="{1B5FBA93-E1CB-48BC-AD8A-81A9D8EA6C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9465" y="4669667"/>
            <a:ext cx="1952378" cy="608704"/>
          </a:xfrm>
          <a:prstGeom prst="rect">
            <a:avLst/>
          </a:prstGeom>
        </p:spPr>
      </p:pic>
      <p:pic>
        <p:nvPicPr>
          <p:cNvPr id="12" name="Picture 11">
            <a:extLst>
              <a:ext uri="{FF2B5EF4-FFF2-40B4-BE49-F238E27FC236}">
                <a16:creationId xmlns:a16="http://schemas.microsoft.com/office/drawing/2014/main" id="{513CE0D7-AA17-4B67-A513-7C798380D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635" y="795767"/>
            <a:ext cx="1333500" cy="1333500"/>
          </a:xfrm>
          <a:prstGeom prst="rect">
            <a:avLst/>
          </a:prstGeom>
        </p:spPr>
      </p:pic>
      <p:pic>
        <p:nvPicPr>
          <p:cNvPr id="14" name="Picture 13">
            <a:extLst>
              <a:ext uri="{FF2B5EF4-FFF2-40B4-BE49-F238E27FC236}">
                <a16:creationId xmlns:a16="http://schemas.microsoft.com/office/drawing/2014/main" id="{E0E40D98-5473-4579-BEE2-972B2C36CC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7888" y="3598422"/>
            <a:ext cx="1613535" cy="1613535"/>
          </a:xfrm>
          <a:prstGeom prst="rect">
            <a:avLst/>
          </a:prstGeom>
        </p:spPr>
      </p:pic>
      <p:pic>
        <p:nvPicPr>
          <p:cNvPr id="16" name="Picture 15">
            <a:extLst>
              <a:ext uri="{FF2B5EF4-FFF2-40B4-BE49-F238E27FC236}">
                <a16:creationId xmlns:a16="http://schemas.microsoft.com/office/drawing/2014/main" id="{745E8A9A-8D2D-4FD5-93FE-6BE95DD95A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4560" y="3064856"/>
            <a:ext cx="1333500" cy="1333500"/>
          </a:xfrm>
          <a:prstGeom prst="rect">
            <a:avLst/>
          </a:prstGeom>
        </p:spPr>
      </p:pic>
      <p:pic>
        <p:nvPicPr>
          <p:cNvPr id="18" name="Picture 17">
            <a:extLst>
              <a:ext uri="{FF2B5EF4-FFF2-40B4-BE49-F238E27FC236}">
                <a16:creationId xmlns:a16="http://schemas.microsoft.com/office/drawing/2014/main" id="{8AF626F1-62A2-4CED-B1E5-98E06E7160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4970" y="2000811"/>
            <a:ext cx="1466850" cy="1466850"/>
          </a:xfrm>
          <a:prstGeom prst="rect">
            <a:avLst/>
          </a:prstGeom>
        </p:spPr>
      </p:pic>
      <p:pic>
        <p:nvPicPr>
          <p:cNvPr id="20" name="Picture 19">
            <a:extLst>
              <a:ext uri="{FF2B5EF4-FFF2-40B4-BE49-F238E27FC236}">
                <a16:creationId xmlns:a16="http://schemas.microsoft.com/office/drawing/2014/main" id="{39F97C77-19D2-479A-AB73-1D5CB59B8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1699" y="4756293"/>
            <a:ext cx="1610161" cy="1610161"/>
          </a:xfrm>
          <a:prstGeom prst="rect">
            <a:avLst/>
          </a:prstGeom>
        </p:spPr>
      </p:pic>
      <p:pic>
        <p:nvPicPr>
          <p:cNvPr id="22" name="Picture 21">
            <a:extLst>
              <a:ext uri="{FF2B5EF4-FFF2-40B4-BE49-F238E27FC236}">
                <a16:creationId xmlns:a16="http://schemas.microsoft.com/office/drawing/2014/main" id="{21C2EB6B-1575-4913-9560-4F1DB18CC6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9618" y="2019535"/>
            <a:ext cx="1712071" cy="1712071"/>
          </a:xfrm>
          <a:prstGeom prst="rect">
            <a:avLst/>
          </a:prstGeom>
        </p:spPr>
      </p:pic>
      <p:pic>
        <p:nvPicPr>
          <p:cNvPr id="24" name="Picture 23">
            <a:extLst>
              <a:ext uri="{FF2B5EF4-FFF2-40B4-BE49-F238E27FC236}">
                <a16:creationId xmlns:a16="http://schemas.microsoft.com/office/drawing/2014/main" id="{6DCE503A-81E6-4A7E-9F2E-14CC89221C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33313" y="1418618"/>
            <a:ext cx="1079946" cy="1079946"/>
          </a:xfrm>
          <a:prstGeom prst="rect">
            <a:avLst/>
          </a:prstGeom>
        </p:spPr>
      </p:pic>
      <p:pic>
        <p:nvPicPr>
          <p:cNvPr id="26" name="Picture 25">
            <a:extLst>
              <a:ext uri="{FF2B5EF4-FFF2-40B4-BE49-F238E27FC236}">
                <a16:creationId xmlns:a16="http://schemas.microsoft.com/office/drawing/2014/main" id="{6F00C33A-1BDD-4E2A-BC7A-3EBCC690593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09577" y="4825867"/>
            <a:ext cx="1712071" cy="1712071"/>
          </a:xfrm>
          <a:prstGeom prst="rect">
            <a:avLst/>
          </a:prstGeom>
        </p:spPr>
      </p:pic>
      <p:pic>
        <p:nvPicPr>
          <p:cNvPr id="28" name="Picture 27">
            <a:extLst>
              <a:ext uri="{FF2B5EF4-FFF2-40B4-BE49-F238E27FC236}">
                <a16:creationId xmlns:a16="http://schemas.microsoft.com/office/drawing/2014/main" id="{266FECC2-B154-4014-A01D-93946A92DB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82770" y="5641246"/>
            <a:ext cx="2328074" cy="623687"/>
          </a:xfrm>
          <a:prstGeom prst="rect">
            <a:avLst/>
          </a:prstGeom>
        </p:spPr>
      </p:pic>
      <p:pic>
        <p:nvPicPr>
          <p:cNvPr id="30" name="Picture 29">
            <a:extLst>
              <a:ext uri="{FF2B5EF4-FFF2-40B4-BE49-F238E27FC236}">
                <a16:creationId xmlns:a16="http://schemas.microsoft.com/office/drawing/2014/main" id="{DF10650B-7248-49EF-95AD-B5DD5B4EC2AA}"/>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72614" y="2595114"/>
            <a:ext cx="1533542" cy="1371063"/>
          </a:xfrm>
          <a:prstGeom prst="rect">
            <a:avLst/>
          </a:prstGeom>
        </p:spPr>
      </p:pic>
      <p:sp>
        <p:nvSpPr>
          <p:cNvPr id="3" name="Right Triangle 2">
            <a:extLst>
              <a:ext uri="{FF2B5EF4-FFF2-40B4-BE49-F238E27FC236}">
                <a16:creationId xmlns:a16="http://schemas.microsoft.com/office/drawing/2014/main" id="{8D8E1B38-37B9-49CF-A4BF-4FA56ADCFC88}"/>
              </a:ext>
            </a:extLst>
          </p:cNvPr>
          <p:cNvSpPr/>
          <p:nvPr/>
        </p:nvSpPr>
        <p:spPr>
          <a:xfrm rot="5400000">
            <a:off x="123673" y="-132236"/>
            <a:ext cx="2797621" cy="3029457"/>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0" y="365125"/>
            <a:ext cx="10515600" cy="1325563"/>
          </a:xfrm>
        </p:spPr>
        <p:txBody>
          <a:bodyPr/>
          <a:lstStyle/>
          <a:p>
            <a:r>
              <a:rPr lang="en-US" b="1" dirty="0">
                <a:solidFill>
                  <a:schemeClr val="bg1"/>
                </a:solidFill>
              </a:rPr>
              <a:t>THE </a:t>
            </a:r>
            <a:r>
              <a:rPr lang="en-US" b="1" dirty="0"/>
              <a:t>NEW OUTLOOK</a:t>
            </a:r>
          </a:p>
        </p:txBody>
      </p:sp>
      <p:pic>
        <p:nvPicPr>
          <p:cNvPr id="19" name="Picture 18">
            <a:extLst>
              <a:ext uri="{FF2B5EF4-FFF2-40B4-BE49-F238E27FC236}">
                <a16:creationId xmlns:a16="http://schemas.microsoft.com/office/drawing/2014/main" id="{71E42AF4-E975-4A60-8BE1-EEF39C8D864A}"/>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80947" y="48492"/>
            <a:ext cx="797397" cy="797397"/>
          </a:xfrm>
          <a:prstGeom prst="rect">
            <a:avLst/>
          </a:prstGeom>
        </p:spPr>
      </p:pic>
    </p:spTree>
    <p:extLst>
      <p:ext uri="{BB962C8B-B14F-4D97-AF65-F5344CB8AC3E}">
        <p14:creationId xmlns:p14="http://schemas.microsoft.com/office/powerpoint/2010/main" val="1759074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edical">
  <a:themeElements>
    <a:clrScheme name="Custom 2">
      <a:dk1>
        <a:srgbClr val="000000"/>
      </a:dk1>
      <a:lt1>
        <a:srgbClr val="FFFFFF"/>
      </a:lt1>
      <a:dk2>
        <a:srgbClr val="000000"/>
      </a:dk2>
      <a:lt2>
        <a:srgbClr val="F8F8F8"/>
      </a:lt2>
      <a:accent1>
        <a:srgbClr val="1C8EF4"/>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
  <a:themeElements>
    <a:clrScheme name="x">
      <a:dk1>
        <a:srgbClr val="000000"/>
      </a:dk1>
      <a:lt1>
        <a:srgbClr val="FFFFFF"/>
      </a:lt1>
      <a:dk2>
        <a:srgbClr val="000000"/>
      </a:dk2>
      <a:lt2>
        <a:srgbClr val="F8F8F8"/>
      </a:lt2>
      <a:accent1>
        <a:srgbClr val="0808EA"/>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ducation">
  <a:themeElements>
    <a:clrScheme name="x">
      <a:dk1>
        <a:srgbClr val="000000"/>
      </a:dk1>
      <a:lt1>
        <a:srgbClr val="FFFFFF"/>
      </a:lt1>
      <a:dk2>
        <a:srgbClr val="000000"/>
      </a:dk2>
      <a:lt2>
        <a:srgbClr val="F8F8F8"/>
      </a:lt2>
      <a:accent1>
        <a:srgbClr val="0808EA"/>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Office Theme">
  <a:themeElements>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36408</TotalTime>
  <Words>1742</Words>
  <Application>Microsoft Office PowerPoint</Application>
  <PresentationFormat>Widescreen</PresentationFormat>
  <Paragraphs>424</Paragraphs>
  <Slides>31</Slides>
  <Notes>14</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31</vt:i4>
      </vt:variant>
    </vt:vector>
  </HeadingPairs>
  <TitlesOfParts>
    <vt:vector size="56" baseType="lpstr">
      <vt:lpstr>Adobe Gothic Std B</vt:lpstr>
      <vt:lpstr>Arial</vt:lpstr>
      <vt:lpstr>Bebas Neue</vt:lpstr>
      <vt:lpstr>Calibri</vt:lpstr>
      <vt:lpstr>Calibri Light</vt:lpstr>
      <vt:lpstr>Century Gothic</vt:lpstr>
      <vt:lpstr>Helvetica</vt:lpstr>
      <vt:lpstr>Helvetica Neue Medium</vt:lpstr>
      <vt:lpstr>Lato regular</vt:lpstr>
      <vt:lpstr>Mont ExtraLight DEMO</vt:lpstr>
      <vt:lpstr>Mont Heavy DEMO</vt:lpstr>
      <vt:lpstr>Montserrat ExtraBold</vt:lpstr>
      <vt:lpstr>Nexa Bold</vt:lpstr>
      <vt:lpstr>Open Sans Extrabold</vt:lpstr>
      <vt:lpstr>Poppins Medium</vt:lpstr>
      <vt:lpstr>Raleway</vt:lpstr>
      <vt:lpstr>Source Sans Pro</vt:lpstr>
      <vt:lpstr>Wingdings</vt:lpstr>
      <vt:lpstr>Medical</vt:lpstr>
      <vt:lpstr>Education</vt:lpstr>
      <vt:lpstr>1_Education</vt:lpstr>
      <vt:lpstr>5_Office Theme</vt:lpstr>
      <vt:lpstr>11_Office Theme</vt:lpstr>
      <vt:lpstr>3_Office Theme</vt:lpstr>
      <vt:lpstr>Office Theme</vt:lpstr>
      <vt:lpstr>PowerPoint Presentation</vt:lpstr>
      <vt:lpstr>PowerPoint Presentation</vt:lpstr>
      <vt:lpstr>TURNING POINT</vt:lpstr>
      <vt:lpstr>AHEAD OF THE GAME</vt:lpstr>
      <vt:lpstr>Oman’s transformation?</vt:lpstr>
      <vt:lpstr>OMAN’S NARRATIVE </vt:lpstr>
      <vt:lpstr>THE NEW NARRATIVE </vt:lpstr>
      <vt:lpstr>THE NEW NARRATIVE </vt:lpstr>
      <vt:lpstr>THE NEW OUTLOOK</vt:lpstr>
      <vt:lpstr>THE NEW OUTLOOK</vt:lpstr>
      <vt:lpstr>PowerPoint Presentation</vt:lpstr>
      <vt:lpstr>PowerPoint Presentation</vt:lpstr>
      <vt:lpstr>PowerPoint Presentation</vt:lpstr>
      <vt:lpstr>PowerPoint Presentation</vt:lpstr>
      <vt:lpstr>PowerPoint Presentation</vt:lpstr>
      <vt:lpstr>PowerPoint Presentation</vt:lpstr>
      <vt:lpstr>CORE FOCUS AREAS</vt:lpstr>
      <vt:lpstr>PowerPoint Presentation</vt:lpstr>
      <vt:lpstr>PowerPoint Presentation</vt:lpstr>
      <vt:lpstr>PowerPoint Presentation</vt:lpstr>
      <vt:lpstr>HOW WE PERFORMED  IN H1 2022</vt:lpstr>
      <vt:lpstr>HOW WE PERFORMED IN H1 2022</vt:lpstr>
      <vt:lpstr>HOW WE PERFORMED IN H1 2022</vt:lpstr>
      <vt:lpstr>PowerPoint Presentation</vt:lpstr>
      <vt:lpstr>Loan Book Composition (net)</vt:lpstr>
      <vt:lpstr>PowerPoint Presentation</vt:lpstr>
      <vt:lpstr>PowerPoint Presentation</vt:lpstr>
      <vt:lpstr>PowerPoint Presentation</vt:lpstr>
      <vt:lpstr>PowerPoint Presentation</vt:lpstr>
      <vt:lpstr>PowerPoint Presentation</vt:lpstr>
      <vt:lpstr>PowerPoint Presentation</vt:lpstr>
    </vt:vector>
  </TitlesOfParts>
  <Manager>You Exec (https://youexec.com/resources)</Manager>
  <Company>You Exec (https://youexec.com/resources)</Company>
  <LinksUpToDate>false</LinksUpToDate>
  <SharedDoc>false</SharedDoc>
  <HyperlinkBase>You Exec (https://youexec.com/resources)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 One Report</dc:title>
  <dc:subject>Quarter One Report</dc:subject>
  <dc:creator>You Exec (https://youexec.com/resources)</dc:creator>
  <cp:keywords>You Exec (https:/youexec.com/resources)</cp:keywords>
  <dc:description>You Exec (https://youexec.com/resources)</dc:description>
  <cp:lastModifiedBy>AbdulAziz AbdulSalam</cp:lastModifiedBy>
  <cp:revision>2209</cp:revision>
  <cp:lastPrinted>2022-02-21T04:19:02Z</cp:lastPrinted>
  <dcterms:created xsi:type="dcterms:W3CDTF">2006-08-16T00:00:00Z</dcterms:created>
  <dcterms:modified xsi:type="dcterms:W3CDTF">2022-09-06T03:33:40Z</dcterms:modified>
  <cp:category>You Exec (https://youexec.com/resources)</cp:category>
</cp:coreProperties>
</file>